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8"/>
  </p:notesMasterIdLst>
  <p:sldIdLst>
    <p:sldId id="396" r:id="rId4"/>
    <p:sldId id="256" r:id="rId5"/>
    <p:sldId id="438" r:id="rId6"/>
    <p:sldId id="439" r:id="rId7"/>
    <p:sldId id="257" r:id="rId8"/>
    <p:sldId id="258" r:id="rId9"/>
    <p:sldId id="435" r:id="rId10"/>
    <p:sldId id="259" r:id="rId11"/>
    <p:sldId id="260" r:id="rId12"/>
    <p:sldId id="261" r:id="rId13"/>
    <p:sldId id="262" r:id="rId14"/>
    <p:sldId id="263" r:id="rId15"/>
    <p:sldId id="436" r:id="rId16"/>
    <p:sldId id="264" r:id="rId17"/>
    <p:sldId id="437" r:id="rId18"/>
    <p:sldId id="265" r:id="rId19"/>
    <p:sldId id="267" r:id="rId20"/>
    <p:sldId id="266" r:id="rId21"/>
    <p:sldId id="268" r:id="rId22"/>
    <p:sldId id="269" r:id="rId23"/>
    <p:sldId id="280" r:id="rId24"/>
    <p:sldId id="270" r:id="rId25"/>
    <p:sldId id="271" r:id="rId26"/>
    <p:sldId id="272" r:id="rId27"/>
    <p:sldId id="281" r:id="rId28"/>
    <p:sldId id="273" r:id="rId29"/>
    <p:sldId id="274" r:id="rId30"/>
    <p:sldId id="275" r:id="rId31"/>
    <p:sldId id="276" r:id="rId32"/>
    <p:sldId id="277" r:id="rId33"/>
    <p:sldId id="278" r:id="rId34"/>
    <p:sldId id="440" r:id="rId35"/>
    <p:sldId id="279" r:id="rId36"/>
    <p:sldId id="282" r:id="rId37"/>
    <p:sldId id="283" r:id="rId38"/>
    <p:sldId id="284" r:id="rId39"/>
    <p:sldId id="372" r:id="rId40"/>
    <p:sldId id="373" r:id="rId41"/>
    <p:sldId id="374" r:id="rId42"/>
    <p:sldId id="451" r:id="rId43"/>
    <p:sldId id="375" r:id="rId44"/>
    <p:sldId id="376" r:id="rId45"/>
    <p:sldId id="377" r:id="rId46"/>
    <p:sldId id="378" r:id="rId47"/>
    <p:sldId id="379" r:id="rId48"/>
    <p:sldId id="380" r:id="rId49"/>
    <p:sldId id="381" r:id="rId50"/>
    <p:sldId id="403" r:id="rId51"/>
    <p:sldId id="404" r:id="rId52"/>
    <p:sldId id="405" r:id="rId53"/>
    <p:sldId id="406" r:id="rId54"/>
    <p:sldId id="407" r:id="rId55"/>
    <p:sldId id="408" r:id="rId56"/>
    <p:sldId id="409" r:id="rId57"/>
    <p:sldId id="410" r:id="rId58"/>
    <p:sldId id="411" r:id="rId59"/>
    <p:sldId id="412" r:id="rId60"/>
    <p:sldId id="413" r:id="rId61"/>
    <p:sldId id="414" r:id="rId62"/>
    <p:sldId id="415" r:id="rId63"/>
    <p:sldId id="416" r:id="rId64"/>
    <p:sldId id="382" r:id="rId65"/>
    <p:sldId id="383" r:id="rId66"/>
    <p:sldId id="441" r:id="rId67"/>
    <p:sldId id="384" r:id="rId68"/>
    <p:sldId id="448" r:id="rId69"/>
    <p:sldId id="385" r:id="rId70"/>
    <p:sldId id="386" r:id="rId71"/>
    <p:sldId id="473" r:id="rId72"/>
    <p:sldId id="387" r:id="rId73"/>
    <p:sldId id="449" r:id="rId74"/>
    <p:sldId id="388" r:id="rId75"/>
    <p:sldId id="389" r:id="rId76"/>
    <p:sldId id="390" r:id="rId77"/>
    <p:sldId id="450" r:id="rId78"/>
    <p:sldId id="391" r:id="rId79"/>
    <p:sldId id="452" r:id="rId80"/>
    <p:sldId id="456" r:id="rId81"/>
    <p:sldId id="457" r:id="rId82"/>
    <p:sldId id="453" r:id="rId83"/>
    <p:sldId id="458" r:id="rId84"/>
    <p:sldId id="459" r:id="rId85"/>
    <p:sldId id="460" r:id="rId86"/>
    <p:sldId id="455" r:id="rId87"/>
    <p:sldId id="474" r:id="rId88"/>
    <p:sldId id="333" r:id="rId89"/>
    <p:sldId id="334" r:id="rId90"/>
    <p:sldId id="335" r:id="rId91"/>
    <p:sldId id="336" r:id="rId92"/>
    <p:sldId id="337" r:id="rId93"/>
    <p:sldId id="345" r:id="rId94"/>
    <p:sldId id="338" r:id="rId95"/>
    <p:sldId id="339" r:id="rId96"/>
    <p:sldId id="340" r:id="rId97"/>
    <p:sldId id="341" r:id="rId98"/>
    <p:sldId id="346" r:id="rId99"/>
    <p:sldId id="347" r:id="rId100"/>
    <p:sldId id="342" r:id="rId101"/>
    <p:sldId id="343" r:id="rId102"/>
    <p:sldId id="344" r:id="rId103"/>
    <p:sldId id="348" r:id="rId104"/>
    <p:sldId id="352" r:id="rId105"/>
    <p:sldId id="417" r:id="rId106"/>
    <p:sldId id="418" r:id="rId107"/>
    <p:sldId id="419" r:id="rId108"/>
    <p:sldId id="420" r:id="rId109"/>
    <p:sldId id="421" r:id="rId110"/>
    <p:sldId id="422" r:id="rId111"/>
    <p:sldId id="423" r:id="rId112"/>
    <p:sldId id="424" r:id="rId113"/>
    <p:sldId id="425" r:id="rId114"/>
    <p:sldId id="426" r:id="rId115"/>
    <p:sldId id="427" r:id="rId116"/>
    <p:sldId id="428" r:id="rId117"/>
    <p:sldId id="429" r:id="rId118"/>
    <p:sldId id="430" r:id="rId119"/>
    <p:sldId id="431" r:id="rId120"/>
    <p:sldId id="432" r:id="rId121"/>
    <p:sldId id="433" r:id="rId122"/>
    <p:sldId id="465" r:id="rId123"/>
    <p:sldId id="466" r:id="rId124"/>
    <p:sldId id="467" r:id="rId125"/>
    <p:sldId id="468" r:id="rId126"/>
    <p:sldId id="469" r:id="rId127"/>
    <p:sldId id="470" r:id="rId128"/>
    <p:sldId id="471" r:id="rId129"/>
    <p:sldId id="472" r:id="rId130"/>
    <p:sldId id="362" r:id="rId131"/>
    <p:sldId id="363" r:id="rId132"/>
    <p:sldId id="366" r:id="rId133"/>
    <p:sldId id="369" r:id="rId134"/>
    <p:sldId id="364" r:id="rId135"/>
    <p:sldId id="367" r:id="rId136"/>
    <p:sldId id="365" r:id="rId137"/>
    <p:sldId id="368" r:id="rId138"/>
    <p:sldId id="370" r:id="rId139"/>
    <p:sldId id="371" r:id="rId140"/>
    <p:sldId id="353" r:id="rId141"/>
    <p:sldId id="354" r:id="rId142"/>
    <p:sldId id="361" r:id="rId143"/>
    <p:sldId id="355" r:id="rId144"/>
    <p:sldId id="356" r:id="rId145"/>
    <p:sldId id="357" r:id="rId146"/>
    <p:sldId id="358" r:id="rId14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6462" autoAdjust="0"/>
    <p:restoredTop sz="94638" autoAdjust="0"/>
  </p:normalViewPr>
  <p:slideViewPr>
    <p:cSldViewPr>
      <p:cViewPr>
        <p:scale>
          <a:sx n="70" d="100"/>
          <a:sy n="70" d="100"/>
        </p:scale>
        <p:origin x="-202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38" Type="http://schemas.openxmlformats.org/officeDocument/2006/relationships/slide" Target="slides/slide135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144" Type="http://schemas.openxmlformats.org/officeDocument/2006/relationships/slide" Target="slides/slide141.xml"/><Relationship Id="rId149" Type="http://schemas.openxmlformats.org/officeDocument/2006/relationships/presProps" Target="presProps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34" Type="http://schemas.openxmlformats.org/officeDocument/2006/relationships/slide" Target="slides/slide131.xml"/><Relationship Id="rId139" Type="http://schemas.openxmlformats.org/officeDocument/2006/relationships/slide" Target="slides/slide13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50" Type="http://schemas.openxmlformats.org/officeDocument/2006/relationships/viewProps" Target="viewProps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slide" Target="slides/slide113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137" Type="http://schemas.openxmlformats.org/officeDocument/2006/relationships/slide" Target="slides/slide13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40" Type="http://schemas.openxmlformats.org/officeDocument/2006/relationships/slide" Target="slides/slide137.xml"/><Relationship Id="rId145" Type="http://schemas.openxmlformats.org/officeDocument/2006/relationships/slide" Target="slides/slide14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43" Type="http://schemas.openxmlformats.org/officeDocument/2006/relationships/slide" Target="slides/slide140.xml"/><Relationship Id="rId148" Type="http://schemas.openxmlformats.org/officeDocument/2006/relationships/notesMaster" Target="notesMasters/notesMaster1.xml"/><Relationship Id="rId15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slide" Target="slides/slide138.xml"/><Relationship Id="rId146" Type="http://schemas.openxmlformats.org/officeDocument/2006/relationships/slide" Target="slides/slide14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52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slide" Target="slides/slide14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259CE-BEEE-4964-AA06-1576AF6F4700}" type="datetimeFigureOut">
              <a:rPr lang="it-IT" smtClean="0"/>
              <a:pPr/>
              <a:t>30/05/2016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C7678-BF66-4143-AF00-56ADF2CBC9D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83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C7678-BF66-4143-AF00-56ADF2CBC9D2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416-0803-4213-AB1D-B63C9F997651}" type="datetimeFigureOut">
              <a:rPr lang="it-IT" smtClean="0"/>
              <a:pPr/>
              <a:t>30/05/2016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40FE-32E0-4E08-8147-1A403214A4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416-0803-4213-AB1D-B63C9F997651}" type="datetimeFigureOut">
              <a:rPr lang="it-IT" smtClean="0"/>
              <a:pPr/>
              <a:t>30/05/2016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40FE-32E0-4E08-8147-1A403214A4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416-0803-4213-AB1D-B63C9F997651}" type="datetimeFigureOut">
              <a:rPr lang="it-IT" smtClean="0"/>
              <a:pPr/>
              <a:t>30/05/2016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40FE-32E0-4E08-8147-1A403214A4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416-0803-4213-AB1D-B63C9F99765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40FE-32E0-4E08-8147-1A403214A4D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04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416-0803-4213-AB1D-B63C9F99765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40FE-32E0-4E08-8147-1A403214A4D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71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416-0803-4213-AB1D-B63C9F99765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40FE-32E0-4E08-8147-1A403214A4D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07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416-0803-4213-AB1D-B63C9F99765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40FE-32E0-4E08-8147-1A403214A4D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91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416-0803-4213-AB1D-B63C9F99765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40FE-32E0-4E08-8147-1A403214A4D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66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416-0803-4213-AB1D-B63C9F99765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40FE-32E0-4E08-8147-1A403214A4D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361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416-0803-4213-AB1D-B63C9F99765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40FE-32E0-4E08-8147-1A403214A4D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20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416-0803-4213-AB1D-B63C9F99765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40FE-32E0-4E08-8147-1A403214A4D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2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416-0803-4213-AB1D-B63C9F997651}" type="datetimeFigureOut">
              <a:rPr lang="it-IT" smtClean="0"/>
              <a:pPr/>
              <a:t>30/05/2016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40FE-32E0-4E08-8147-1A403214A4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416-0803-4213-AB1D-B63C9F99765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40FE-32E0-4E08-8147-1A403214A4D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46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416-0803-4213-AB1D-B63C9F99765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40FE-32E0-4E08-8147-1A403214A4D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681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416-0803-4213-AB1D-B63C9F99765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40FE-32E0-4E08-8147-1A403214A4D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32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416-0803-4213-AB1D-B63C9F99765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40FE-32E0-4E08-8147-1A403214A4D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454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416-0803-4213-AB1D-B63C9F99765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40FE-32E0-4E08-8147-1A403214A4D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46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416-0803-4213-AB1D-B63C9F99765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40FE-32E0-4E08-8147-1A403214A4D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66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416-0803-4213-AB1D-B63C9F99765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40FE-32E0-4E08-8147-1A403214A4D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416-0803-4213-AB1D-B63C9F99765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40FE-32E0-4E08-8147-1A403214A4D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73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416-0803-4213-AB1D-B63C9F99765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40FE-32E0-4E08-8147-1A403214A4D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738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416-0803-4213-AB1D-B63C9F99765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40FE-32E0-4E08-8147-1A403214A4D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416-0803-4213-AB1D-B63C9F997651}" type="datetimeFigureOut">
              <a:rPr lang="it-IT" smtClean="0"/>
              <a:pPr/>
              <a:t>30/05/2016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40FE-32E0-4E08-8147-1A403214A4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416-0803-4213-AB1D-B63C9F99765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40FE-32E0-4E08-8147-1A403214A4D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715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416-0803-4213-AB1D-B63C9F99765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40FE-32E0-4E08-8147-1A403214A4D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844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416-0803-4213-AB1D-B63C9F99765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40FE-32E0-4E08-8147-1A403214A4D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795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416-0803-4213-AB1D-B63C9F99765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40FE-32E0-4E08-8147-1A403214A4D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416-0803-4213-AB1D-B63C9F997651}" type="datetimeFigureOut">
              <a:rPr lang="it-IT" smtClean="0"/>
              <a:pPr/>
              <a:t>30/05/2016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40FE-32E0-4E08-8147-1A403214A4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416-0803-4213-AB1D-B63C9F997651}" type="datetimeFigureOut">
              <a:rPr lang="it-IT" smtClean="0"/>
              <a:pPr/>
              <a:t>30/05/2016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40FE-32E0-4E08-8147-1A403214A4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416-0803-4213-AB1D-B63C9F997651}" type="datetimeFigureOut">
              <a:rPr lang="it-IT" smtClean="0"/>
              <a:pPr/>
              <a:t>30/05/2016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40FE-32E0-4E08-8147-1A403214A4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416-0803-4213-AB1D-B63C9F997651}" type="datetimeFigureOut">
              <a:rPr lang="it-IT" smtClean="0"/>
              <a:pPr/>
              <a:t>30/05/2016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40FE-32E0-4E08-8147-1A403214A4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416-0803-4213-AB1D-B63C9F997651}" type="datetimeFigureOut">
              <a:rPr lang="it-IT" smtClean="0"/>
              <a:pPr/>
              <a:t>30/05/2016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40FE-32E0-4E08-8147-1A403214A4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2416-0803-4213-AB1D-B63C9F997651}" type="datetimeFigureOut">
              <a:rPr lang="it-IT" smtClean="0"/>
              <a:pPr/>
              <a:t>30/05/2016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840FE-32E0-4E08-8147-1A403214A4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12416-0803-4213-AB1D-B63C9F997651}" type="datetimeFigureOut">
              <a:rPr lang="it-IT" smtClean="0"/>
              <a:pPr/>
              <a:t>30/05/2016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840FE-32E0-4E08-8147-1A403214A4D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12416-0803-4213-AB1D-B63C9F99765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840FE-32E0-4E08-8147-1A403214A4D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98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12416-0803-4213-AB1D-B63C9F99765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30/05/2016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840FE-32E0-4E08-8147-1A403214A4D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70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51520" y="1028343"/>
            <a:ext cx="43204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That same night across town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your father who had been falling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     down all that year, finally did.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Your mother said the noise he made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     when he hit bottom, you can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on certain nights still hear.  ‘Losers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     take all’ the note said—before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he put a bullet through his head.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     And my heart too, you said.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 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     And here now, to tell a love that 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love always desires to say something 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    about itself, one must write.  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And remember a long night’s vigil 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    at the window. Waiting for someone 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yourself to return with all those words 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     we lost some longer years ago.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355976" y="1028343"/>
            <a:ext cx="77048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Quella stessa notte in città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tuo padre, in declino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    già da inizio anno, morì.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Tua madre disse che il tonfo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    di quando cadde ancora si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sente in certe notti. ‘I perdenti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    si prendono tutto’ diceva il biglietto—scritto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prima che si ficcasse un proiettile in testa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    e nel mio cuore, dicevi.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    E qui ora, per dire all'amore che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l'amore desidera sempre dire qualcosa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    di sé, si deve scrivere.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 ricordare una lunga notte di veglia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    alla finestra. Aspettando che qualcuno,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che tu stessa ritorni con tutte quelle parole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    che abbiamo perso in quei lunghi anni lontani.</a:t>
            </a:r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1520" y="18864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LES </a:t>
            </a:r>
            <a:r>
              <a:rPr lang="en-US" sz="2400" b="1" dirty="0" err="1" smtClean="0">
                <a:solidFill>
                  <a:schemeClr val="bg1"/>
                </a:solidFill>
              </a:rPr>
              <a:t>DEUX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BATTANTS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499992" y="188640"/>
            <a:ext cx="4644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I DUE BATTENTI</a:t>
            </a:r>
          </a:p>
          <a:p>
            <a:endParaRPr lang="it-IT" sz="2400" b="1" dirty="0" smtClean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268760"/>
            <a:ext cx="59766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Les deux battants de la porte-fenêtre,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double page où quelquefois des visages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oubliés ou bien rayés du registre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des vivants la nuit sur les vitres viennent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lire en tapinois ce qui s’est passé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ici-bas, se mirer, se reconnaître,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étonnés d’être surpris en flagrante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lecture, oh ! d’être reconnus encore,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regardés de ce côté-ci des choses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où déjà plus pour personne ils n’existent.</a:t>
            </a:r>
          </a:p>
          <a:p>
            <a:endParaRPr lang="fr-FR" b="1" dirty="0" smtClean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572000" y="1268760"/>
            <a:ext cx="56886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I due battenti della porta-finestra,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doppia pagina dove a volte visi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dimenticati oppure cancellati dal registro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dei viventi la notte sui vetri vengono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a leggere di soppiatto ciò che è accaduto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quaggiù, a specchiarsi, a riconoscersi,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stupiti di essere sorpresi in flagrante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lettura, oh!, di essere riconosciuti ancora,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guardati da questo lato delle cose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dove già per nessuno più non esistono.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1520" y="18864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en </a:t>
            </a:r>
            <a:r>
              <a:rPr lang="en-US" sz="2400" b="1" i="1" dirty="0" err="1" smtClean="0">
                <a:solidFill>
                  <a:schemeClr val="bg1"/>
                </a:solidFill>
              </a:rPr>
              <a:t>lisant</a:t>
            </a:r>
            <a:r>
              <a:rPr lang="en-US" sz="2400" b="1" i="1" dirty="0" smtClean="0">
                <a:solidFill>
                  <a:schemeClr val="bg1"/>
                </a:solidFill>
              </a:rPr>
              <a:t> Vincenzo </a:t>
            </a:r>
            <a:r>
              <a:rPr lang="en-US" sz="2400" b="1" i="1" dirty="0" err="1" smtClean="0">
                <a:solidFill>
                  <a:schemeClr val="bg1"/>
                </a:solidFill>
              </a:rPr>
              <a:t>Cardarelli</a:t>
            </a:r>
            <a:endParaRPr lang="en-US" sz="2400" b="1" i="1" dirty="0" smtClean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499992" y="18864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bg1"/>
                </a:solidFill>
              </a:rPr>
              <a:t>leggendo Vincenzo Cardarelli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07666" y="679917"/>
            <a:ext cx="43924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b="1" dirty="0" smtClean="0">
                <a:solidFill>
                  <a:schemeClr val="bg1"/>
                </a:solidFill>
              </a:rPr>
              <a:t>... où je suis loin à la ronde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le seul à n’être pas penché sur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le puits d’un miroir de poche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que du pouce ou de l’index il doigte,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à ne pas chiffonner la gazette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Feuillette &amp; Jette, héritée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de passant en voyageur. L’espace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d’un arrêt je suis plongé 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au fond d’un regard remémoré  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dans un poème.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               Et je me revois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cet après-midi d’arrière-automne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et presque un tiers de siècle en amont :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transports en commun aux heures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de pointe, un livre sur mes genoux.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Alors, en levant les yeux 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dans ce tramway, c’est... mais qu’est-ce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donc ?... c’est le Désir qui me regarde,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là devant, qui me regarde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fixement, là debout à trois pas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de moi, très jeune homme aux cheveux noirs,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aux yeux de sombre luisance, ombrés</a:t>
            </a:r>
          </a:p>
          <a:p>
            <a:endParaRPr lang="fr-FR" b="1" dirty="0" smtClean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572000" y="692696"/>
            <a:ext cx="4320480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 smtClean="0">
                <a:solidFill>
                  <a:schemeClr val="bg1"/>
                </a:solidFill>
              </a:rPr>
              <a:t>… dove io sono tutt’intorno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il solo a non essere chino sul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pozzo di uno specchio tascabile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che con il pollice o l’indice diteggia,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a non spiegazzare la gazzetta</a:t>
            </a:r>
          </a:p>
          <a:p>
            <a:r>
              <a:rPr lang="it-IT" sz="1700" b="1" dirty="0" err="1" smtClean="0">
                <a:solidFill>
                  <a:schemeClr val="bg1"/>
                </a:solidFill>
              </a:rPr>
              <a:t>Sfoglietta</a:t>
            </a:r>
            <a:r>
              <a:rPr lang="it-IT" sz="1700" b="1" dirty="0" smtClean="0">
                <a:solidFill>
                  <a:schemeClr val="bg1"/>
                </a:solidFill>
              </a:rPr>
              <a:t> &amp; Getta, ereditata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da passante a passeggero. Nello spazio 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di una fermata sono immerso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in fondo a uno sguardo rievocato 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in una poesia.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     E mi rivedo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quel pomeriggio di un tardo autunno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e quasi un terzo di secolo fa: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trasporti pubblici nelle ore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di punta, un libro sulle ginocchia.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Allora, alzando gli occhi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in quel tram, </a:t>
            </a:r>
            <a:r>
              <a:rPr lang="it-IT" sz="1700" b="1" dirty="0" err="1" smtClean="0">
                <a:solidFill>
                  <a:schemeClr val="bg1"/>
                </a:solidFill>
              </a:rPr>
              <a:t>è…</a:t>
            </a:r>
            <a:r>
              <a:rPr lang="it-IT" sz="1700" b="1" dirty="0" smtClean="0">
                <a:solidFill>
                  <a:schemeClr val="bg1"/>
                </a:solidFill>
              </a:rPr>
              <a:t> ma cos’è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dunque?... è il Desiderio che mi guarda,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lì davanti, che mi guarda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fisso, lì in piedi a tre passi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da me, un giovane uomo dai capelli neri,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dagli occhi di oscuro splendore, ombreggiati</a:t>
            </a:r>
          </a:p>
          <a:p>
            <a:endParaRPr lang="it-IT" sz="17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51520" y="505123"/>
            <a:ext cx="410445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b="1" dirty="0" smtClean="0">
                <a:solidFill>
                  <a:schemeClr val="bg1"/>
                </a:solidFill>
              </a:rPr>
              <a:t>de cils abaissés sur moi, paupières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qui semble-t-il sont là pour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ne pas humecter ses yeux, jamais,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étangs jumeaux qui m’invitent...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invite à... Si j’étais Blanche </a:t>
            </a:r>
          </a:p>
          <a:p>
            <a:r>
              <a:rPr lang="fr-FR" sz="1700" b="1" dirty="0" err="1" smtClean="0">
                <a:solidFill>
                  <a:schemeClr val="bg1"/>
                </a:solidFill>
              </a:rPr>
              <a:t>DuBois</a:t>
            </a:r>
            <a:r>
              <a:rPr lang="fr-FR" sz="1700" b="1" dirty="0" smtClean="0">
                <a:solidFill>
                  <a:schemeClr val="bg1"/>
                </a:solidFill>
              </a:rPr>
              <a:t>, je me lèverais, j’irais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au-devant de toi : – </a:t>
            </a:r>
            <a:r>
              <a:rPr lang="fr-FR" sz="1700" b="1" i="1" dirty="0" smtClean="0">
                <a:solidFill>
                  <a:schemeClr val="bg1"/>
                </a:solidFill>
              </a:rPr>
              <a:t>Young man !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je te ferais les yeux doux, </a:t>
            </a:r>
            <a:r>
              <a:rPr lang="fr-FR" sz="1700" b="1" i="1" dirty="0" err="1" smtClean="0">
                <a:solidFill>
                  <a:schemeClr val="bg1"/>
                </a:solidFill>
              </a:rPr>
              <a:t>young</a:t>
            </a:r>
            <a:r>
              <a:rPr lang="fr-FR" sz="1700" b="1" i="1" dirty="0" smtClean="0">
                <a:solidFill>
                  <a:schemeClr val="bg1"/>
                </a:solidFill>
              </a:rPr>
              <a:t>, </a:t>
            </a:r>
            <a:r>
              <a:rPr lang="fr-FR" sz="1700" b="1" i="1" dirty="0" err="1" smtClean="0">
                <a:solidFill>
                  <a:schemeClr val="bg1"/>
                </a:solidFill>
              </a:rPr>
              <a:t>young</a:t>
            </a:r>
            <a:r>
              <a:rPr lang="fr-FR" sz="1700" b="1" i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fr-FR" sz="1700" b="1" i="1" dirty="0" err="1" smtClean="0">
                <a:solidFill>
                  <a:schemeClr val="bg1"/>
                </a:solidFill>
              </a:rPr>
              <a:t>young</a:t>
            </a:r>
            <a:r>
              <a:rPr lang="fr-FR" sz="1700" b="1" i="1" dirty="0" smtClean="0">
                <a:solidFill>
                  <a:schemeClr val="bg1"/>
                </a:solidFill>
              </a:rPr>
              <a:t>, </a:t>
            </a:r>
            <a:r>
              <a:rPr lang="fr-FR" sz="1700" b="1" i="1" dirty="0" err="1" smtClean="0">
                <a:solidFill>
                  <a:schemeClr val="bg1"/>
                </a:solidFill>
              </a:rPr>
              <a:t>young</a:t>
            </a:r>
            <a:r>
              <a:rPr lang="fr-FR" sz="1700" b="1" i="1" dirty="0" smtClean="0">
                <a:solidFill>
                  <a:schemeClr val="bg1"/>
                </a:solidFill>
              </a:rPr>
              <a:t> – man ! Has </a:t>
            </a:r>
            <a:r>
              <a:rPr lang="fr-FR" sz="1700" b="1" i="1" dirty="0" err="1" smtClean="0">
                <a:solidFill>
                  <a:schemeClr val="bg1"/>
                </a:solidFill>
              </a:rPr>
              <a:t>anyone</a:t>
            </a:r>
            <a:r>
              <a:rPr lang="fr-FR" sz="1700" b="1" i="1" dirty="0" smtClean="0">
                <a:solidFill>
                  <a:schemeClr val="bg1"/>
                </a:solidFill>
              </a:rPr>
              <a:t> </a:t>
            </a:r>
            <a:r>
              <a:rPr lang="fr-FR" sz="1700" b="1" i="1" dirty="0" err="1" smtClean="0">
                <a:solidFill>
                  <a:schemeClr val="bg1"/>
                </a:solidFill>
              </a:rPr>
              <a:t>ever</a:t>
            </a:r>
            <a:endParaRPr lang="fr-FR" sz="1700" b="1" i="1" dirty="0" smtClean="0">
              <a:solidFill>
                <a:schemeClr val="bg1"/>
              </a:solidFill>
            </a:endParaRPr>
          </a:p>
          <a:p>
            <a:r>
              <a:rPr lang="fr-FR" sz="1700" b="1" i="1" dirty="0" err="1" smtClean="0">
                <a:solidFill>
                  <a:schemeClr val="bg1"/>
                </a:solidFill>
              </a:rPr>
              <a:t>told</a:t>
            </a:r>
            <a:r>
              <a:rPr lang="fr-FR" sz="1700" b="1" i="1" dirty="0" smtClean="0">
                <a:solidFill>
                  <a:schemeClr val="bg1"/>
                </a:solidFill>
              </a:rPr>
              <a:t> </a:t>
            </a:r>
            <a:r>
              <a:rPr lang="fr-FR" sz="1700" b="1" i="1" dirty="0" err="1" smtClean="0">
                <a:solidFill>
                  <a:schemeClr val="bg1"/>
                </a:solidFill>
              </a:rPr>
              <a:t>you</a:t>
            </a:r>
            <a:r>
              <a:rPr lang="fr-FR" sz="1700" b="1" i="1" dirty="0" smtClean="0">
                <a:solidFill>
                  <a:schemeClr val="bg1"/>
                </a:solidFill>
              </a:rPr>
              <a:t> </a:t>
            </a:r>
            <a:r>
              <a:rPr lang="fr-FR" sz="1700" b="1" i="1" dirty="0" err="1" smtClean="0">
                <a:solidFill>
                  <a:schemeClr val="bg1"/>
                </a:solidFill>
              </a:rPr>
              <a:t>that</a:t>
            </a:r>
            <a:r>
              <a:rPr lang="fr-FR" sz="1700" b="1" i="1" dirty="0" smtClean="0">
                <a:solidFill>
                  <a:schemeClr val="bg1"/>
                </a:solidFill>
              </a:rPr>
              <a:t> </a:t>
            </a:r>
            <a:r>
              <a:rPr lang="fr-FR" sz="1700" b="1" i="1" dirty="0" err="1" smtClean="0">
                <a:solidFill>
                  <a:schemeClr val="bg1"/>
                </a:solidFill>
              </a:rPr>
              <a:t>you</a:t>
            </a:r>
            <a:r>
              <a:rPr lang="fr-FR" sz="1700" b="1" i="1" dirty="0" smtClean="0">
                <a:solidFill>
                  <a:schemeClr val="bg1"/>
                </a:solidFill>
              </a:rPr>
              <a:t> look </a:t>
            </a:r>
            <a:r>
              <a:rPr lang="fr-FR" sz="1700" b="1" i="1" dirty="0" err="1" smtClean="0">
                <a:solidFill>
                  <a:schemeClr val="bg1"/>
                </a:solidFill>
              </a:rPr>
              <a:t>like</a:t>
            </a:r>
            <a:r>
              <a:rPr lang="fr-FR" sz="1700" b="1" i="1" dirty="0" smtClean="0">
                <a:solidFill>
                  <a:schemeClr val="bg1"/>
                </a:solidFill>
              </a:rPr>
              <a:t> a </a:t>
            </a:r>
          </a:p>
          <a:p>
            <a:r>
              <a:rPr lang="fr-FR" sz="1700" b="1" i="1" dirty="0" err="1" smtClean="0">
                <a:solidFill>
                  <a:schemeClr val="bg1"/>
                </a:solidFill>
              </a:rPr>
              <a:t>young</a:t>
            </a:r>
            <a:r>
              <a:rPr lang="fr-FR" sz="1700" b="1" i="1" dirty="0" smtClean="0">
                <a:solidFill>
                  <a:schemeClr val="bg1"/>
                </a:solidFill>
              </a:rPr>
              <a:t> prince out of the </a:t>
            </a:r>
            <a:r>
              <a:rPr lang="fr-FR" sz="1700" b="1" i="1" dirty="0" err="1" smtClean="0">
                <a:solidFill>
                  <a:schemeClr val="bg1"/>
                </a:solidFill>
              </a:rPr>
              <a:t>Arabian</a:t>
            </a:r>
            <a:r>
              <a:rPr lang="fr-FR" sz="1700" b="1" i="1" dirty="0" smtClean="0">
                <a:solidFill>
                  <a:schemeClr val="bg1"/>
                </a:solidFill>
              </a:rPr>
              <a:t> </a:t>
            </a:r>
            <a:r>
              <a:rPr lang="fr-FR" sz="1700" b="1" i="1" dirty="0" err="1" smtClean="0">
                <a:solidFill>
                  <a:schemeClr val="bg1"/>
                </a:solidFill>
              </a:rPr>
              <a:t>Nights</a:t>
            </a:r>
            <a:r>
              <a:rPr lang="fr-FR" sz="1700" b="1" i="1" dirty="0" smtClean="0">
                <a:solidFill>
                  <a:schemeClr val="bg1"/>
                </a:solidFill>
              </a:rPr>
              <a:t> ?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... Je ne suis pas Blanche, ô mon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bel inconnu, j’aimerais tant </a:t>
            </a:r>
            <a:r>
              <a:rPr lang="fr-FR" sz="1700" b="1" i="1" dirty="0" err="1" smtClean="0">
                <a:solidFill>
                  <a:schemeClr val="bg1"/>
                </a:solidFill>
              </a:rPr>
              <a:t>just</a:t>
            </a:r>
            <a:endParaRPr lang="fr-FR" sz="1700" b="1" i="1" dirty="0" smtClean="0">
              <a:solidFill>
                <a:schemeClr val="bg1"/>
              </a:solidFill>
            </a:endParaRPr>
          </a:p>
          <a:p>
            <a:r>
              <a:rPr lang="fr-FR" sz="1700" b="1" i="1" dirty="0" smtClean="0">
                <a:solidFill>
                  <a:schemeClr val="bg1"/>
                </a:solidFill>
              </a:rPr>
              <a:t>once </a:t>
            </a:r>
            <a:r>
              <a:rPr lang="fr-FR" sz="1700" b="1" dirty="0" smtClean="0">
                <a:solidFill>
                  <a:schemeClr val="bg1"/>
                </a:solidFill>
              </a:rPr>
              <a:t>t’embrasser </a:t>
            </a:r>
            <a:r>
              <a:rPr lang="fr-FR" sz="1700" b="1" i="1" dirty="0" err="1" smtClean="0">
                <a:solidFill>
                  <a:schemeClr val="bg1"/>
                </a:solidFill>
              </a:rPr>
              <a:t>softly</a:t>
            </a:r>
            <a:r>
              <a:rPr lang="fr-FR" sz="1700" b="1" i="1" dirty="0" smtClean="0">
                <a:solidFill>
                  <a:schemeClr val="bg1"/>
                </a:solidFill>
              </a:rPr>
              <a:t> and </a:t>
            </a:r>
            <a:r>
              <a:rPr lang="fr-FR" sz="1700" b="1" i="1" dirty="0" err="1" smtClean="0">
                <a:solidFill>
                  <a:schemeClr val="bg1"/>
                </a:solidFill>
              </a:rPr>
              <a:t>sweetly</a:t>
            </a:r>
            <a:endParaRPr lang="fr-FR" sz="1700" b="1" i="1" dirty="0" smtClean="0">
              <a:solidFill>
                <a:schemeClr val="bg1"/>
              </a:solidFill>
            </a:endParaRPr>
          </a:p>
          <a:p>
            <a:r>
              <a:rPr lang="fr-FR" sz="1700" b="1" i="1" dirty="0" smtClean="0">
                <a:solidFill>
                  <a:schemeClr val="bg1"/>
                </a:solidFill>
              </a:rPr>
              <a:t>on </a:t>
            </a:r>
            <a:r>
              <a:rPr lang="fr-FR" sz="1700" b="1" i="1" dirty="0" err="1" smtClean="0">
                <a:solidFill>
                  <a:schemeClr val="bg1"/>
                </a:solidFill>
              </a:rPr>
              <a:t>your</a:t>
            </a:r>
            <a:r>
              <a:rPr lang="fr-FR" sz="1700" b="1" i="1" dirty="0" smtClean="0">
                <a:solidFill>
                  <a:schemeClr val="bg1"/>
                </a:solidFill>
              </a:rPr>
              <a:t> </a:t>
            </a:r>
            <a:r>
              <a:rPr lang="fr-FR" sz="1700" b="1" i="1" dirty="0" err="1" smtClean="0">
                <a:solidFill>
                  <a:schemeClr val="bg1"/>
                </a:solidFill>
              </a:rPr>
              <a:t>mouth</a:t>
            </a:r>
            <a:r>
              <a:rPr lang="fr-FR" sz="1700" b="1" dirty="0" smtClean="0">
                <a:solidFill>
                  <a:schemeClr val="bg1"/>
                </a:solidFill>
              </a:rPr>
              <a:t>... Mais... mais zut ! Où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es-tu ? Sorti. Parti. Loin de moi...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... Réveillé de ces regards,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j’en surprends un autre, là-bas, vite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détourné. Flotte un sourire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qui voudra dire : eh bien, il t’arrive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souvent de parler ainsi tout seul 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427984" y="505123"/>
            <a:ext cx="626469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 smtClean="0">
                <a:solidFill>
                  <a:schemeClr val="bg1"/>
                </a:solidFill>
              </a:rPr>
              <a:t>da ciglia abbassate su di me, palpebre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che sembrano fatte per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non inumidire gli occhi, mai, 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stagni gemelli che m’</a:t>
            </a:r>
            <a:r>
              <a:rPr lang="it-IT" sz="1700" b="1" dirty="0" err="1" smtClean="0">
                <a:solidFill>
                  <a:schemeClr val="bg1"/>
                </a:solidFill>
              </a:rPr>
              <a:t>invitano…</a:t>
            </a:r>
            <a:endParaRPr lang="it-IT" sz="1700" b="1" dirty="0" smtClean="0">
              <a:solidFill>
                <a:schemeClr val="bg1"/>
              </a:solidFill>
            </a:endParaRPr>
          </a:p>
          <a:p>
            <a:r>
              <a:rPr lang="it-IT" sz="1700" b="1" dirty="0" smtClean="0">
                <a:solidFill>
                  <a:schemeClr val="bg1"/>
                </a:solidFill>
              </a:rPr>
              <a:t>invito </a:t>
            </a:r>
            <a:r>
              <a:rPr lang="it-IT" sz="1700" b="1" dirty="0" err="1" smtClean="0">
                <a:solidFill>
                  <a:schemeClr val="bg1"/>
                </a:solidFill>
              </a:rPr>
              <a:t>a…</a:t>
            </a:r>
            <a:r>
              <a:rPr lang="it-IT" sz="1700" b="1" dirty="0" smtClean="0">
                <a:solidFill>
                  <a:schemeClr val="bg1"/>
                </a:solidFill>
              </a:rPr>
              <a:t> Se io fossi </a:t>
            </a:r>
            <a:r>
              <a:rPr lang="it-IT" sz="1700" b="1" dirty="0" err="1" smtClean="0">
                <a:solidFill>
                  <a:schemeClr val="bg1"/>
                </a:solidFill>
              </a:rPr>
              <a:t>Blanche</a:t>
            </a:r>
            <a:endParaRPr lang="it-IT" sz="1700" b="1" dirty="0" smtClean="0">
              <a:solidFill>
                <a:schemeClr val="bg1"/>
              </a:solidFill>
            </a:endParaRPr>
          </a:p>
          <a:p>
            <a:r>
              <a:rPr lang="it-IT" sz="1700" b="1" dirty="0" err="1" smtClean="0">
                <a:solidFill>
                  <a:schemeClr val="bg1"/>
                </a:solidFill>
              </a:rPr>
              <a:t>DuBois</a:t>
            </a:r>
            <a:r>
              <a:rPr lang="it-IT" sz="1700" b="1" dirty="0" smtClean="0">
                <a:solidFill>
                  <a:schemeClr val="bg1"/>
                </a:solidFill>
              </a:rPr>
              <a:t>, mi alzerei, ti andrei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incontro: – </a:t>
            </a:r>
            <a:r>
              <a:rPr lang="it-IT" sz="1700" b="1" i="1" dirty="0" smtClean="0">
                <a:solidFill>
                  <a:schemeClr val="bg1"/>
                </a:solidFill>
              </a:rPr>
              <a:t>Young man!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ti farei gli occhi dolci, </a:t>
            </a:r>
            <a:r>
              <a:rPr lang="it-IT" sz="1700" b="1" i="1" dirty="0" err="1" smtClean="0">
                <a:solidFill>
                  <a:schemeClr val="bg1"/>
                </a:solidFill>
              </a:rPr>
              <a:t>young</a:t>
            </a:r>
            <a:r>
              <a:rPr lang="it-IT" sz="1700" b="1" i="1" dirty="0" smtClean="0">
                <a:solidFill>
                  <a:schemeClr val="bg1"/>
                </a:solidFill>
              </a:rPr>
              <a:t>, </a:t>
            </a:r>
            <a:r>
              <a:rPr lang="it-IT" sz="1700" b="1" i="1" dirty="0" err="1" smtClean="0">
                <a:solidFill>
                  <a:schemeClr val="bg1"/>
                </a:solidFill>
              </a:rPr>
              <a:t>young</a:t>
            </a:r>
            <a:r>
              <a:rPr lang="it-IT" sz="1700" b="1" i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it-IT" sz="1700" b="1" i="1" dirty="0" err="1" smtClean="0">
                <a:solidFill>
                  <a:schemeClr val="bg1"/>
                </a:solidFill>
              </a:rPr>
              <a:t>young</a:t>
            </a:r>
            <a:r>
              <a:rPr lang="it-IT" sz="1700" b="1" i="1" dirty="0" smtClean="0">
                <a:solidFill>
                  <a:schemeClr val="bg1"/>
                </a:solidFill>
              </a:rPr>
              <a:t>, </a:t>
            </a:r>
            <a:r>
              <a:rPr lang="it-IT" sz="1700" b="1" i="1" dirty="0" err="1" smtClean="0">
                <a:solidFill>
                  <a:schemeClr val="bg1"/>
                </a:solidFill>
              </a:rPr>
              <a:t>young</a:t>
            </a:r>
            <a:r>
              <a:rPr lang="it-IT" sz="1700" b="1" i="1" dirty="0" smtClean="0">
                <a:solidFill>
                  <a:schemeClr val="bg1"/>
                </a:solidFill>
              </a:rPr>
              <a:t> – man! </a:t>
            </a:r>
            <a:r>
              <a:rPr lang="it-IT" sz="1700" b="1" i="1" dirty="0" err="1" smtClean="0">
                <a:solidFill>
                  <a:schemeClr val="bg1"/>
                </a:solidFill>
              </a:rPr>
              <a:t>Has</a:t>
            </a:r>
            <a:r>
              <a:rPr lang="it-IT" sz="1700" b="1" i="1" dirty="0" smtClean="0">
                <a:solidFill>
                  <a:schemeClr val="bg1"/>
                </a:solidFill>
              </a:rPr>
              <a:t> </a:t>
            </a:r>
            <a:r>
              <a:rPr lang="it-IT" sz="1700" b="1" i="1" dirty="0" err="1" smtClean="0">
                <a:solidFill>
                  <a:schemeClr val="bg1"/>
                </a:solidFill>
              </a:rPr>
              <a:t>anyone</a:t>
            </a:r>
            <a:r>
              <a:rPr lang="it-IT" sz="1700" b="1" i="1" dirty="0" smtClean="0">
                <a:solidFill>
                  <a:schemeClr val="bg1"/>
                </a:solidFill>
              </a:rPr>
              <a:t> </a:t>
            </a:r>
            <a:r>
              <a:rPr lang="it-IT" sz="1700" b="1" i="1" dirty="0" err="1" smtClean="0">
                <a:solidFill>
                  <a:schemeClr val="bg1"/>
                </a:solidFill>
              </a:rPr>
              <a:t>ever</a:t>
            </a:r>
            <a:endParaRPr lang="it-IT" sz="1700" b="1" i="1" dirty="0" smtClean="0">
              <a:solidFill>
                <a:schemeClr val="bg1"/>
              </a:solidFill>
            </a:endParaRPr>
          </a:p>
          <a:p>
            <a:r>
              <a:rPr lang="it-IT" sz="1700" b="1" i="1" dirty="0" err="1" smtClean="0">
                <a:solidFill>
                  <a:schemeClr val="bg1"/>
                </a:solidFill>
              </a:rPr>
              <a:t>told</a:t>
            </a:r>
            <a:r>
              <a:rPr lang="it-IT" sz="1700" b="1" i="1" dirty="0" smtClean="0">
                <a:solidFill>
                  <a:schemeClr val="bg1"/>
                </a:solidFill>
              </a:rPr>
              <a:t> </a:t>
            </a:r>
            <a:r>
              <a:rPr lang="it-IT" sz="1700" b="1" i="1" dirty="0" err="1" smtClean="0">
                <a:solidFill>
                  <a:schemeClr val="bg1"/>
                </a:solidFill>
              </a:rPr>
              <a:t>you</a:t>
            </a:r>
            <a:r>
              <a:rPr lang="it-IT" sz="1700" b="1" i="1" dirty="0" smtClean="0">
                <a:solidFill>
                  <a:schemeClr val="bg1"/>
                </a:solidFill>
              </a:rPr>
              <a:t> </a:t>
            </a:r>
            <a:r>
              <a:rPr lang="it-IT" sz="1700" b="1" i="1" dirty="0" err="1" smtClean="0">
                <a:solidFill>
                  <a:schemeClr val="bg1"/>
                </a:solidFill>
              </a:rPr>
              <a:t>that</a:t>
            </a:r>
            <a:r>
              <a:rPr lang="it-IT" sz="1700" b="1" i="1" dirty="0" smtClean="0">
                <a:solidFill>
                  <a:schemeClr val="bg1"/>
                </a:solidFill>
              </a:rPr>
              <a:t> </a:t>
            </a:r>
            <a:r>
              <a:rPr lang="it-IT" sz="1700" b="1" i="1" dirty="0" err="1" smtClean="0">
                <a:solidFill>
                  <a:schemeClr val="bg1"/>
                </a:solidFill>
              </a:rPr>
              <a:t>you</a:t>
            </a:r>
            <a:r>
              <a:rPr lang="it-IT" sz="1700" b="1" i="1" dirty="0" smtClean="0">
                <a:solidFill>
                  <a:schemeClr val="bg1"/>
                </a:solidFill>
              </a:rPr>
              <a:t> look </a:t>
            </a:r>
            <a:r>
              <a:rPr lang="it-IT" sz="1700" b="1" i="1" dirty="0" err="1" smtClean="0">
                <a:solidFill>
                  <a:schemeClr val="bg1"/>
                </a:solidFill>
              </a:rPr>
              <a:t>like</a:t>
            </a:r>
            <a:r>
              <a:rPr lang="it-IT" sz="1700" b="1" i="1" dirty="0" smtClean="0">
                <a:solidFill>
                  <a:schemeClr val="bg1"/>
                </a:solidFill>
              </a:rPr>
              <a:t> a</a:t>
            </a:r>
          </a:p>
          <a:p>
            <a:r>
              <a:rPr lang="it-IT" sz="1700" b="1" i="1" dirty="0" err="1" smtClean="0">
                <a:solidFill>
                  <a:schemeClr val="bg1"/>
                </a:solidFill>
              </a:rPr>
              <a:t>young</a:t>
            </a:r>
            <a:r>
              <a:rPr lang="it-IT" sz="1700" b="1" i="1" dirty="0" smtClean="0">
                <a:solidFill>
                  <a:schemeClr val="bg1"/>
                </a:solidFill>
              </a:rPr>
              <a:t> </a:t>
            </a:r>
            <a:r>
              <a:rPr lang="it-IT" sz="1700" b="1" i="1" dirty="0" err="1" smtClean="0">
                <a:solidFill>
                  <a:schemeClr val="bg1"/>
                </a:solidFill>
              </a:rPr>
              <a:t>prince</a:t>
            </a:r>
            <a:r>
              <a:rPr lang="it-IT" sz="1700" b="1" i="1" dirty="0" smtClean="0">
                <a:solidFill>
                  <a:schemeClr val="bg1"/>
                </a:solidFill>
              </a:rPr>
              <a:t> out </a:t>
            </a:r>
            <a:r>
              <a:rPr lang="it-IT" sz="1700" b="1" i="1" dirty="0" err="1" smtClean="0">
                <a:solidFill>
                  <a:schemeClr val="bg1"/>
                </a:solidFill>
              </a:rPr>
              <a:t>of</a:t>
            </a:r>
            <a:r>
              <a:rPr lang="it-IT" sz="1700" b="1" i="1" dirty="0" smtClean="0">
                <a:solidFill>
                  <a:schemeClr val="bg1"/>
                </a:solidFill>
              </a:rPr>
              <a:t> the </a:t>
            </a:r>
            <a:r>
              <a:rPr lang="it-IT" sz="1700" b="1" i="1" dirty="0" err="1" smtClean="0">
                <a:solidFill>
                  <a:schemeClr val="bg1"/>
                </a:solidFill>
              </a:rPr>
              <a:t>Arabians</a:t>
            </a:r>
            <a:r>
              <a:rPr lang="it-IT" sz="1700" b="1" i="1" dirty="0" smtClean="0">
                <a:solidFill>
                  <a:schemeClr val="bg1"/>
                </a:solidFill>
              </a:rPr>
              <a:t> </a:t>
            </a:r>
            <a:r>
              <a:rPr lang="it-IT" sz="1700" b="1" i="1" dirty="0" err="1" smtClean="0">
                <a:solidFill>
                  <a:schemeClr val="bg1"/>
                </a:solidFill>
              </a:rPr>
              <a:t>Nights</a:t>
            </a:r>
            <a:r>
              <a:rPr lang="it-IT" sz="1700" b="1" i="1" dirty="0" smtClean="0">
                <a:solidFill>
                  <a:schemeClr val="bg1"/>
                </a:solidFill>
              </a:rPr>
              <a:t>?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… Io non sono </a:t>
            </a:r>
            <a:r>
              <a:rPr lang="it-IT" sz="1700" b="1" dirty="0" err="1" smtClean="0">
                <a:solidFill>
                  <a:schemeClr val="bg1"/>
                </a:solidFill>
              </a:rPr>
              <a:t>Blanche</a:t>
            </a:r>
            <a:r>
              <a:rPr lang="it-IT" sz="1700" b="1" dirty="0" smtClean="0">
                <a:solidFill>
                  <a:schemeClr val="bg1"/>
                </a:solidFill>
              </a:rPr>
              <a:t>, o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mio bello sconosciuto, mi piacerebbe tanto </a:t>
            </a:r>
            <a:r>
              <a:rPr lang="it-IT" sz="1700" b="1" i="1" dirty="0" smtClean="0">
                <a:solidFill>
                  <a:schemeClr val="bg1"/>
                </a:solidFill>
              </a:rPr>
              <a:t>just</a:t>
            </a:r>
          </a:p>
          <a:p>
            <a:r>
              <a:rPr lang="it-IT" sz="1700" b="1" i="1" dirty="0" smtClean="0">
                <a:solidFill>
                  <a:schemeClr val="bg1"/>
                </a:solidFill>
              </a:rPr>
              <a:t>once</a:t>
            </a:r>
            <a:r>
              <a:rPr lang="it-IT" sz="1700" b="1" dirty="0" smtClean="0">
                <a:solidFill>
                  <a:schemeClr val="bg1"/>
                </a:solidFill>
              </a:rPr>
              <a:t> baciarti </a:t>
            </a:r>
            <a:r>
              <a:rPr lang="it-IT" sz="1700" b="1" i="1" dirty="0" err="1" smtClean="0">
                <a:solidFill>
                  <a:schemeClr val="bg1"/>
                </a:solidFill>
              </a:rPr>
              <a:t>softly</a:t>
            </a:r>
            <a:r>
              <a:rPr lang="it-IT" sz="1700" b="1" i="1" dirty="0" smtClean="0">
                <a:solidFill>
                  <a:schemeClr val="bg1"/>
                </a:solidFill>
              </a:rPr>
              <a:t> and </a:t>
            </a:r>
            <a:r>
              <a:rPr lang="it-IT" sz="1700" b="1" i="1" dirty="0" err="1" smtClean="0">
                <a:solidFill>
                  <a:schemeClr val="bg1"/>
                </a:solidFill>
              </a:rPr>
              <a:t>sweetly</a:t>
            </a:r>
            <a:endParaRPr lang="it-IT" sz="1700" b="1" i="1" dirty="0" smtClean="0">
              <a:solidFill>
                <a:schemeClr val="bg1"/>
              </a:solidFill>
            </a:endParaRPr>
          </a:p>
          <a:p>
            <a:r>
              <a:rPr lang="it-IT" sz="1700" b="1" i="1" dirty="0" smtClean="0">
                <a:solidFill>
                  <a:schemeClr val="bg1"/>
                </a:solidFill>
              </a:rPr>
              <a:t>on </a:t>
            </a:r>
            <a:r>
              <a:rPr lang="it-IT" sz="1700" b="1" i="1" dirty="0" err="1" smtClean="0">
                <a:solidFill>
                  <a:schemeClr val="bg1"/>
                </a:solidFill>
              </a:rPr>
              <a:t>your</a:t>
            </a:r>
            <a:r>
              <a:rPr lang="it-IT" sz="1700" b="1" i="1" dirty="0" smtClean="0">
                <a:solidFill>
                  <a:schemeClr val="bg1"/>
                </a:solidFill>
              </a:rPr>
              <a:t> </a:t>
            </a:r>
            <a:r>
              <a:rPr lang="it-IT" sz="1700" b="1" i="1" dirty="0" err="1" smtClean="0">
                <a:solidFill>
                  <a:schemeClr val="bg1"/>
                </a:solidFill>
              </a:rPr>
              <a:t>mouth</a:t>
            </a:r>
            <a:r>
              <a:rPr lang="it-IT" sz="1700" b="1" dirty="0" err="1" smtClean="0">
                <a:solidFill>
                  <a:schemeClr val="bg1"/>
                </a:solidFill>
              </a:rPr>
              <a:t>…</a:t>
            </a:r>
            <a:r>
              <a:rPr lang="it-IT" sz="1700" b="1" dirty="0" smtClean="0">
                <a:solidFill>
                  <a:schemeClr val="bg1"/>
                </a:solidFill>
              </a:rPr>
              <a:t> </a:t>
            </a:r>
            <a:r>
              <a:rPr lang="it-IT" sz="1700" b="1" dirty="0" err="1" smtClean="0">
                <a:solidFill>
                  <a:schemeClr val="bg1"/>
                </a:solidFill>
              </a:rPr>
              <a:t>Ma…</a:t>
            </a:r>
            <a:r>
              <a:rPr lang="it-IT" sz="1700" b="1" dirty="0" smtClean="0">
                <a:solidFill>
                  <a:schemeClr val="bg1"/>
                </a:solidFill>
              </a:rPr>
              <a:t> ma cavolo! Dove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sei? Uscito. Partito. Lontano da </a:t>
            </a:r>
            <a:r>
              <a:rPr lang="it-IT" sz="1700" b="1" dirty="0" err="1" smtClean="0">
                <a:solidFill>
                  <a:schemeClr val="bg1"/>
                </a:solidFill>
              </a:rPr>
              <a:t>me…</a:t>
            </a:r>
            <a:endParaRPr lang="it-IT" sz="1700" b="1" dirty="0" smtClean="0">
              <a:solidFill>
                <a:schemeClr val="bg1"/>
              </a:solidFill>
            </a:endParaRPr>
          </a:p>
          <a:p>
            <a:r>
              <a:rPr lang="it-IT" sz="1700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… Risvegliato da questi sguardi,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ne sorprendo un altro, là, subito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distolto. Resta un sorriso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che vorrà dire: ma ti capita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spesso di parlare così da solo?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it-IT" sz="1600" b="1" dirty="0" smtClean="0">
                <a:solidFill>
                  <a:schemeClr val="bg1"/>
                </a:solidFill>
              </a:rPr>
              <a:t>Traduzione: Alberto Panaro e Grazia Regoli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87724" y="5013176"/>
            <a:ext cx="4968552" cy="1003548"/>
          </a:xfrm>
          <a:solidFill>
            <a:schemeClr val="bg2">
              <a:alpha val="59000"/>
            </a:schemeClr>
          </a:solidFill>
        </p:spPr>
        <p:txBody>
          <a:bodyPr>
            <a:normAutofit/>
          </a:bodyPr>
          <a:lstStyle/>
          <a:p>
            <a:r>
              <a:rPr lang="it-IT" sz="4000" b="1" dirty="0" smtClean="0"/>
              <a:t>FRANCO BUFFONI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202430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71600" y="116632"/>
            <a:ext cx="342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prstClr val="white"/>
                </a:solidFill>
              </a:rPr>
              <a:t>COME UN POLITTICO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71600" y="692696"/>
            <a:ext cx="59766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white"/>
                </a:solidFill>
              </a:rPr>
              <a:t>Come un polittico che si apre</a:t>
            </a:r>
            <a:endParaRPr lang="it-IT" dirty="0" smtClean="0">
              <a:solidFill>
                <a:prstClr val="white"/>
              </a:solidFill>
            </a:endParaRPr>
          </a:p>
          <a:p>
            <a:r>
              <a:rPr lang="it-IT" b="1" dirty="0" smtClean="0">
                <a:solidFill>
                  <a:prstClr val="white"/>
                </a:solidFill>
              </a:rPr>
              <a:t>E dentro c'è la storia</a:t>
            </a:r>
            <a:endParaRPr lang="it-IT" dirty="0" smtClean="0">
              <a:solidFill>
                <a:prstClr val="white"/>
              </a:solidFill>
            </a:endParaRPr>
          </a:p>
          <a:p>
            <a:r>
              <a:rPr lang="it-IT" b="1" dirty="0" smtClean="0">
                <a:solidFill>
                  <a:prstClr val="white"/>
                </a:solidFill>
              </a:rPr>
              <a:t>Ma si apre ogni tanto</a:t>
            </a:r>
            <a:endParaRPr lang="it-IT" dirty="0" smtClean="0">
              <a:solidFill>
                <a:prstClr val="white"/>
              </a:solidFill>
            </a:endParaRPr>
          </a:p>
          <a:p>
            <a:r>
              <a:rPr lang="it-IT" b="1" dirty="0" smtClean="0">
                <a:solidFill>
                  <a:prstClr val="white"/>
                </a:solidFill>
              </a:rPr>
              <a:t>Solo nelle occasioni,</a:t>
            </a:r>
            <a:endParaRPr lang="it-IT" dirty="0" smtClean="0">
              <a:solidFill>
                <a:prstClr val="white"/>
              </a:solidFill>
            </a:endParaRPr>
          </a:p>
          <a:p>
            <a:r>
              <a:rPr lang="it-IT" b="1" dirty="0" smtClean="0">
                <a:solidFill>
                  <a:prstClr val="white"/>
                </a:solidFill>
              </a:rPr>
              <a:t>Fuori invece è monocromo</a:t>
            </a:r>
            <a:endParaRPr lang="it-IT" dirty="0" smtClean="0">
              <a:solidFill>
                <a:prstClr val="white"/>
              </a:solidFill>
            </a:endParaRPr>
          </a:p>
          <a:p>
            <a:r>
              <a:rPr lang="it-IT" b="1" dirty="0" smtClean="0">
                <a:solidFill>
                  <a:prstClr val="white"/>
                </a:solidFill>
              </a:rPr>
              <a:t>Grigio per tutti i giorni,</a:t>
            </a:r>
            <a:endParaRPr lang="it-IT" dirty="0" smtClean="0">
              <a:solidFill>
                <a:prstClr val="white"/>
              </a:solidFill>
            </a:endParaRPr>
          </a:p>
          <a:p>
            <a:r>
              <a:rPr lang="it-IT" b="1" dirty="0" smtClean="0">
                <a:solidFill>
                  <a:prstClr val="white"/>
                </a:solidFill>
              </a:rPr>
              <a:t>La sensazione di non essere più in grado,</a:t>
            </a:r>
            <a:endParaRPr lang="it-IT" dirty="0" smtClean="0">
              <a:solidFill>
                <a:prstClr val="white"/>
              </a:solidFill>
            </a:endParaRPr>
          </a:p>
          <a:p>
            <a:r>
              <a:rPr lang="it-IT" b="1" dirty="0" smtClean="0">
                <a:solidFill>
                  <a:prstClr val="white"/>
                </a:solidFill>
              </a:rPr>
              <a:t>Di non sapere più ricordare</a:t>
            </a:r>
            <a:endParaRPr lang="it-IT" dirty="0" smtClean="0">
              <a:solidFill>
                <a:prstClr val="white"/>
              </a:solidFill>
            </a:endParaRPr>
          </a:p>
          <a:p>
            <a:r>
              <a:rPr lang="it-IT" b="1" dirty="0" smtClean="0">
                <a:solidFill>
                  <a:prstClr val="white"/>
                </a:solidFill>
              </a:rPr>
              <a:t>Contemporaneamente</a:t>
            </a:r>
            <a:endParaRPr lang="it-IT" dirty="0" smtClean="0">
              <a:solidFill>
                <a:prstClr val="white"/>
              </a:solidFill>
            </a:endParaRPr>
          </a:p>
          <a:p>
            <a:r>
              <a:rPr lang="it-IT" b="1" dirty="0" smtClean="0">
                <a:solidFill>
                  <a:prstClr val="white"/>
                </a:solidFill>
              </a:rPr>
              <a:t>Tutta la sua esistenza -</a:t>
            </a:r>
            <a:endParaRPr lang="it-IT" dirty="0" smtClean="0">
              <a:solidFill>
                <a:prstClr val="white"/>
              </a:solidFill>
            </a:endParaRPr>
          </a:p>
          <a:p>
            <a:r>
              <a:rPr lang="it-IT" b="1" dirty="0" smtClean="0">
                <a:solidFill>
                  <a:prstClr val="white"/>
                </a:solidFill>
              </a:rPr>
              <a:t>Come la storia che c'è dentro il polittico</a:t>
            </a:r>
            <a:endParaRPr lang="it-IT" dirty="0" smtClean="0">
              <a:solidFill>
                <a:prstClr val="white"/>
              </a:solidFill>
            </a:endParaRPr>
          </a:p>
          <a:p>
            <a:r>
              <a:rPr lang="it-IT" b="1" dirty="0" smtClean="0">
                <a:solidFill>
                  <a:prstClr val="white"/>
                </a:solidFill>
              </a:rPr>
              <a:t>E non si vede -</a:t>
            </a:r>
            <a:endParaRPr lang="it-IT" dirty="0" smtClean="0">
              <a:solidFill>
                <a:prstClr val="white"/>
              </a:solidFill>
            </a:endParaRPr>
          </a:p>
          <a:p>
            <a:r>
              <a:rPr lang="it-IT" b="1" dirty="0" smtClean="0">
                <a:solidFill>
                  <a:prstClr val="white"/>
                </a:solidFill>
              </a:rPr>
              <a:t>Gli dava l'affanno del </a:t>
            </a:r>
            <a:r>
              <a:rPr lang="it-IT" b="1" dirty="0" err="1" smtClean="0">
                <a:solidFill>
                  <a:prstClr val="white"/>
                </a:solidFill>
              </a:rPr>
              <a:t>non-essere</a:t>
            </a:r>
            <a:r>
              <a:rPr lang="it-IT" b="1" dirty="0" smtClean="0">
                <a:solidFill>
                  <a:prstClr val="white"/>
                </a:solidFill>
              </a:rPr>
              <a:t> stato</a:t>
            </a:r>
            <a:endParaRPr lang="it-IT" dirty="0" smtClean="0">
              <a:solidFill>
                <a:prstClr val="white"/>
              </a:solidFill>
            </a:endParaRPr>
          </a:p>
          <a:p>
            <a:r>
              <a:rPr lang="it-IT" b="1" dirty="0" smtClean="0">
                <a:solidFill>
                  <a:prstClr val="white"/>
                </a:solidFill>
              </a:rPr>
              <a:t>Quando invece sapeva era stato,</a:t>
            </a:r>
            <a:endParaRPr lang="it-IT" dirty="0" smtClean="0">
              <a:solidFill>
                <a:prstClr val="white"/>
              </a:solidFill>
            </a:endParaRPr>
          </a:p>
          <a:p>
            <a:r>
              <a:rPr lang="it-IT" b="1" dirty="0" smtClean="0">
                <a:solidFill>
                  <a:prstClr val="white"/>
                </a:solidFill>
              </a:rPr>
              <a:t>Del non avere letto o mai avuto.</a:t>
            </a:r>
            <a:endParaRPr lang="it-IT" dirty="0" smtClean="0">
              <a:solidFill>
                <a:prstClr val="white"/>
              </a:solidFill>
            </a:endParaRPr>
          </a:p>
          <a:p>
            <a:r>
              <a:rPr lang="it-IT" b="1" dirty="0" smtClean="0">
                <a:solidFill>
                  <a:prstClr val="white"/>
                </a:solidFill>
              </a:rPr>
              <a:t>La sensazione insomma di star per cominciare</a:t>
            </a:r>
            <a:endParaRPr lang="it-IT" dirty="0" smtClean="0">
              <a:solidFill>
                <a:prstClr val="white"/>
              </a:solidFill>
            </a:endParaRPr>
          </a:p>
          <a:p>
            <a:r>
              <a:rPr lang="it-IT" b="1" dirty="0" smtClean="0">
                <a:solidFill>
                  <a:prstClr val="white"/>
                </a:solidFill>
              </a:rPr>
              <a:t>A non ricordare più tutto come prima,</a:t>
            </a:r>
            <a:endParaRPr lang="it-IT" dirty="0" smtClean="0">
              <a:solidFill>
                <a:prstClr val="white"/>
              </a:solidFill>
            </a:endParaRPr>
          </a:p>
          <a:p>
            <a:r>
              <a:rPr lang="it-IT" b="1" dirty="0" smtClean="0">
                <a:solidFill>
                  <a:prstClr val="white"/>
                </a:solidFill>
              </a:rPr>
              <a:t>Mentre il vento capriccioso</a:t>
            </a:r>
            <a:endParaRPr lang="it-IT" dirty="0" smtClean="0">
              <a:solidFill>
                <a:prstClr val="white"/>
              </a:solidFill>
            </a:endParaRPr>
          </a:p>
          <a:p>
            <a:r>
              <a:rPr lang="it-IT" b="1" dirty="0" smtClean="0">
                <a:solidFill>
                  <a:prstClr val="white"/>
                </a:solidFill>
              </a:rPr>
              <a:t>Corteggiava come amante</a:t>
            </a:r>
            <a:endParaRPr lang="it-IT" dirty="0" smtClean="0">
              <a:solidFill>
                <a:prstClr val="white"/>
              </a:solidFill>
            </a:endParaRPr>
          </a:p>
          <a:p>
            <a:r>
              <a:rPr lang="it-IT" b="1" dirty="0" smtClean="0">
                <a:solidFill>
                  <a:prstClr val="white"/>
                </a:solidFill>
              </a:rPr>
              <a:t>I pioppi giovani,</a:t>
            </a:r>
            <a:endParaRPr lang="it-IT" dirty="0" smtClean="0">
              <a:solidFill>
                <a:prstClr val="white"/>
              </a:solidFill>
            </a:endParaRPr>
          </a:p>
          <a:p>
            <a:r>
              <a:rPr lang="it-IT" b="1" dirty="0" smtClean="0">
                <a:solidFill>
                  <a:prstClr val="white"/>
                </a:solidFill>
              </a:rPr>
              <a:t>Fino a farli fremere.</a:t>
            </a:r>
            <a:endParaRPr lang="it-IT" dirty="0" smtClean="0">
              <a:solidFill>
                <a:prstClr val="white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004048" y="6309320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Poesie 1975-2012, Oscar Mondadori 2012</a:t>
            </a:r>
            <a:endParaRPr lang="it-IT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7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71600" y="116632"/>
            <a:ext cx="342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prstClr val="white"/>
                </a:solidFill>
              </a:rPr>
              <a:t>SOLO LICHENI E TUNDRA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71600" y="836712"/>
            <a:ext cx="597666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white"/>
                </a:solidFill>
              </a:rPr>
              <a:t>Tu intervenisti lì 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All’imbocco della valletta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Dove ad un tratto muta la vegetazione: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Solo licheni e tundra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Per qualche ettaro,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Forse la lingua di ghiaccio profonda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Che formò il lago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Lì sotto non si è sciolta,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Resiste tra i detriti coi resti dei mammut.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Forse il tempo tiene lì la poesia.</a:t>
            </a:r>
          </a:p>
          <a:p>
            <a:endParaRPr lang="it-IT" sz="2800" dirty="0" smtClean="0">
              <a:solidFill>
                <a:prstClr val="white"/>
              </a:solidFill>
            </a:endParaRPr>
          </a:p>
          <a:p>
            <a:endParaRPr lang="it-IT" sz="2800" b="1" dirty="0">
              <a:solidFill>
                <a:prstClr val="white"/>
              </a:solidFill>
            </a:endParaRPr>
          </a:p>
          <a:p>
            <a:endParaRPr lang="it-IT" b="1" dirty="0">
              <a:solidFill>
                <a:prstClr val="white"/>
              </a:solidFill>
            </a:endParaRPr>
          </a:p>
          <a:p>
            <a:endParaRPr lang="it-IT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09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71600" y="11663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prstClr val="white"/>
                </a:solidFill>
              </a:rPr>
              <a:t>DA PRINCIPIO FURONO LE CIME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71600" y="692696"/>
            <a:ext cx="72728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white"/>
                </a:solidFill>
              </a:rPr>
              <a:t>Da principio furono le cime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Quando la sera stava per calare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E il colore il rosa del nome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Era piano da sillabare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Verso il terreno in pendenza 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Dove il seme attecchisce 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Con luna calante.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   Poi entrammo nelle opinioni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Quiete del Ticino 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Andando a ritroso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Dal tempo del vapore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A </a:t>
            </a:r>
            <a:r>
              <a:rPr lang="it-IT" b="1" dirty="0" smtClean="0">
                <a:solidFill>
                  <a:schemeClr val="bg1"/>
                </a:solidFill>
              </a:rPr>
              <a:t>quello</a:t>
            </a:r>
            <a:r>
              <a:rPr lang="it-IT" b="1" dirty="0" smtClean="0">
                <a:solidFill>
                  <a:prstClr val="white"/>
                </a:solidFill>
              </a:rPr>
              <a:t> della vela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Del remo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Attraverso nebbie soffici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Ciottoli ben fatti.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E volammo sul pendio del </a:t>
            </a:r>
            <a:r>
              <a:rPr lang="it-IT" b="1" dirty="0" err="1" smtClean="0">
                <a:solidFill>
                  <a:prstClr val="white"/>
                </a:solidFill>
              </a:rPr>
              <a:t>Piambello</a:t>
            </a:r>
            <a:endParaRPr lang="it-IT" b="1" dirty="0" smtClean="0">
              <a:solidFill>
                <a:prstClr val="white"/>
              </a:solidFill>
            </a:endParaRPr>
          </a:p>
          <a:p>
            <a:r>
              <a:rPr lang="it-IT" b="1" dirty="0" smtClean="0">
                <a:solidFill>
                  <a:prstClr val="white"/>
                </a:solidFill>
              </a:rPr>
              <a:t>   A intersecare in primavere di </a:t>
            </a:r>
            <a:r>
              <a:rPr lang="it-IT" b="1" dirty="0" err="1" smtClean="0">
                <a:solidFill>
                  <a:prstClr val="white"/>
                </a:solidFill>
              </a:rPr>
              <a:t>forsizie</a:t>
            </a:r>
            <a:endParaRPr lang="it-IT" b="1" dirty="0" smtClean="0">
              <a:solidFill>
                <a:prstClr val="white"/>
              </a:solidFill>
            </a:endParaRPr>
          </a:p>
          <a:p>
            <a:r>
              <a:rPr lang="it-IT" b="1" dirty="0" smtClean="0">
                <a:solidFill>
                  <a:prstClr val="white"/>
                </a:solidFill>
              </a:rPr>
              <a:t>Dell’aquila l’ombra sulla roccia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Fino a dove scompare il sentiero.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Solo molto più in basso il torrente.</a:t>
            </a:r>
          </a:p>
        </p:txBody>
      </p:sp>
    </p:spTree>
    <p:extLst>
      <p:ext uri="{BB962C8B-B14F-4D97-AF65-F5344CB8AC3E}">
        <p14:creationId xmlns:p14="http://schemas.microsoft.com/office/powerpoint/2010/main" val="33814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71600" y="116632"/>
            <a:ext cx="342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prstClr val="white"/>
                </a:solidFill>
              </a:rPr>
              <a:t>IL BENE OSCURO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71600" y="836712"/>
            <a:ext cx="59766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white"/>
                </a:solidFill>
              </a:rPr>
              <a:t>Come te, aquila equilibrata, che centellini millimetrato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Il profilo del Rosa nel bianco dell’alba,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Come te quando in picchiata precipiti e sfracelli.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Midolli spinali tranciati da cavi di funivia,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Fruste attorcigliate sibilanti boa.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 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Una parola ogni tanto ripetevi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Perché il sentiero se la ricordasse.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Ruzzolò dapprima due scalini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Della discesa a </a:t>
            </a:r>
            <a:r>
              <a:rPr lang="it-IT" b="1" dirty="0" err="1" smtClean="0">
                <a:solidFill>
                  <a:prstClr val="white"/>
                </a:solidFill>
              </a:rPr>
              <a:t>Goglio</a:t>
            </a:r>
            <a:endParaRPr lang="it-IT" b="1" dirty="0" smtClean="0">
              <a:solidFill>
                <a:prstClr val="white"/>
              </a:solidFill>
            </a:endParaRPr>
          </a:p>
          <a:p>
            <a:r>
              <a:rPr lang="it-IT" b="1" dirty="0" smtClean="0">
                <a:solidFill>
                  <a:prstClr val="white"/>
                </a:solidFill>
              </a:rPr>
              <a:t>Il cane da caccia morsicato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Sul muso dalla vipera,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Gonfiandosi in un soffio a dismisura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Fino alla pietosa fucilata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Il bene oscuro.</a:t>
            </a:r>
          </a:p>
          <a:p>
            <a:endParaRPr lang="it-IT" dirty="0" smtClean="0">
              <a:solidFill>
                <a:prstClr val="white"/>
              </a:solidFill>
            </a:endParaRPr>
          </a:p>
          <a:p>
            <a:endParaRPr lang="it-IT" b="1" dirty="0">
              <a:solidFill>
                <a:prstClr val="white"/>
              </a:solidFill>
            </a:endParaRPr>
          </a:p>
          <a:p>
            <a:endParaRPr lang="it-IT" b="1" dirty="0">
              <a:solidFill>
                <a:prstClr val="white"/>
              </a:solidFill>
            </a:endParaRPr>
          </a:p>
          <a:p>
            <a:endParaRPr lang="it-IT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7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71600" y="116632"/>
            <a:ext cx="342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prstClr val="white"/>
                </a:solidFill>
              </a:rPr>
              <a:t>LA PIETRAIA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71600" y="836712"/>
            <a:ext cx="59766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prstClr val="white"/>
                </a:solidFill>
              </a:rPr>
              <a:t>Mai ti potrei pensare sul fondale grigio</a:t>
            </a:r>
          </a:p>
          <a:p>
            <a:r>
              <a:rPr lang="it-IT" b="1" i="1" dirty="0" smtClean="0">
                <a:solidFill>
                  <a:prstClr val="white"/>
                </a:solidFill>
              </a:rPr>
              <a:t>Dei lavori per vivere: sì, forse, povero</a:t>
            </a:r>
          </a:p>
          <a:p>
            <a:r>
              <a:rPr lang="it-IT" b="1" i="1" dirty="0" smtClean="0">
                <a:solidFill>
                  <a:prstClr val="white"/>
                </a:solidFill>
              </a:rPr>
              <a:t>Vagabondo, artista di strada, </a:t>
            </a:r>
            <a:r>
              <a:rPr lang="it-IT" b="1" i="1" dirty="0" err="1" smtClean="0">
                <a:solidFill>
                  <a:prstClr val="white"/>
                </a:solidFill>
              </a:rPr>
              <a:t>clochard…</a:t>
            </a:r>
            <a:endParaRPr lang="it-IT" b="1" i="1" dirty="0" smtClean="0">
              <a:solidFill>
                <a:prstClr val="white"/>
              </a:solidFill>
            </a:endParaRPr>
          </a:p>
          <a:p>
            <a:r>
              <a:rPr lang="it-IT" b="1" dirty="0" smtClean="0">
                <a:solidFill>
                  <a:prstClr val="white"/>
                </a:solidFill>
              </a:rPr>
              <a:t> 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Io narciso folico costruito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Per ottenere risultati nella </a:t>
            </a:r>
            <a:r>
              <a:rPr lang="it-IT" b="1" dirty="0" err="1" smtClean="0">
                <a:solidFill>
                  <a:prstClr val="white"/>
                </a:solidFill>
              </a:rPr>
              <a:t>vita…</a:t>
            </a:r>
            <a:endParaRPr lang="it-IT" b="1" dirty="0" smtClean="0">
              <a:solidFill>
                <a:prstClr val="white"/>
              </a:solidFill>
            </a:endParaRPr>
          </a:p>
          <a:p>
            <a:r>
              <a:rPr lang="it-IT" b="1" dirty="0" smtClean="0">
                <a:solidFill>
                  <a:prstClr val="white"/>
                </a:solidFill>
              </a:rPr>
              <a:t>Tu stratosferica sfinge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Incapace di volere di </a:t>
            </a:r>
            <a:r>
              <a:rPr lang="it-IT" b="1" dirty="0" err="1" smtClean="0">
                <a:solidFill>
                  <a:prstClr val="white"/>
                </a:solidFill>
              </a:rPr>
              <a:t>pretendere…</a:t>
            </a:r>
            <a:endParaRPr lang="it-IT" b="1" dirty="0" smtClean="0">
              <a:solidFill>
                <a:prstClr val="white"/>
              </a:solidFill>
            </a:endParaRPr>
          </a:p>
          <a:p>
            <a:r>
              <a:rPr lang="it-IT" b="1" dirty="0" smtClean="0">
                <a:solidFill>
                  <a:prstClr val="white"/>
                </a:solidFill>
              </a:rPr>
              <a:t>Vuoi essere mia amica?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 </a:t>
            </a:r>
          </a:p>
          <a:p>
            <a:r>
              <a:rPr lang="it-IT" b="1" i="1" dirty="0" smtClean="0">
                <a:solidFill>
                  <a:prstClr val="white"/>
                </a:solidFill>
              </a:rPr>
              <a:t>Quando emette sospiri la pietraia</a:t>
            </a:r>
          </a:p>
          <a:p>
            <a:r>
              <a:rPr lang="it-IT" b="1" i="1" dirty="0" smtClean="0">
                <a:solidFill>
                  <a:prstClr val="white"/>
                </a:solidFill>
              </a:rPr>
              <a:t>Nelle notti di vento</a:t>
            </a:r>
          </a:p>
          <a:p>
            <a:r>
              <a:rPr lang="it-IT" b="1" i="1" dirty="0" smtClean="0">
                <a:solidFill>
                  <a:prstClr val="white"/>
                </a:solidFill>
              </a:rPr>
              <a:t>Tu fai le domande cretine.</a:t>
            </a:r>
          </a:p>
          <a:p>
            <a:r>
              <a:rPr lang="it-IT" b="1" i="1" dirty="0" smtClean="0">
                <a:solidFill>
                  <a:prstClr val="white"/>
                </a:solidFill>
              </a:rPr>
              <a:t>Tua amica? Perché? Come?</a:t>
            </a:r>
          </a:p>
          <a:p>
            <a:r>
              <a:rPr lang="it-IT" b="1" i="1" dirty="0" smtClean="0">
                <a:solidFill>
                  <a:prstClr val="white"/>
                </a:solidFill>
              </a:rPr>
              <a:t>Quando mai?</a:t>
            </a:r>
          </a:p>
          <a:p>
            <a:r>
              <a:rPr lang="it-IT" b="1" i="1" dirty="0" smtClean="0">
                <a:solidFill>
                  <a:prstClr val="white"/>
                </a:solidFill>
              </a:rPr>
              <a:t>Io ti amo più della mia vita.</a:t>
            </a:r>
          </a:p>
          <a:p>
            <a:r>
              <a:rPr lang="it-IT" b="1" i="1" dirty="0" smtClean="0">
                <a:solidFill>
                  <a:prstClr val="white"/>
                </a:solidFill>
              </a:rPr>
              <a:t>E adesso lasciami perdere.</a:t>
            </a:r>
          </a:p>
          <a:p>
            <a:endParaRPr lang="it-IT" dirty="0" smtClean="0">
              <a:solidFill>
                <a:prstClr val="white"/>
              </a:solidFill>
            </a:endParaRPr>
          </a:p>
          <a:p>
            <a:endParaRPr lang="it-IT" b="1" dirty="0">
              <a:solidFill>
                <a:prstClr val="white"/>
              </a:solidFill>
            </a:endParaRPr>
          </a:p>
          <a:p>
            <a:endParaRPr lang="it-IT" b="1" dirty="0">
              <a:solidFill>
                <a:prstClr val="white"/>
              </a:solidFill>
            </a:endParaRPr>
          </a:p>
          <a:p>
            <a:endParaRPr lang="it-IT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8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71600" y="116632"/>
            <a:ext cx="342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prstClr val="white"/>
                </a:solidFill>
              </a:rPr>
              <a:t>PERCHÉ AL TELEFONO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71600" y="836712"/>
            <a:ext cx="59766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white"/>
                </a:solidFill>
              </a:rPr>
              <a:t>Perché al telefono s’alza la voce si chiede,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Mentre dovrebbero aprirsi spazi al silenzio.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Ma fin qui non siamo che all’algebra lineare,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Alla geometria analitica del sentimento.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Poi vennero i corsi con varianti biomatematiche,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Fluidodinamiche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E di fisica dei plasmi.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Che cosa al tuo fegato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Che cosa, inesorabile, hai dentro?</a:t>
            </a:r>
          </a:p>
          <a:p>
            <a:endParaRPr lang="it-IT" b="1" dirty="0">
              <a:solidFill>
                <a:prstClr val="white"/>
              </a:solidFill>
            </a:endParaRPr>
          </a:p>
          <a:p>
            <a:endParaRPr lang="it-IT" b="1" dirty="0">
              <a:solidFill>
                <a:prstClr val="white"/>
              </a:solidFill>
            </a:endParaRPr>
          </a:p>
          <a:p>
            <a:endParaRPr lang="it-IT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86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7544" y="11663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HER WORDS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788024" y="11663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LE SUE PAROLE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83568" y="1268760"/>
            <a:ext cx="40324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She read the map of his hand.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tr-TR" b="1" dirty="0">
                <a:solidFill>
                  <a:schemeClr val="bg1"/>
                </a:solidFill>
              </a:rPr>
              <a:t>Upturned the prophecy cup.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tr-TR" b="1" dirty="0">
                <a:solidFill>
                  <a:schemeClr val="bg1"/>
                </a:solidFill>
              </a:rPr>
              <a:t>Told him that water never talks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tr-TR" b="1" dirty="0">
                <a:solidFill>
                  <a:schemeClr val="bg1"/>
                </a:solidFill>
              </a:rPr>
              <a:t>nonsense.  The gypsy girl, 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tr-TR" b="1" dirty="0">
                <a:solidFill>
                  <a:schemeClr val="bg1"/>
                </a:solidFill>
              </a:rPr>
              <a:t>her singing bracelets; her eyes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tr-TR" b="1" dirty="0">
                <a:solidFill>
                  <a:schemeClr val="bg1"/>
                </a:solidFill>
              </a:rPr>
              <a:t>fierce with the light of her riddling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tr-TR" b="1" dirty="0">
                <a:solidFill>
                  <a:schemeClr val="bg1"/>
                </a:solidFill>
              </a:rPr>
              <a:t>words: that the early truth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tr-TR" b="1" dirty="0">
                <a:solidFill>
                  <a:schemeClr val="bg1"/>
                </a:solidFill>
              </a:rPr>
              <a:t>of real love lives in the eye.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tr-TR" b="1" dirty="0">
                <a:solidFill>
                  <a:schemeClr val="bg1"/>
                </a:solidFill>
              </a:rPr>
              <a:t>She said that all his dreams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tr-TR" b="1" dirty="0">
                <a:solidFill>
                  <a:schemeClr val="bg1"/>
                </a:solidFill>
              </a:rPr>
              <a:t>were true.  Even those not yet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tr-TR" b="1" dirty="0">
                <a:solidFill>
                  <a:schemeClr val="bg1"/>
                </a:solidFill>
              </a:rPr>
              <a:t>borne on the wings of pretty birds.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tr-TR" b="1" dirty="0">
                <a:solidFill>
                  <a:schemeClr val="bg1"/>
                </a:solidFill>
              </a:rPr>
              <a:t>And she kissed the air behind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tr-TR" b="1" dirty="0">
                <a:solidFill>
                  <a:schemeClr val="bg1"/>
                </a:solidFill>
              </a:rPr>
              <a:t>his ear; and touched him there—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tr-TR" b="1" dirty="0">
                <a:solidFill>
                  <a:schemeClr val="bg1"/>
                </a:solidFill>
              </a:rPr>
              <a:t>before he disappeared into that 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tr-TR" b="1" dirty="0">
                <a:solidFill>
                  <a:schemeClr val="bg1"/>
                </a:solidFill>
              </a:rPr>
              <a:t>great hole behind her </a:t>
            </a:r>
            <a:r>
              <a:rPr lang="tr-TR" b="1" dirty="0" smtClean="0">
                <a:solidFill>
                  <a:schemeClr val="bg1"/>
                </a:solidFill>
              </a:rPr>
              <a:t>words</a:t>
            </a:r>
            <a:r>
              <a:rPr lang="it-IT" b="1" dirty="0" smtClean="0">
                <a:solidFill>
                  <a:schemeClr val="bg1"/>
                </a:solidFill>
              </a:rPr>
              <a:t>.</a:t>
            </a:r>
            <a:r>
              <a:rPr lang="tr-TR" dirty="0" smtClean="0"/>
              <a:t>.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932040" y="1268760"/>
            <a:ext cx="39604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Lesse la mappa della sua mano.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tr-TR" b="1" dirty="0">
                <a:solidFill>
                  <a:schemeClr val="bg1"/>
                </a:solidFill>
              </a:rPr>
              <a:t>Voltò  la tazza della profezia.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tr-TR" b="1" dirty="0">
                <a:solidFill>
                  <a:schemeClr val="bg1"/>
                </a:solidFill>
              </a:rPr>
              <a:t>Gli disse che l'acqua non dice mai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tr-TR" b="1" dirty="0">
                <a:solidFill>
                  <a:schemeClr val="bg1"/>
                </a:solidFill>
              </a:rPr>
              <a:t>sciocchezze. La gitana, 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tr-TR" b="1" dirty="0">
                <a:solidFill>
                  <a:schemeClr val="bg1"/>
                </a:solidFill>
              </a:rPr>
              <a:t>i suoi braccialetti canori; i suoi occhi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tr-TR" b="1" dirty="0">
                <a:solidFill>
                  <a:schemeClr val="bg1"/>
                </a:solidFill>
              </a:rPr>
              <a:t>accesi </a:t>
            </a:r>
            <a:r>
              <a:rPr lang="tr-TR" b="1" dirty="0" smtClean="0">
                <a:solidFill>
                  <a:schemeClr val="bg1"/>
                </a:solidFill>
              </a:rPr>
              <a:t>d</a:t>
            </a:r>
            <a:r>
              <a:rPr lang="it-IT" b="1" dirty="0" smtClean="0">
                <a:solidFill>
                  <a:schemeClr val="bg1"/>
                </a:solidFill>
              </a:rPr>
              <a:t>a</a:t>
            </a:r>
            <a:r>
              <a:rPr lang="tr-TR" b="1" dirty="0" smtClean="0">
                <a:solidFill>
                  <a:schemeClr val="bg1"/>
                </a:solidFill>
              </a:rPr>
              <a:t>lla </a:t>
            </a:r>
            <a:r>
              <a:rPr lang="tr-TR" b="1" dirty="0">
                <a:solidFill>
                  <a:schemeClr val="bg1"/>
                </a:solidFill>
              </a:rPr>
              <a:t>luce del mistero nascosto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tr-TR" b="1" dirty="0">
                <a:solidFill>
                  <a:schemeClr val="bg1"/>
                </a:solidFill>
              </a:rPr>
              <a:t>nelle sue parole: la prima verità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tr-TR" b="1" dirty="0">
                <a:solidFill>
                  <a:schemeClr val="bg1"/>
                </a:solidFill>
              </a:rPr>
              <a:t>del vero amore abita negli occhi.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tr-TR" b="1" dirty="0">
                <a:solidFill>
                  <a:schemeClr val="bg1"/>
                </a:solidFill>
              </a:rPr>
              <a:t>Disse che tutti i suoi sogni 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tr-TR" b="1" dirty="0">
                <a:solidFill>
                  <a:schemeClr val="bg1"/>
                </a:solidFill>
              </a:rPr>
              <a:t>erano veri. Persino quelli non ancora 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tr-TR" b="1" dirty="0">
                <a:solidFill>
                  <a:schemeClr val="bg1"/>
                </a:solidFill>
              </a:rPr>
              <a:t>portati dalle ali di uccelli graziosi.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tr-TR" b="1" dirty="0">
                <a:solidFill>
                  <a:schemeClr val="bg1"/>
                </a:solidFill>
              </a:rPr>
              <a:t>E gli baciò l'aria dietro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tr-TR" b="1" dirty="0">
                <a:solidFill>
                  <a:schemeClr val="bg1"/>
                </a:solidFill>
              </a:rPr>
              <a:t>l'orecchio; e lo toccò lì—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tr-TR" b="1" dirty="0">
                <a:solidFill>
                  <a:schemeClr val="bg1"/>
                </a:solidFill>
              </a:rPr>
              <a:t>prima che lui sparisse in quel 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tr-TR" b="1" dirty="0">
                <a:solidFill>
                  <a:schemeClr val="bg1"/>
                </a:solidFill>
              </a:rPr>
              <a:t>grande vuoto dietro le sue </a:t>
            </a:r>
            <a:r>
              <a:rPr lang="tr-TR" b="1" dirty="0" smtClean="0">
                <a:solidFill>
                  <a:schemeClr val="bg1"/>
                </a:solidFill>
              </a:rPr>
              <a:t>parole</a:t>
            </a:r>
            <a:r>
              <a:rPr lang="it-IT" b="1" dirty="0" smtClean="0">
                <a:solidFill>
                  <a:schemeClr val="bg1"/>
                </a:solidFill>
              </a:rPr>
              <a:t>.</a:t>
            </a:r>
            <a:r>
              <a:rPr lang="tr-TR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43770" y="124622"/>
            <a:ext cx="342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prstClr val="white"/>
                </a:solidFill>
              </a:rPr>
              <a:t>LA MELA </a:t>
            </a:r>
            <a:r>
              <a:rPr lang="it-IT" sz="2400" b="1" dirty="0" err="1" smtClean="0">
                <a:solidFill>
                  <a:prstClr val="white"/>
                </a:solidFill>
              </a:rPr>
              <a:t>DI</a:t>
            </a:r>
            <a:r>
              <a:rPr lang="it-IT" sz="2400" b="1" dirty="0" smtClean="0">
                <a:solidFill>
                  <a:prstClr val="white"/>
                </a:solidFill>
              </a:rPr>
              <a:t> BIANCANEVE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27584" y="980728"/>
            <a:ext cx="56166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white"/>
                </a:solidFill>
              </a:rPr>
              <a:t>Come ferita dal suo nuovo colore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Allontanò dal sé del mento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La mosca repentina,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Era la vita che bussava ancora.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 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Non hai mangiato niente.</a:t>
            </a:r>
          </a:p>
          <a:p>
            <a:r>
              <a:rPr lang="it-IT" b="1" i="1" dirty="0" smtClean="0">
                <a:solidFill>
                  <a:prstClr val="white"/>
                </a:solidFill>
              </a:rPr>
              <a:t>Vorrei una mela, fresca</a:t>
            </a:r>
            <a:r>
              <a:rPr lang="it-IT" b="1" dirty="0" smtClean="0">
                <a:solidFill>
                  <a:prstClr val="white"/>
                </a:solidFill>
              </a:rPr>
              <a:t>.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Scesi a comprarla e quando te la porsi</a:t>
            </a:r>
          </a:p>
          <a:p>
            <a:r>
              <a:rPr lang="it-IT" b="1" i="1" dirty="0" smtClean="0">
                <a:solidFill>
                  <a:prstClr val="white"/>
                </a:solidFill>
              </a:rPr>
              <a:t>La mela di Biancaneve</a:t>
            </a:r>
            <a:r>
              <a:rPr lang="it-IT" b="1" dirty="0" smtClean="0">
                <a:solidFill>
                  <a:prstClr val="white"/>
                </a:solidFill>
              </a:rPr>
              <a:t>, sorridesti.</a:t>
            </a:r>
          </a:p>
          <a:p>
            <a:endParaRPr lang="it-IT" b="1" dirty="0">
              <a:solidFill>
                <a:prstClr val="white"/>
              </a:solidFill>
            </a:endParaRPr>
          </a:p>
          <a:p>
            <a:endParaRPr lang="it-IT" b="1" dirty="0">
              <a:solidFill>
                <a:prstClr val="white"/>
              </a:solidFill>
            </a:endParaRPr>
          </a:p>
          <a:p>
            <a:endParaRPr lang="it-IT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2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71600" y="116632"/>
            <a:ext cx="342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prstClr val="white"/>
                </a:solidFill>
              </a:rPr>
              <a:t>DOVE IL FIUME FA L’ANSA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71600" y="836712"/>
            <a:ext cx="59766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white"/>
                </a:solidFill>
              </a:rPr>
              <a:t>Per me tu sei rimasta dove il fiume fa l’ansa,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La corrente l’isola le rapide dicevi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Si vedono meno quando è in piena,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L’impeto confonde tutto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E quanto tu gli porti lui si prende,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Non se ne accorge.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Invece d’estate i colori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Più sassi più rossi sul fondo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Nel punto dove volevi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Passarlo senza stivali.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Per me sei rimasta là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Non ti ha presa nessuno,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Soltanto il fiume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Sull’isola legata alla terra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Per tanti mesi dell’anno.</a:t>
            </a:r>
          </a:p>
          <a:p>
            <a:endParaRPr lang="it-IT" sz="2400" b="1" dirty="0">
              <a:solidFill>
                <a:prstClr val="white"/>
              </a:solidFill>
            </a:endParaRPr>
          </a:p>
          <a:p>
            <a:endParaRPr lang="it-IT" b="1" dirty="0">
              <a:solidFill>
                <a:prstClr val="white"/>
              </a:solidFill>
            </a:endParaRPr>
          </a:p>
          <a:p>
            <a:endParaRPr lang="it-IT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5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71600" y="116632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prstClr val="white"/>
                </a:solidFill>
              </a:rPr>
              <a:t>QUANDO DALLE SPALLE </a:t>
            </a:r>
            <a:r>
              <a:rPr lang="it-IT" sz="2400" b="1" dirty="0" err="1" smtClean="0">
                <a:solidFill>
                  <a:prstClr val="white"/>
                </a:solidFill>
              </a:rPr>
              <a:t>MI</a:t>
            </a:r>
            <a:r>
              <a:rPr lang="it-IT" sz="2400" b="1" dirty="0" smtClean="0">
                <a:solidFill>
                  <a:prstClr val="white"/>
                </a:solidFill>
              </a:rPr>
              <a:t> SFILERAI LO ZAINO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71600" y="836712"/>
            <a:ext cx="597666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white"/>
                </a:solidFill>
              </a:rPr>
              <a:t>Quando dalle spalle mi sfilerai lo zaino</a:t>
            </a:r>
          </a:p>
          <a:p>
            <a:r>
              <a:rPr lang="it-IT" b="1" i="1" dirty="0" smtClean="0">
                <a:solidFill>
                  <a:prstClr val="white"/>
                </a:solidFill>
              </a:rPr>
              <a:t>E’ troppo pesante, non lo puoi più portare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E con gesto deciso indicherai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Il luogo dell’approdo,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Cadrà neve d’agosto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Sarà sera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E lampada ai miei passi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Sarà la tua parola.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 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Ossa giunture tendini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L’intero armamentario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Sono qui finalmente non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Te li sottraggo più.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 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Protettore dell’orizzonte dio solare sfinge,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Se quercia fossi stato o alloro almeno,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Rose mirto viole le piante sacre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A Venere le avrei donato.</a:t>
            </a:r>
          </a:p>
          <a:p>
            <a:endParaRPr lang="it-IT" b="1" dirty="0" smtClean="0">
              <a:solidFill>
                <a:prstClr val="white"/>
              </a:solidFill>
            </a:endParaRPr>
          </a:p>
          <a:p>
            <a:r>
              <a:rPr lang="it-IT" b="1" dirty="0" smtClean="0">
                <a:solidFill>
                  <a:prstClr val="white"/>
                </a:solidFill>
              </a:rPr>
              <a:t>(da </a:t>
            </a:r>
            <a:r>
              <a:rPr lang="it-IT" b="1" i="1" dirty="0" err="1" smtClean="0">
                <a:solidFill>
                  <a:prstClr val="white"/>
                </a:solidFill>
              </a:rPr>
              <a:t>Jucci</a:t>
            </a:r>
            <a:r>
              <a:rPr lang="it-IT" b="1" i="1" dirty="0" smtClean="0">
                <a:solidFill>
                  <a:prstClr val="white"/>
                </a:solidFill>
              </a:rPr>
              <a:t>, </a:t>
            </a:r>
            <a:r>
              <a:rPr lang="it-IT" b="1" dirty="0" smtClean="0">
                <a:solidFill>
                  <a:prstClr val="white"/>
                </a:solidFill>
              </a:rPr>
              <a:t>Mondadori, 2014)</a:t>
            </a:r>
          </a:p>
          <a:p>
            <a:endParaRPr lang="it-IT" b="1" dirty="0" smtClean="0">
              <a:solidFill>
                <a:prstClr val="white"/>
              </a:solidFill>
            </a:endParaRPr>
          </a:p>
          <a:p>
            <a:endParaRPr lang="it-IT" b="1" dirty="0">
              <a:solidFill>
                <a:prstClr val="white"/>
              </a:solidFill>
            </a:endParaRPr>
          </a:p>
          <a:p>
            <a:endParaRPr lang="it-IT" b="1" dirty="0">
              <a:solidFill>
                <a:prstClr val="white"/>
              </a:solidFill>
            </a:endParaRPr>
          </a:p>
          <a:p>
            <a:endParaRPr lang="it-IT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4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71600" y="116632"/>
            <a:ext cx="342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prstClr val="white"/>
                </a:solidFill>
              </a:rPr>
              <a:t>OGGI CHE LA GERMANIA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71600" y="908720"/>
            <a:ext cx="59766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white"/>
                </a:solidFill>
              </a:rPr>
              <a:t>Oggi che la Germania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Non è più il mostro accucciato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Che ho conosciuto nell’infanzia,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Oggi che è tornata arrogante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E la sua 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Meticolosità nell’efficienza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Mi appare per quel che è 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- Nevrosi da obbedienza -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Io le ripeto: quieta, zitta, a cuccia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Già hai dato il meglio, non strafare.</a:t>
            </a:r>
          </a:p>
          <a:p>
            <a:endParaRPr lang="it-IT" sz="2400" b="1" dirty="0" smtClean="0">
              <a:solidFill>
                <a:prstClr val="white"/>
              </a:solidFill>
            </a:endParaRPr>
          </a:p>
          <a:p>
            <a:endParaRPr lang="it-IT" sz="2400" b="1" dirty="0">
              <a:solidFill>
                <a:prstClr val="white"/>
              </a:solidFill>
            </a:endParaRPr>
          </a:p>
          <a:p>
            <a:endParaRPr lang="it-IT" sz="2400" b="1" dirty="0">
              <a:solidFill>
                <a:prstClr val="white"/>
              </a:solidFill>
            </a:endParaRPr>
          </a:p>
          <a:p>
            <a:endParaRPr lang="it-IT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116632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prstClr val="white"/>
                </a:solidFill>
              </a:rPr>
              <a:t>ANGST</a:t>
            </a:r>
          </a:p>
          <a:p>
            <a:r>
              <a:rPr lang="it-IT" sz="2400" b="1" dirty="0" smtClean="0">
                <a:solidFill>
                  <a:prstClr val="white"/>
                </a:solidFill>
              </a:rPr>
              <a:t>Furto d’anima</a:t>
            </a:r>
          </a:p>
          <a:p>
            <a:endParaRPr lang="it-IT" sz="2400" b="1" dirty="0" smtClean="0">
              <a:solidFill>
                <a:prstClr val="white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980728"/>
            <a:ext cx="46085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white"/>
                </a:solidFill>
              </a:rPr>
              <a:t>Dialogo immaginario tra la Germania e i </a:t>
            </a:r>
            <a:r>
              <a:rPr lang="it-IT" b="1" dirty="0" err="1" smtClean="0">
                <a:solidFill>
                  <a:prstClr val="white"/>
                </a:solidFill>
              </a:rPr>
              <a:t>Pigs</a:t>
            </a:r>
            <a:endParaRPr lang="it-IT" b="1" dirty="0" smtClean="0">
              <a:solidFill>
                <a:prstClr val="white"/>
              </a:solidFill>
            </a:endParaRPr>
          </a:p>
          <a:p>
            <a:r>
              <a:rPr lang="it-IT" b="1" dirty="0" smtClean="0">
                <a:solidFill>
                  <a:prstClr val="white"/>
                </a:solidFill>
              </a:rPr>
              <a:t> </a:t>
            </a:r>
          </a:p>
          <a:p>
            <a:r>
              <a:rPr lang="it-IT" b="1" i="1" dirty="0" smtClean="0">
                <a:solidFill>
                  <a:prstClr val="white"/>
                </a:solidFill>
              </a:rPr>
              <a:t>Siamo tra la crisi del ventinove</a:t>
            </a:r>
          </a:p>
          <a:p>
            <a:r>
              <a:rPr lang="it-IT" b="1" i="1" dirty="0" smtClean="0">
                <a:solidFill>
                  <a:prstClr val="white"/>
                </a:solidFill>
              </a:rPr>
              <a:t>E la nomina di Hitler alla Cancelleria,</a:t>
            </a:r>
          </a:p>
          <a:p>
            <a:r>
              <a:rPr lang="it-IT" b="1" i="1" dirty="0" smtClean="0">
                <a:solidFill>
                  <a:prstClr val="white"/>
                </a:solidFill>
              </a:rPr>
              <a:t>Siamo qui nell’interim</a:t>
            </a:r>
          </a:p>
          <a:p>
            <a:r>
              <a:rPr lang="it-IT" b="1" i="1" dirty="0" smtClean="0">
                <a:solidFill>
                  <a:prstClr val="white"/>
                </a:solidFill>
              </a:rPr>
              <a:t>A cavalcare </a:t>
            </a:r>
          </a:p>
          <a:p>
            <a:r>
              <a:rPr lang="it-IT" b="1" i="1" dirty="0" smtClean="0">
                <a:solidFill>
                  <a:prstClr val="white"/>
                </a:solidFill>
              </a:rPr>
              <a:t>Nel timore di farci scavalcare...</a:t>
            </a:r>
          </a:p>
          <a:p>
            <a:r>
              <a:rPr lang="it-IT" b="1" i="1" dirty="0" smtClean="0">
                <a:solidFill>
                  <a:prstClr val="white"/>
                </a:solidFill>
              </a:rPr>
              <a:t> 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Da Atene Roma Madrid e Lisbona?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 </a:t>
            </a:r>
          </a:p>
          <a:p>
            <a:r>
              <a:rPr lang="it-IT" b="1" i="1" dirty="0" smtClean="0">
                <a:solidFill>
                  <a:prstClr val="white"/>
                </a:solidFill>
              </a:rPr>
              <a:t>No, da Berlino Nord Sud Est e Ovest.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 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Ma non volevate dominare il mondo?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E adesso che l’Europa l’avete conquistata...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 </a:t>
            </a:r>
          </a:p>
          <a:p>
            <a:r>
              <a:rPr lang="it-IT" b="1" i="1" dirty="0" smtClean="0">
                <a:solidFill>
                  <a:prstClr val="white"/>
                </a:solidFill>
              </a:rPr>
              <a:t>Cercate di capire, il primo e il secondo</a:t>
            </a:r>
          </a:p>
          <a:p>
            <a:r>
              <a:rPr lang="it-IT" b="1" i="1" dirty="0" smtClean="0">
                <a:solidFill>
                  <a:prstClr val="white"/>
                </a:solidFill>
              </a:rPr>
              <a:t>Dei nostri recenti tentativi</a:t>
            </a:r>
          </a:p>
          <a:p>
            <a:r>
              <a:rPr lang="it-IT" b="1" i="1" dirty="0" smtClean="0">
                <a:solidFill>
                  <a:prstClr val="white"/>
                </a:solidFill>
              </a:rPr>
              <a:t>Non sono stati propriamente sbagliati:</a:t>
            </a:r>
          </a:p>
          <a:p>
            <a:r>
              <a:rPr lang="it-IT" b="1" i="1" dirty="0" smtClean="0">
                <a:solidFill>
                  <a:prstClr val="white"/>
                </a:solidFill>
              </a:rPr>
              <a:t>Li abbiamo solo messi in atto</a:t>
            </a:r>
          </a:p>
          <a:p>
            <a:r>
              <a:rPr lang="it-IT" b="1" i="1" dirty="0" smtClean="0">
                <a:solidFill>
                  <a:prstClr val="white"/>
                </a:solidFill>
              </a:rPr>
              <a:t>Con mezzi sbagliati.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932040" y="1556792"/>
            <a:ext cx="48965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white"/>
                </a:solidFill>
              </a:rPr>
              <a:t>E adesso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Che i mezzi sono quelli che funzionano,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Adesso che ci avete conquistati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Non ci volete più,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Non la volete più l’Europa?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 </a:t>
            </a:r>
          </a:p>
          <a:p>
            <a:r>
              <a:rPr lang="it-IT" b="1" i="1" dirty="0" smtClean="0">
                <a:solidFill>
                  <a:prstClr val="white"/>
                </a:solidFill>
              </a:rPr>
              <a:t>Adesso abbiamo paura. </a:t>
            </a:r>
            <a:r>
              <a:rPr lang="it-IT" b="1" i="1" dirty="0" err="1" smtClean="0">
                <a:solidFill>
                  <a:prstClr val="white"/>
                </a:solidFill>
              </a:rPr>
              <a:t>Angst</a:t>
            </a:r>
            <a:r>
              <a:rPr lang="it-IT" b="1" i="1" dirty="0" smtClean="0">
                <a:solidFill>
                  <a:prstClr val="white"/>
                </a:solidFill>
              </a:rPr>
              <a:t>, </a:t>
            </a:r>
            <a:r>
              <a:rPr lang="it-IT" b="1" i="1" dirty="0" err="1" smtClean="0">
                <a:solidFill>
                  <a:prstClr val="white"/>
                </a:solidFill>
              </a:rPr>
              <a:t>nur</a:t>
            </a:r>
            <a:r>
              <a:rPr lang="it-IT" b="1" i="1" dirty="0" smtClean="0">
                <a:solidFill>
                  <a:prstClr val="white"/>
                </a:solidFill>
              </a:rPr>
              <a:t> </a:t>
            </a:r>
            <a:r>
              <a:rPr lang="it-IT" b="1" i="1" dirty="0" err="1" smtClean="0">
                <a:solidFill>
                  <a:prstClr val="white"/>
                </a:solidFill>
              </a:rPr>
              <a:t>Angst</a:t>
            </a:r>
            <a:r>
              <a:rPr lang="it-IT" b="1" i="1" dirty="0" smtClean="0">
                <a:solidFill>
                  <a:prstClr val="white"/>
                </a:solidFill>
              </a:rPr>
              <a:t>...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 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Dunque, fateci capire: l’Europa la volete 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Ma non fisicamente...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Ne desiderate solo l’anima,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Il resto dobbiamo tenercelo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Nutrendolo come possiamo...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 </a:t>
            </a:r>
          </a:p>
          <a:p>
            <a:r>
              <a:rPr lang="it-IT" b="1" i="1" dirty="0" err="1" smtClean="0">
                <a:solidFill>
                  <a:prstClr val="white"/>
                </a:solidFill>
              </a:rPr>
              <a:t>Ach</a:t>
            </a:r>
            <a:r>
              <a:rPr lang="it-IT" b="1" i="1" dirty="0" smtClean="0">
                <a:solidFill>
                  <a:prstClr val="white"/>
                </a:solidFill>
              </a:rPr>
              <a:t> so...</a:t>
            </a:r>
          </a:p>
          <a:p>
            <a:endParaRPr lang="it-IT" b="1" i="1" dirty="0" smtClean="0">
              <a:solidFill>
                <a:prstClr val="white"/>
              </a:solidFill>
            </a:endParaRPr>
          </a:p>
          <a:p>
            <a:r>
              <a:rPr lang="it-IT" b="1" dirty="0" smtClean="0">
                <a:solidFill>
                  <a:prstClr val="white"/>
                </a:solidFill>
              </a:rPr>
              <a:t>( da </a:t>
            </a:r>
            <a:r>
              <a:rPr lang="it-IT" b="1" i="1" dirty="0" smtClean="0">
                <a:solidFill>
                  <a:prstClr val="white"/>
                </a:solidFill>
              </a:rPr>
              <a:t>O Germania</a:t>
            </a:r>
            <a:r>
              <a:rPr lang="it-IT" b="1" dirty="0" smtClean="0">
                <a:solidFill>
                  <a:prstClr val="white"/>
                </a:solidFill>
              </a:rPr>
              <a:t>, Interlinea, 2015)</a:t>
            </a:r>
            <a:endParaRPr lang="it-IT" dirty="0" smtClean="0">
              <a:solidFill>
                <a:prstClr val="black"/>
              </a:solidFill>
            </a:endParaRPr>
          </a:p>
          <a:p>
            <a:endParaRPr lang="it-IT" b="1" i="1" dirty="0" smtClean="0">
              <a:solidFill>
                <a:prstClr val="white"/>
              </a:solidFill>
            </a:endParaRPr>
          </a:p>
          <a:p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65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71600" y="116632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prstClr val="white"/>
                </a:solidFill>
              </a:rPr>
              <a:t>AVREI FATTO LA FINE DI TURING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71600" y="908720"/>
            <a:ext cx="59766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prstClr val="white"/>
                </a:solidFill>
              </a:rPr>
              <a:t>Avrei fatto la fine di Alan </a:t>
            </a:r>
            <a:r>
              <a:rPr lang="it-IT" b="1" dirty="0" err="1">
                <a:solidFill>
                  <a:prstClr val="white"/>
                </a:solidFill>
              </a:rPr>
              <a:t>Turing</a:t>
            </a:r>
            <a:endParaRPr lang="it-IT" b="1" dirty="0">
              <a:solidFill>
                <a:prstClr val="white"/>
              </a:solidFill>
            </a:endParaRPr>
          </a:p>
          <a:p>
            <a:r>
              <a:rPr lang="it-IT" b="1" dirty="0">
                <a:solidFill>
                  <a:prstClr val="white"/>
                </a:solidFill>
              </a:rPr>
              <a:t>O quella di Giovanni Sanfratello</a:t>
            </a:r>
          </a:p>
          <a:p>
            <a:r>
              <a:rPr lang="it-IT" b="1" dirty="0">
                <a:solidFill>
                  <a:prstClr val="white"/>
                </a:solidFill>
              </a:rPr>
              <a:t>In mano ai medici cattolici</a:t>
            </a:r>
          </a:p>
          <a:p>
            <a:r>
              <a:rPr lang="it-IT" b="1" dirty="0">
                <a:solidFill>
                  <a:prstClr val="white"/>
                </a:solidFill>
              </a:rPr>
              <a:t>Coi loro coma insulinici</a:t>
            </a:r>
          </a:p>
          <a:p>
            <a:r>
              <a:rPr lang="it-IT" b="1" dirty="0">
                <a:solidFill>
                  <a:prstClr val="white"/>
                </a:solidFill>
              </a:rPr>
              <a:t>E qualche elettroshock.</a:t>
            </a:r>
          </a:p>
          <a:p>
            <a:r>
              <a:rPr lang="it-IT" b="1" dirty="0">
                <a:solidFill>
                  <a:prstClr val="white"/>
                </a:solidFill>
              </a:rPr>
              <a:t>Perché era un piccolo borghese</a:t>
            </a:r>
          </a:p>
          <a:p>
            <a:r>
              <a:rPr lang="it-IT" b="1" dirty="0">
                <a:solidFill>
                  <a:prstClr val="white"/>
                </a:solidFill>
              </a:rPr>
              <a:t>Il mio padre amoroso</a:t>
            </a:r>
          </a:p>
          <a:p>
            <a:r>
              <a:rPr lang="it-IT" b="1" dirty="0">
                <a:solidFill>
                  <a:prstClr val="white"/>
                </a:solidFill>
              </a:rPr>
              <a:t>Non si sarebbe sporcato le mani.</a:t>
            </a:r>
          </a:p>
          <a:p>
            <a:r>
              <a:rPr lang="it-IT" b="1" dirty="0">
                <a:solidFill>
                  <a:prstClr val="white"/>
                </a:solidFill>
              </a:rPr>
              <a:t>Controllando l’impeto iniziale</a:t>
            </a:r>
          </a:p>
          <a:p>
            <a:r>
              <a:rPr lang="it-IT" b="1" dirty="0">
                <a:solidFill>
                  <a:prstClr val="white"/>
                </a:solidFill>
              </a:rPr>
              <a:t>Vòlto allo strangolamento </a:t>
            </a:r>
          </a:p>
          <a:p>
            <a:r>
              <a:rPr lang="it-IT" b="1" dirty="0">
                <a:solidFill>
                  <a:prstClr val="white"/>
                </a:solidFill>
              </a:rPr>
              <a:t>Del figlio degenerato,</a:t>
            </a:r>
          </a:p>
          <a:p>
            <a:r>
              <a:rPr lang="it-IT" b="1" dirty="0">
                <a:solidFill>
                  <a:prstClr val="white"/>
                </a:solidFill>
              </a:rPr>
              <a:t>Ai funzionari appositi</a:t>
            </a:r>
          </a:p>
          <a:p>
            <a:r>
              <a:rPr lang="it-IT" b="1" dirty="0">
                <a:solidFill>
                  <a:prstClr val="white"/>
                </a:solidFill>
              </a:rPr>
              <a:t>Avrebbe delegato</a:t>
            </a:r>
          </a:p>
          <a:p>
            <a:r>
              <a:rPr lang="it-IT" b="1" dirty="0">
                <a:solidFill>
                  <a:prstClr val="white"/>
                </a:solidFill>
              </a:rPr>
              <a:t>La difesa del suo onore. </a:t>
            </a:r>
          </a:p>
          <a:p>
            <a:endParaRPr lang="it-IT" sz="2400" b="1" dirty="0" smtClean="0">
              <a:solidFill>
                <a:prstClr val="white"/>
              </a:solidFill>
            </a:endParaRPr>
          </a:p>
          <a:p>
            <a:endParaRPr lang="it-IT" sz="2400" b="1" dirty="0">
              <a:solidFill>
                <a:prstClr val="white"/>
              </a:solidFill>
            </a:endParaRPr>
          </a:p>
          <a:p>
            <a:endParaRPr lang="it-IT" sz="2400" b="1" dirty="0">
              <a:solidFill>
                <a:prstClr val="white"/>
              </a:solidFill>
            </a:endParaRPr>
          </a:p>
          <a:p>
            <a:endParaRPr lang="it-IT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71600" y="116632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prstClr val="white"/>
                </a:solidFill>
              </a:rPr>
              <a:t>NELLE VACANZE PER TENERMI OCCUPATO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71600" y="908720"/>
            <a:ext cx="777686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prstClr val="white"/>
                </a:solidFill>
              </a:rPr>
              <a:t>Nelle vacanze per tenermi occupato</a:t>
            </a:r>
          </a:p>
          <a:p>
            <a:r>
              <a:rPr lang="it-IT" b="1" dirty="0">
                <a:solidFill>
                  <a:prstClr val="white"/>
                </a:solidFill>
              </a:rPr>
              <a:t>- Non esisteva che leggessi tutto il giorno -</a:t>
            </a:r>
          </a:p>
          <a:p>
            <a:r>
              <a:rPr lang="it-IT" b="1" dirty="0">
                <a:solidFill>
                  <a:prstClr val="white"/>
                </a:solidFill>
              </a:rPr>
              <a:t>Mio padre mi mandava in magazzino</a:t>
            </a:r>
          </a:p>
          <a:p>
            <a:r>
              <a:rPr lang="it-IT" b="1" dirty="0">
                <a:solidFill>
                  <a:prstClr val="white"/>
                </a:solidFill>
              </a:rPr>
              <a:t>A aiutare il Giovanni.</a:t>
            </a:r>
          </a:p>
          <a:p>
            <a:r>
              <a:rPr lang="it-IT" b="1" dirty="0">
                <a:solidFill>
                  <a:prstClr val="white"/>
                </a:solidFill>
              </a:rPr>
              <a:t>Se c’era un lavandino da spostare</a:t>
            </a:r>
          </a:p>
          <a:p>
            <a:r>
              <a:rPr lang="it-IT" b="1" dirty="0">
                <a:solidFill>
                  <a:prstClr val="white"/>
                </a:solidFill>
              </a:rPr>
              <a:t>Però ci pensava il Giovanni</a:t>
            </a:r>
          </a:p>
          <a:p>
            <a:r>
              <a:rPr lang="it-IT" b="1" dirty="0">
                <a:solidFill>
                  <a:prstClr val="white"/>
                </a:solidFill>
              </a:rPr>
              <a:t>O le vasche da scaricare,</a:t>
            </a:r>
          </a:p>
          <a:p>
            <a:r>
              <a:rPr lang="it-IT" b="1" dirty="0">
                <a:solidFill>
                  <a:prstClr val="white"/>
                </a:solidFill>
              </a:rPr>
              <a:t>Io spostavo i rubinetti</a:t>
            </a:r>
          </a:p>
          <a:p>
            <a:r>
              <a:rPr lang="it-IT" b="1" dirty="0">
                <a:solidFill>
                  <a:prstClr val="white"/>
                </a:solidFill>
              </a:rPr>
              <a:t>E neanche sempre.</a:t>
            </a:r>
          </a:p>
          <a:p>
            <a:r>
              <a:rPr lang="it-IT" b="1" dirty="0">
                <a:solidFill>
                  <a:prstClr val="white"/>
                </a:solidFill>
              </a:rPr>
              <a:t>C’era dentro l’odore di cartone</a:t>
            </a:r>
          </a:p>
          <a:p>
            <a:r>
              <a:rPr lang="it-IT" b="1" dirty="0">
                <a:solidFill>
                  <a:prstClr val="white"/>
                </a:solidFill>
              </a:rPr>
              <a:t>E paglia umida,</a:t>
            </a:r>
          </a:p>
          <a:p>
            <a:r>
              <a:rPr lang="it-IT" b="1" dirty="0">
                <a:solidFill>
                  <a:prstClr val="white"/>
                </a:solidFill>
              </a:rPr>
              <a:t>Carezzavo le gabbie degli scaldabagni</a:t>
            </a:r>
          </a:p>
          <a:p>
            <a:r>
              <a:rPr lang="it-IT" b="1" dirty="0">
                <a:solidFill>
                  <a:prstClr val="white"/>
                </a:solidFill>
              </a:rPr>
              <a:t>Il legno ruvido.</a:t>
            </a:r>
          </a:p>
          <a:p>
            <a:r>
              <a:rPr lang="it-IT" b="1" dirty="0">
                <a:solidFill>
                  <a:prstClr val="white"/>
                </a:solidFill>
              </a:rPr>
              <a:t>E il Giovanni che ansimava lo guardavo.</a:t>
            </a:r>
          </a:p>
          <a:p>
            <a:endParaRPr lang="it-IT" sz="2400" b="1" dirty="0">
              <a:solidFill>
                <a:prstClr val="white"/>
              </a:solidFill>
            </a:endParaRPr>
          </a:p>
          <a:p>
            <a:endParaRPr lang="it-IT" sz="2400" b="1" dirty="0" smtClean="0">
              <a:solidFill>
                <a:prstClr val="white"/>
              </a:solidFill>
            </a:endParaRPr>
          </a:p>
          <a:p>
            <a:endParaRPr lang="it-IT" sz="2400" b="1" dirty="0">
              <a:solidFill>
                <a:prstClr val="white"/>
              </a:solidFill>
            </a:endParaRPr>
          </a:p>
          <a:p>
            <a:endParaRPr lang="it-IT" sz="2400" b="1" dirty="0">
              <a:solidFill>
                <a:prstClr val="white"/>
              </a:solidFill>
            </a:endParaRPr>
          </a:p>
          <a:p>
            <a:endParaRPr lang="it-IT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25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71600" y="116632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prstClr val="white"/>
                </a:solidFill>
              </a:rPr>
              <a:t> VORREI PARLARE A QUESTA MIA FOTO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71600" y="908720"/>
            <a:ext cx="817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prstClr val="white"/>
                </a:solidFill>
              </a:rPr>
              <a:t>Vorrei parlare a questa mia foto accanto al pianoforte, 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Al </a:t>
            </a:r>
            <a:r>
              <a:rPr lang="it-IT" b="1" dirty="0">
                <a:solidFill>
                  <a:prstClr val="white"/>
                </a:solidFill>
              </a:rPr>
              <a:t>bambino di undici anni dagli zigomi rubizzi 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Dire </a:t>
            </a:r>
            <a:r>
              <a:rPr lang="it-IT" b="1" dirty="0">
                <a:solidFill>
                  <a:prstClr val="white"/>
                </a:solidFill>
              </a:rPr>
              <a:t>non è il caso di scaldarsi tanto 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Nei </a:t>
            </a:r>
            <a:r>
              <a:rPr lang="it-IT" b="1" dirty="0">
                <a:solidFill>
                  <a:prstClr val="white"/>
                </a:solidFill>
              </a:rPr>
              <a:t>giochi coi cugini, 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Di </a:t>
            </a:r>
            <a:r>
              <a:rPr lang="it-IT" b="1" dirty="0">
                <a:solidFill>
                  <a:prstClr val="white"/>
                </a:solidFill>
              </a:rPr>
              <a:t>seguirli nel bersagliare coi mattoni 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Le </a:t>
            </a:r>
            <a:r>
              <a:rPr lang="it-IT" b="1" dirty="0">
                <a:solidFill>
                  <a:prstClr val="white"/>
                </a:solidFill>
              </a:rPr>
              <a:t>dalie dei vicini 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Non </a:t>
            </a:r>
            <a:r>
              <a:rPr lang="it-IT" b="1" dirty="0">
                <a:solidFill>
                  <a:prstClr val="white"/>
                </a:solidFill>
              </a:rPr>
              <a:t>per divertimento 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Ma </a:t>
            </a:r>
            <a:r>
              <a:rPr lang="it-IT" b="1" dirty="0">
                <a:solidFill>
                  <a:prstClr val="white"/>
                </a:solidFill>
              </a:rPr>
              <a:t>per sentirti davvero parte della banda. 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Davvero </a:t>
            </a:r>
            <a:r>
              <a:rPr lang="it-IT" b="1" dirty="0">
                <a:solidFill>
                  <a:prstClr val="white"/>
                </a:solidFill>
              </a:rPr>
              <a:t>parte? 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Vorrei </a:t>
            </a:r>
            <a:r>
              <a:rPr lang="it-IT" b="1" dirty="0">
                <a:solidFill>
                  <a:prstClr val="white"/>
                </a:solidFill>
              </a:rPr>
              <a:t>dirgli, lasciali perdere 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Con </a:t>
            </a:r>
            <a:r>
              <a:rPr lang="it-IT" b="1" dirty="0">
                <a:solidFill>
                  <a:prstClr val="white"/>
                </a:solidFill>
              </a:rPr>
              <a:t>i loro bersagli da colpire, 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Tornatene </a:t>
            </a:r>
            <a:r>
              <a:rPr lang="it-IT" b="1" dirty="0">
                <a:solidFill>
                  <a:prstClr val="white"/>
                </a:solidFill>
              </a:rPr>
              <a:t>tranquillo ai tuoi disegni 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Alle </a:t>
            </a:r>
            <a:r>
              <a:rPr lang="it-IT" b="1" dirty="0">
                <a:solidFill>
                  <a:prstClr val="white"/>
                </a:solidFill>
              </a:rPr>
              <a:t>cartine da finire,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Vincerai </a:t>
            </a:r>
            <a:r>
              <a:rPr lang="it-IT" b="1" dirty="0">
                <a:solidFill>
                  <a:prstClr val="white"/>
                </a:solidFill>
              </a:rPr>
              <a:t>tu. Dovrai patire. </a:t>
            </a:r>
          </a:p>
        </p:txBody>
      </p:sp>
    </p:spTree>
    <p:extLst>
      <p:ext uri="{BB962C8B-B14F-4D97-AF65-F5344CB8AC3E}">
        <p14:creationId xmlns:p14="http://schemas.microsoft.com/office/powerpoint/2010/main" val="180669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71600" y="116632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prstClr val="white"/>
                </a:solidFill>
              </a:rPr>
              <a:t>VIRILITÀ ANNI CINQUANTA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71600" y="908720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prstClr val="white"/>
                </a:solidFill>
              </a:rPr>
              <a:t>La bottega del barbiere di domenica mattina</a:t>
            </a:r>
          </a:p>
          <a:p>
            <a:r>
              <a:rPr lang="it-IT" b="1" dirty="0">
                <a:solidFill>
                  <a:prstClr val="white"/>
                </a:solidFill>
              </a:rPr>
              <a:t>Camicie bianche colletti barbe dure</a:t>
            </a:r>
          </a:p>
          <a:p>
            <a:r>
              <a:rPr lang="it-IT" b="1" dirty="0">
                <a:solidFill>
                  <a:prstClr val="white"/>
                </a:solidFill>
              </a:rPr>
              <a:t>Fumo. E quelle dita spesse</a:t>
            </a:r>
          </a:p>
          <a:p>
            <a:r>
              <a:rPr lang="it-IT" b="1" dirty="0">
                <a:solidFill>
                  <a:prstClr val="white"/>
                </a:solidFill>
              </a:rPr>
              <a:t>Quei colpi di tosse quei fegati</a:t>
            </a:r>
          </a:p>
          <a:p>
            <a:r>
              <a:rPr lang="it-IT" b="1" dirty="0">
                <a:solidFill>
                  <a:prstClr val="white"/>
                </a:solidFill>
              </a:rPr>
              <a:t>All’amaro 18 Isolabella</a:t>
            </a:r>
          </a:p>
          <a:p>
            <a:r>
              <a:rPr lang="it-IT" b="1" dirty="0">
                <a:solidFill>
                  <a:prstClr val="white"/>
                </a:solidFill>
              </a:rPr>
              <a:t>Al pomeriggio sulla Varesina nello stadio</a:t>
            </a:r>
          </a:p>
          <a:p>
            <a:r>
              <a:rPr lang="it-IT" b="1" dirty="0">
                <a:solidFill>
                  <a:prstClr val="white"/>
                </a:solidFill>
              </a:rPr>
              <a:t>Con le bestemmie gli urli le fidejussioni</a:t>
            </a:r>
          </a:p>
          <a:p>
            <a:r>
              <a:rPr lang="it-IT" b="1" dirty="0">
                <a:solidFill>
                  <a:prstClr val="white"/>
                </a:solidFill>
              </a:rPr>
              <a:t>Pronte per domani, lo spintone all’arbitro all’uscita</a:t>
            </a:r>
          </a:p>
          <a:p>
            <a:r>
              <a:rPr lang="it-IT" b="1" dirty="0">
                <a:solidFill>
                  <a:prstClr val="white"/>
                </a:solidFill>
              </a:rPr>
              <a:t>La cassiera del bar prima di cena.</a:t>
            </a:r>
          </a:p>
          <a:p>
            <a:endParaRPr lang="it-IT" sz="2400" b="1" dirty="0" smtClean="0">
              <a:solidFill>
                <a:prstClr val="white"/>
              </a:solidFill>
            </a:endParaRPr>
          </a:p>
          <a:p>
            <a:endParaRPr lang="it-IT" sz="2400" b="1" dirty="0">
              <a:solidFill>
                <a:prstClr val="white"/>
              </a:solidFill>
            </a:endParaRPr>
          </a:p>
          <a:p>
            <a:endParaRPr lang="it-IT" sz="2400" b="1" dirty="0">
              <a:solidFill>
                <a:prstClr val="white"/>
              </a:solidFill>
            </a:endParaRPr>
          </a:p>
          <a:p>
            <a:endParaRPr lang="it-IT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7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71600" y="116632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prstClr val="white"/>
                </a:solidFill>
              </a:rPr>
              <a:t>VITTORIO SERENI BALLAVA BENISSIMO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71600" y="980728"/>
            <a:ext cx="7560840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prstClr val="white"/>
                </a:solidFill>
              </a:rPr>
              <a:t>Vittorio Sereni ballava benissimo</a:t>
            </a:r>
          </a:p>
          <a:p>
            <a:r>
              <a:rPr lang="it-IT" b="1" dirty="0">
                <a:solidFill>
                  <a:prstClr val="white"/>
                </a:solidFill>
              </a:rPr>
              <a:t>Con sua moglie e non solo.</a:t>
            </a:r>
          </a:p>
          <a:p>
            <a:r>
              <a:rPr lang="it-IT" b="1" dirty="0">
                <a:solidFill>
                  <a:prstClr val="white"/>
                </a:solidFill>
              </a:rPr>
              <a:t>Era una questione di nodo alla cravatta</a:t>
            </a:r>
          </a:p>
          <a:p>
            <a:r>
              <a:rPr lang="it-IT" b="1" dirty="0">
                <a:solidFill>
                  <a:prstClr val="white"/>
                </a:solidFill>
              </a:rPr>
              <a:t>E di piega data al pantalone,</a:t>
            </a:r>
          </a:p>
          <a:p>
            <a:r>
              <a:rPr lang="it-IT" b="1" dirty="0">
                <a:solidFill>
                  <a:prstClr val="white"/>
                </a:solidFill>
              </a:rPr>
              <a:t>Perché quella era l’educazione</a:t>
            </a:r>
          </a:p>
          <a:p>
            <a:r>
              <a:rPr lang="it-IT" b="1" dirty="0">
                <a:solidFill>
                  <a:prstClr val="white"/>
                </a:solidFill>
              </a:rPr>
              <a:t>Dell’ufficiale di fanteria,</a:t>
            </a:r>
          </a:p>
          <a:p>
            <a:r>
              <a:rPr lang="it-IT" b="1" dirty="0">
                <a:solidFill>
                  <a:prstClr val="white"/>
                </a:solidFill>
              </a:rPr>
              <a:t>Autorevole e all’occorrenza duro</a:t>
            </a:r>
          </a:p>
          <a:p>
            <a:r>
              <a:rPr lang="it-IT" b="1" dirty="0">
                <a:solidFill>
                  <a:prstClr val="white"/>
                </a:solidFill>
              </a:rPr>
              <a:t>In famiglia e sul lavoro,</a:t>
            </a:r>
          </a:p>
          <a:p>
            <a:r>
              <a:rPr lang="it-IT" b="1" dirty="0">
                <a:solidFill>
                  <a:prstClr val="white"/>
                </a:solidFill>
              </a:rPr>
              <a:t>Coi sottoposti da proteggere</a:t>
            </a:r>
          </a:p>
          <a:p>
            <a:r>
              <a:rPr lang="it-IT" b="1" dirty="0">
                <a:solidFill>
                  <a:prstClr val="white"/>
                </a:solidFill>
              </a:rPr>
              <a:t>E l’obbedienza da ricevere</a:t>
            </a:r>
          </a:p>
          <a:p>
            <a:r>
              <a:rPr lang="it-IT" b="1" dirty="0">
                <a:solidFill>
                  <a:prstClr val="white"/>
                </a:solidFill>
              </a:rPr>
              <a:t>Assoluta: “E’ un ordine!”,</a:t>
            </a:r>
          </a:p>
          <a:p>
            <a:r>
              <a:rPr lang="it-IT" b="1" dirty="0">
                <a:solidFill>
                  <a:prstClr val="white"/>
                </a:solidFill>
              </a:rPr>
              <a:t>Riconoscendo i pari con cui stabilire </a:t>
            </a:r>
          </a:p>
          <a:p>
            <a:r>
              <a:rPr lang="it-IT" b="1" dirty="0">
                <a:solidFill>
                  <a:prstClr val="white"/>
                </a:solidFill>
              </a:rPr>
              <a:t>Rapporti di alleanza o assidua</a:t>
            </a:r>
          </a:p>
          <a:p>
            <a:r>
              <a:rPr lang="it-IT" b="1" dirty="0">
                <a:solidFill>
                  <a:prstClr val="white"/>
                </a:solidFill>
              </a:rPr>
              <a:t>Belligeranza.</a:t>
            </a:r>
          </a:p>
          <a:p>
            <a:r>
              <a:rPr lang="it-IT" b="1" dirty="0">
                <a:solidFill>
                  <a:prstClr val="white"/>
                </a:solidFill>
              </a:rPr>
              <a:t>Ordinando per collane la propria libreria</a:t>
            </a:r>
            <a:r>
              <a:rPr lang="it-IT" b="1" dirty="0" smtClean="0">
                <a:solidFill>
                  <a:prstClr val="white"/>
                </a:solidFill>
              </a:rPr>
              <a:t>.</a:t>
            </a:r>
          </a:p>
          <a:p>
            <a:endParaRPr lang="it-IT" sz="2400" b="1" dirty="0" smtClean="0">
              <a:solidFill>
                <a:prstClr val="white"/>
              </a:solidFill>
            </a:endParaRPr>
          </a:p>
          <a:p>
            <a:r>
              <a:rPr lang="it-IT" sz="1700" b="1" dirty="0">
                <a:solidFill>
                  <a:prstClr val="white"/>
                </a:solidFill>
              </a:rPr>
              <a:t>(da </a:t>
            </a:r>
            <a:r>
              <a:rPr lang="it-IT" sz="1700" b="1" i="1" dirty="0">
                <a:solidFill>
                  <a:prstClr val="white"/>
                </a:solidFill>
              </a:rPr>
              <a:t>Avrei fatto la fine di </a:t>
            </a:r>
            <a:r>
              <a:rPr lang="it-IT" sz="1700" b="1" i="1" dirty="0" err="1">
                <a:solidFill>
                  <a:prstClr val="white"/>
                </a:solidFill>
              </a:rPr>
              <a:t>Turing</a:t>
            </a:r>
            <a:r>
              <a:rPr lang="it-IT" sz="1700" b="1" dirty="0">
                <a:solidFill>
                  <a:prstClr val="white"/>
                </a:solidFill>
              </a:rPr>
              <a:t>, ed. Donzelli, ottobre 2015</a:t>
            </a:r>
            <a:r>
              <a:rPr lang="it-IT" sz="1700" b="1" dirty="0" smtClean="0">
                <a:solidFill>
                  <a:prstClr val="white"/>
                </a:solidFill>
              </a:rPr>
              <a:t>)</a:t>
            </a:r>
            <a:endParaRPr lang="it-IT" sz="2400" b="1" dirty="0">
              <a:solidFill>
                <a:prstClr val="white"/>
              </a:solidFill>
            </a:endParaRPr>
          </a:p>
          <a:p>
            <a:endParaRPr lang="it-IT" sz="2400" b="1" dirty="0">
              <a:solidFill>
                <a:prstClr val="white"/>
              </a:solidFill>
            </a:endParaRPr>
          </a:p>
          <a:p>
            <a:endParaRPr lang="it-IT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9512" y="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HIDDEN HURTS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499992" y="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FERITE </a:t>
            </a:r>
            <a:r>
              <a:rPr lang="it-IT" sz="2400" b="1" dirty="0" smtClean="0">
                <a:solidFill>
                  <a:schemeClr val="bg1"/>
                </a:solidFill>
              </a:rPr>
              <a:t>NASCOSTE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-1554" y="1675629"/>
            <a:ext cx="586814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700" b="1" dirty="0">
                <a:solidFill>
                  <a:schemeClr val="bg1"/>
                </a:solidFill>
              </a:rPr>
              <a:t>They add up.  They do their bruising work</a:t>
            </a:r>
            <a:endParaRPr lang="it-IT" sz="1700" b="1" dirty="0">
              <a:solidFill>
                <a:schemeClr val="bg1"/>
              </a:solidFill>
            </a:endParaRPr>
          </a:p>
          <a:p>
            <a:r>
              <a:rPr lang="en-AU" sz="1700" b="1" dirty="0">
                <a:solidFill>
                  <a:schemeClr val="bg1"/>
                </a:solidFill>
              </a:rPr>
              <a:t>    on the sly.  All those hidden hurts </a:t>
            </a:r>
            <a:endParaRPr lang="it-IT" sz="1700" b="1" dirty="0">
              <a:solidFill>
                <a:schemeClr val="bg1"/>
              </a:solidFill>
            </a:endParaRPr>
          </a:p>
          <a:p>
            <a:r>
              <a:rPr lang="en-AU" sz="1700" b="1" dirty="0">
                <a:solidFill>
                  <a:schemeClr val="bg1"/>
                </a:solidFill>
              </a:rPr>
              <a:t>of everyday life.  How they rely on sleight-</a:t>
            </a:r>
            <a:endParaRPr lang="it-IT" sz="1700" b="1" dirty="0">
              <a:solidFill>
                <a:schemeClr val="bg1"/>
              </a:solidFill>
            </a:endParaRPr>
          </a:p>
          <a:p>
            <a:r>
              <a:rPr lang="en-AU" sz="1700" b="1" dirty="0">
                <a:solidFill>
                  <a:schemeClr val="bg1"/>
                </a:solidFill>
              </a:rPr>
              <a:t>    of-word a swarm of whispers that stun</a:t>
            </a:r>
            <a:endParaRPr lang="it-IT" sz="1700" b="1" dirty="0">
              <a:solidFill>
                <a:schemeClr val="bg1"/>
              </a:solidFill>
            </a:endParaRPr>
          </a:p>
          <a:p>
            <a:r>
              <a:rPr lang="en-AU" sz="1700" b="1" dirty="0">
                <a:solidFill>
                  <a:schemeClr val="bg1"/>
                </a:solidFill>
              </a:rPr>
              <a:t> </a:t>
            </a:r>
            <a:endParaRPr lang="it-IT" sz="1700" b="1" dirty="0">
              <a:solidFill>
                <a:schemeClr val="bg1"/>
              </a:solidFill>
            </a:endParaRPr>
          </a:p>
          <a:p>
            <a:r>
              <a:rPr lang="en-AU" sz="1700" b="1" dirty="0">
                <a:solidFill>
                  <a:schemeClr val="bg1"/>
                </a:solidFill>
              </a:rPr>
              <a:t>the ear.  They hit the heart when you’re </a:t>
            </a:r>
            <a:endParaRPr lang="it-IT" sz="1700" b="1" dirty="0">
              <a:solidFill>
                <a:schemeClr val="bg1"/>
              </a:solidFill>
            </a:endParaRPr>
          </a:p>
          <a:p>
            <a:r>
              <a:rPr lang="en-AU" sz="1700" b="1" dirty="0">
                <a:solidFill>
                  <a:schemeClr val="bg1"/>
                </a:solidFill>
              </a:rPr>
              <a:t>    looking the other way.  You can spend </a:t>
            </a:r>
            <a:endParaRPr lang="it-IT" sz="1700" b="1" dirty="0">
              <a:solidFill>
                <a:schemeClr val="bg1"/>
              </a:solidFill>
            </a:endParaRPr>
          </a:p>
          <a:p>
            <a:r>
              <a:rPr lang="en-AU" sz="1700" b="1" dirty="0">
                <a:solidFill>
                  <a:schemeClr val="bg1"/>
                </a:solidFill>
              </a:rPr>
              <a:t>forever trying to hear what it is you haven’t</a:t>
            </a:r>
            <a:endParaRPr lang="it-IT" sz="1700" b="1" dirty="0">
              <a:solidFill>
                <a:schemeClr val="bg1"/>
              </a:solidFill>
            </a:endParaRPr>
          </a:p>
          <a:p>
            <a:r>
              <a:rPr lang="en-AU" sz="1700" b="1" dirty="0">
                <a:solidFill>
                  <a:schemeClr val="bg1"/>
                </a:solidFill>
              </a:rPr>
              <a:t>  </a:t>
            </a:r>
            <a:r>
              <a:rPr lang="en-AU" sz="1700" b="1" dirty="0" smtClean="0">
                <a:solidFill>
                  <a:schemeClr val="bg1"/>
                </a:solidFill>
              </a:rPr>
              <a:t> </a:t>
            </a:r>
            <a:r>
              <a:rPr lang="en-AU" sz="1700" b="1" dirty="0">
                <a:solidFill>
                  <a:schemeClr val="bg1"/>
                </a:solidFill>
              </a:rPr>
              <a:t>heard for fear it might drop you to your knees.</a:t>
            </a:r>
            <a:endParaRPr lang="it-IT" sz="1700" b="1" dirty="0">
              <a:solidFill>
                <a:schemeClr val="bg1"/>
              </a:solidFill>
            </a:endParaRPr>
          </a:p>
          <a:p>
            <a:r>
              <a:rPr lang="en-AU" sz="1700" b="1" dirty="0">
                <a:solidFill>
                  <a:schemeClr val="bg1"/>
                </a:solidFill>
              </a:rPr>
              <a:t> </a:t>
            </a:r>
            <a:endParaRPr lang="it-IT" sz="1700" b="1" dirty="0">
              <a:solidFill>
                <a:schemeClr val="bg1"/>
              </a:solidFill>
            </a:endParaRPr>
          </a:p>
          <a:p>
            <a:r>
              <a:rPr lang="en-AU" sz="1700" b="1" dirty="0">
                <a:solidFill>
                  <a:schemeClr val="bg1"/>
                </a:solidFill>
              </a:rPr>
              <a:t>This uncle, years of cutting hair and trading </a:t>
            </a:r>
            <a:endParaRPr lang="it-IT" sz="1700" b="1" dirty="0">
              <a:solidFill>
                <a:schemeClr val="bg1"/>
              </a:solidFill>
            </a:endParaRPr>
          </a:p>
          <a:p>
            <a:r>
              <a:rPr lang="en-AU" sz="1700" b="1" dirty="0">
                <a:solidFill>
                  <a:schemeClr val="bg1"/>
                </a:solidFill>
              </a:rPr>
              <a:t>    talk as small as he could make it.  Each</a:t>
            </a:r>
            <a:endParaRPr lang="it-IT" sz="1700" b="1" dirty="0">
              <a:solidFill>
                <a:schemeClr val="bg1"/>
              </a:solidFill>
            </a:endParaRPr>
          </a:p>
          <a:p>
            <a:r>
              <a:rPr lang="en-AU" sz="1700" b="1" dirty="0">
                <a:solidFill>
                  <a:schemeClr val="bg1"/>
                </a:solidFill>
              </a:rPr>
              <a:t>shave a little closer; and bringing home </a:t>
            </a:r>
            <a:endParaRPr lang="it-IT" sz="1700" b="1" dirty="0">
              <a:solidFill>
                <a:schemeClr val="bg1"/>
              </a:solidFill>
            </a:endParaRPr>
          </a:p>
          <a:p>
            <a:r>
              <a:rPr lang="en-AU" sz="1700" b="1" dirty="0">
                <a:solidFill>
                  <a:schemeClr val="bg1"/>
                </a:solidFill>
              </a:rPr>
              <a:t>    the money that bought smiles at table.</a:t>
            </a:r>
            <a:endParaRPr lang="it-IT" sz="1700" b="1" dirty="0">
              <a:solidFill>
                <a:schemeClr val="bg1"/>
              </a:solidFill>
            </a:endParaRPr>
          </a:p>
          <a:p>
            <a:r>
              <a:rPr lang="en-AU" sz="800" b="1" dirty="0">
                <a:solidFill>
                  <a:schemeClr val="bg1"/>
                </a:solidFill>
              </a:rPr>
              <a:t> </a:t>
            </a:r>
            <a:endParaRPr lang="it-IT" sz="800" b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283968" y="1675629"/>
            <a:ext cx="518457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>
                <a:solidFill>
                  <a:schemeClr val="bg1"/>
                </a:solidFill>
              </a:rPr>
              <a:t>Si</a:t>
            </a:r>
            <a:r>
              <a:rPr lang="it-IT" sz="1700" dirty="0"/>
              <a:t> </a:t>
            </a:r>
            <a:r>
              <a:rPr lang="it-IT" sz="1700" b="1" dirty="0">
                <a:solidFill>
                  <a:schemeClr val="bg1"/>
                </a:solidFill>
              </a:rPr>
              <a:t>sommano. E fanno il loro doloroso lavoro</a:t>
            </a:r>
          </a:p>
          <a:p>
            <a:r>
              <a:rPr lang="it-IT" sz="1700" b="1" dirty="0">
                <a:solidFill>
                  <a:schemeClr val="bg1"/>
                </a:solidFill>
              </a:rPr>
              <a:t>    con astuzia. Tutte quelle segrete ferite</a:t>
            </a:r>
          </a:p>
          <a:p>
            <a:r>
              <a:rPr lang="it-IT" sz="1700" b="1" dirty="0">
                <a:solidFill>
                  <a:schemeClr val="bg1"/>
                </a:solidFill>
              </a:rPr>
              <a:t>della vita di ogni giorno. Come si servono  </a:t>
            </a:r>
            <a:r>
              <a:rPr lang="it-IT" sz="1700" b="1" dirty="0" smtClean="0">
                <a:solidFill>
                  <a:schemeClr val="bg1"/>
                </a:solidFill>
              </a:rPr>
              <a:t>della</a:t>
            </a:r>
            <a:endParaRPr lang="it-IT" sz="1700" b="1" dirty="0">
              <a:solidFill>
                <a:schemeClr val="bg1"/>
              </a:solidFill>
            </a:endParaRPr>
          </a:p>
          <a:p>
            <a:r>
              <a:rPr lang="it-IT" sz="1700" b="1" dirty="0" smtClean="0">
                <a:solidFill>
                  <a:schemeClr val="bg1"/>
                </a:solidFill>
              </a:rPr>
              <a:t>    scaltrezza</a:t>
            </a:r>
            <a:r>
              <a:rPr lang="it-IT" sz="1700" b="1" dirty="0">
                <a:solidFill>
                  <a:schemeClr val="bg1"/>
                </a:solidFill>
              </a:rPr>
              <a:t>, uno sciame di sussurri che sorprendono </a:t>
            </a:r>
          </a:p>
          <a:p>
            <a:r>
              <a:rPr lang="it-IT" sz="1700" b="1" dirty="0">
                <a:solidFill>
                  <a:schemeClr val="bg1"/>
                </a:solidFill>
              </a:rPr>
              <a:t> </a:t>
            </a:r>
          </a:p>
          <a:p>
            <a:r>
              <a:rPr lang="it-IT" sz="1700" b="1" dirty="0">
                <a:solidFill>
                  <a:schemeClr val="bg1"/>
                </a:solidFill>
              </a:rPr>
              <a:t>l'orecchio. Colpiscono il cuore mentre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    guardi </a:t>
            </a:r>
            <a:r>
              <a:rPr lang="it-IT" sz="1700" b="1" dirty="0">
                <a:solidFill>
                  <a:schemeClr val="bg1"/>
                </a:solidFill>
              </a:rPr>
              <a:t>dall'altra parte. Puoi trascorrere </a:t>
            </a:r>
          </a:p>
          <a:p>
            <a:r>
              <a:rPr lang="it-IT" sz="1700" b="1" dirty="0">
                <a:solidFill>
                  <a:schemeClr val="bg1"/>
                </a:solidFill>
              </a:rPr>
              <a:t>la vita cercando di sentire ciò che non hai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     sentito</a:t>
            </a:r>
            <a:r>
              <a:rPr lang="it-IT" sz="1700" b="1" dirty="0">
                <a:solidFill>
                  <a:schemeClr val="bg1"/>
                </a:solidFill>
              </a:rPr>
              <a:t>, nel timore che ciò ti pieghi le ginocchia.</a:t>
            </a:r>
          </a:p>
          <a:p>
            <a:r>
              <a:rPr lang="it-IT" sz="1700" b="1" dirty="0">
                <a:solidFill>
                  <a:schemeClr val="bg1"/>
                </a:solidFill>
              </a:rPr>
              <a:t> </a:t>
            </a:r>
          </a:p>
          <a:p>
            <a:r>
              <a:rPr lang="it-IT" sz="1700" b="1" dirty="0">
                <a:solidFill>
                  <a:schemeClr val="bg1"/>
                </a:solidFill>
              </a:rPr>
              <a:t>Questo zio, anni trascorsi a tagliar capelli e  dire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     banalità</a:t>
            </a:r>
            <a:r>
              <a:rPr lang="it-IT" sz="1700" b="1" dirty="0">
                <a:solidFill>
                  <a:schemeClr val="bg1"/>
                </a:solidFill>
              </a:rPr>
              <a:t>, le più grossolane. Ogni </a:t>
            </a:r>
          </a:p>
          <a:p>
            <a:r>
              <a:rPr lang="it-IT" sz="1700" b="1" dirty="0">
                <a:solidFill>
                  <a:schemeClr val="bg1"/>
                </a:solidFill>
              </a:rPr>
              <a:t>volta il rasoio più radente; a casa 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     portava </a:t>
            </a:r>
            <a:r>
              <a:rPr lang="it-IT" sz="1700" b="1" dirty="0">
                <a:solidFill>
                  <a:schemeClr val="bg1"/>
                </a:solidFill>
              </a:rPr>
              <a:t>i soldi che a tavola compravano </a:t>
            </a:r>
            <a:r>
              <a:rPr lang="it-IT" sz="1700" b="1" dirty="0" smtClean="0">
                <a:solidFill>
                  <a:schemeClr val="bg1"/>
                </a:solidFill>
              </a:rPr>
              <a:t>i </a:t>
            </a:r>
            <a:r>
              <a:rPr lang="it-IT" sz="1700" b="1" dirty="0">
                <a:solidFill>
                  <a:schemeClr val="bg1"/>
                </a:solidFill>
              </a:rPr>
              <a:t>sorrisi</a:t>
            </a:r>
            <a:r>
              <a:rPr lang="it-IT" sz="1700" b="1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05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3678" y="1611369"/>
            <a:ext cx="5796644" cy="3635263"/>
          </a:xfrm>
          <a:solidFill>
            <a:srgbClr val="A50021">
              <a:alpha val="76863"/>
            </a:srgbClr>
          </a:solidFill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bg1"/>
                </a:solidFill>
              </a:rPr>
              <a:t>NUNO JUDICE</a:t>
            </a:r>
            <a:br>
              <a:rPr lang="it-IT" sz="4000" b="1" dirty="0" smtClean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/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b="1" dirty="0" smtClean="0">
                <a:solidFill>
                  <a:schemeClr val="bg1"/>
                </a:solidFill>
              </a:rPr>
              <a:t>PREMIO ALLA CARRIERA</a:t>
            </a:r>
            <a:endParaRPr lang="it-IT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1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71600" y="116632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prstClr val="white"/>
                </a:solidFill>
              </a:rPr>
              <a:t>LA MATERIA DELLA POESIA</a:t>
            </a:r>
          </a:p>
          <a:p>
            <a:pPr algn="r"/>
            <a:r>
              <a:rPr lang="it-IT" sz="2000" b="1" i="1" dirty="0">
                <a:solidFill>
                  <a:prstClr val="white"/>
                </a:solidFill>
              </a:rPr>
              <a:t>Per </a:t>
            </a:r>
            <a:r>
              <a:rPr lang="it-IT" sz="2000" b="1" i="1" dirty="0" err="1">
                <a:solidFill>
                  <a:prstClr val="white"/>
                </a:solidFill>
              </a:rPr>
              <a:t>Salah</a:t>
            </a:r>
            <a:r>
              <a:rPr lang="it-IT" sz="2000" b="1" i="1" dirty="0">
                <a:solidFill>
                  <a:prstClr val="white"/>
                </a:solidFill>
              </a:rPr>
              <a:t> </a:t>
            </a:r>
            <a:r>
              <a:rPr lang="it-IT" sz="2000" b="1" i="1" dirty="0" err="1">
                <a:solidFill>
                  <a:prstClr val="white"/>
                </a:solidFill>
              </a:rPr>
              <a:t>Stétié</a:t>
            </a:r>
            <a:endParaRPr lang="it-IT" sz="2000" b="1" i="1" dirty="0">
              <a:solidFill>
                <a:prstClr val="white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61773" y="1196752"/>
            <a:ext cx="59766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prstClr val="white"/>
                </a:solidFill>
              </a:rPr>
              <a:t>C’è una sostanza delle cose che non</a:t>
            </a:r>
          </a:p>
          <a:p>
            <a:r>
              <a:rPr lang="it-IT" b="1" dirty="0">
                <a:solidFill>
                  <a:prstClr val="white"/>
                </a:solidFill>
              </a:rPr>
              <a:t>Si perde quando le ali della bellezza</a:t>
            </a:r>
          </a:p>
          <a:p>
            <a:r>
              <a:rPr lang="it-IT" b="1" dirty="0">
                <a:solidFill>
                  <a:prstClr val="white"/>
                </a:solidFill>
              </a:rPr>
              <a:t>La toccano. La perdiamo di vista, talvolta,</a:t>
            </a:r>
          </a:p>
          <a:p>
            <a:r>
              <a:rPr lang="it-IT" b="1" dirty="0">
                <a:solidFill>
                  <a:prstClr val="white"/>
                </a:solidFill>
              </a:rPr>
              <a:t>girando gli angoli della vita; ma</a:t>
            </a:r>
          </a:p>
          <a:p>
            <a:r>
              <a:rPr lang="it-IT" b="1" dirty="0">
                <a:solidFill>
                  <a:prstClr val="white"/>
                </a:solidFill>
              </a:rPr>
              <a:t>lei ci insegue con il suo desiderio</a:t>
            </a:r>
          </a:p>
          <a:p>
            <a:r>
              <a:rPr lang="it-IT" b="1" dirty="0">
                <a:solidFill>
                  <a:prstClr val="white"/>
                </a:solidFill>
              </a:rPr>
              <a:t>di permanenza, e viene a contaminarci</a:t>
            </a:r>
          </a:p>
          <a:p>
            <a:r>
              <a:rPr lang="it-IT" b="1" dirty="0">
                <a:solidFill>
                  <a:prstClr val="white"/>
                </a:solidFill>
              </a:rPr>
              <a:t>con l’infezione divina di una febbre di</a:t>
            </a:r>
          </a:p>
          <a:p>
            <a:r>
              <a:rPr lang="it-IT" b="1" dirty="0">
                <a:solidFill>
                  <a:prstClr val="white"/>
                </a:solidFill>
              </a:rPr>
              <a:t>eternità. I poeti lavorano</a:t>
            </a:r>
          </a:p>
          <a:p>
            <a:r>
              <a:rPr lang="it-IT" b="1" dirty="0">
                <a:solidFill>
                  <a:prstClr val="white"/>
                </a:solidFill>
              </a:rPr>
              <a:t>questa materia. Le loro dita estraggono</a:t>
            </a:r>
          </a:p>
          <a:p>
            <a:r>
              <a:rPr lang="it-IT" b="1" dirty="0">
                <a:solidFill>
                  <a:prstClr val="white"/>
                </a:solidFill>
              </a:rPr>
              <a:t>il caso da chi va</a:t>
            </a:r>
          </a:p>
          <a:p>
            <a:r>
              <a:rPr lang="it-IT" b="1" dirty="0">
                <a:solidFill>
                  <a:prstClr val="white"/>
                </a:solidFill>
              </a:rPr>
              <a:t>loro incontro, e sanno che l’improbabile</a:t>
            </a:r>
          </a:p>
          <a:p>
            <a:r>
              <a:rPr lang="it-IT" b="1" dirty="0">
                <a:solidFill>
                  <a:prstClr val="white"/>
                </a:solidFill>
              </a:rPr>
              <a:t>si trova nel cuore dell’istante,</a:t>
            </a:r>
          </a:p>
          <a:p>
            <a:r>
              <a:rPr lang="it-IT" b="1" dirty="0">
                <a:solidFill>
                  <a:prstClr val="white"/>
                </a:solidFill>
              </a:rPr>
              <a:t>nell’incrocio di sguardi che</a:t>
            </a:r>
          </a:p>
          <a:p>
            <a:r>
              <a:rPr lang="it-IT" b="1" dirty="0">
                <a:solidFill>
                  <a:prstClr val="white"/>
                </a:solidFill>
              </a:rPr>
              <a:t>la parola della poesia traduce. Leggo</a:t>
            </a:r>
          </a:p>
          <a:p>
            <a:r>
              <a:rPr lang="it-IT" b="1" dirty="0">
                <a:solidFill>
                  <a:prstClr val="white"/>
                </a:solidFill>
              </a:rPr>
              <a:t>ciò che scrivono; e dalla fiamma che </a:t>
            </a:r>
          </a:p>
          <a:p>
            <a:r>
              <a:rPr lang="it-IT" b="1" dirty="0">
                <a:solidFill>
                  <a:prstClr val="white"/>
                </a:solidFill>
              </a:rPr>
              <a:t>i loro versi alimentano si leva</a:t>
            </a:r>
          </a:p>
          <a:p>
            <a:r>
              <a:rPr lang="it-IT" b="1" dirty="0">
                <a:solidFill>
                  <a:prstClr val="white"/>
                </a:solidFill>
              </a:rPr>
              <a:t>un fumo che il cielo disperde, in</a:t>
            </a:r>
          </a:p>
          <a:p>
            <a:r>
              <a:rPr lang="it-IT" b="1" dirty="0">
                <a:solidFill>
                  <a:prstClr val="white"/>
                </a:solidFill>
              </a:rPr>
              <a:t>mezzo all’azzurro, lasciando appena un</a:t>
            </a:r>
          </a:p>
          <a:p>
            <a:r>
              <a:rPr lang="it-IT" b="1" dirty="0">
                <a:solidFill>
                  <a:prstClr val="white"/>
                </a:solidFill>
              </a:rPr>
              <a:t>eco di ciò che è essenziale, e permane</a:t>
            </a:r>
            <a:r>
              <a:rPr lang="it-IT" b="1" dirty="0" smtClean="0">
                <a:solidFill>
                  <a:prstClr val="white"/>
                </a:solidFill>
              </a:rPr>
              <a:t>.</a:t>
            </a:r>
            <a:endParaRPr lang="it-IT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71600" y="116632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prstClr val="white"/>
                </a:solidFill>
              </a:rPr>
              <a:t>SUD</a:t>
            </a:r>
            <a:endParaRPr lang="it-IT" sz="2400" b="1" dirty="0" smtClean="0">
              <a:solidFill>
                <a:prstClr val="white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71600" y="908720"/>
            <a:ext cx="77768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prstClr val="white"/>
                </a:solidFill>
              </a:rPr>
              <a:t>Tutto, lì, è semplice e complesso: la luce,</a:t>
            </a:r>
          </a:p>
          <a:p>
            <a:r>
              <a:rPr lang="it-IT" b="1" dirty="0">
                <a:solidFill>
                  <a:prstClr val="white"/>
                </a:solidFill>
              </a:rPr>
              <a:t>la solitudine, lo sguardo che si commuove al calare</a:t>
            </a:r>
          </a:p>
          <a:p>
            <a:r>
              <a:rPr lang="it-IT" b="1" dirty="0">
                <a:solidFill>
                  <a:prstClr val="white"/>
                </a:solidFill>
              </a:rPr>
              <a:t>della sera e allo spuntare del giorno; e, perfino,</a:t>
            </a:r>
          </a:p>
          <a:p>
            <a:r>
              <a:rPr lang="it-IT" b="1" dirty="0">
                <a:solidFill>
                  <a:prstClr val="white"/>
                </a:solidFill>
              </a:rPr>
              <a:t>le risa di donne che si odono a distanza,</a:t>
            </a:r>
          </a:p>
          <a:p>
            <a:r>
              <a:rPr lang="it-IT" b="1" dirty="0">
                <a:solidFill>
                  <a:prstClr val="white"/>
                </a:solidFill>
              </a:rPr>
              <a:t>portate dall’aria di cui si sente</a:t>
            </a:r>
          </a:p>
          <a:p>
            <a:r>
              <a:rPr lang="it-IT" b="1" dirty="0">
                <a:solidFill>
                  <a:prstClr val="white"/>
                </a:solidFill>
              </a:rPr>
              <a:t>la trasparenza già entro il respiro. Tuttavia, mi affaccio</a:t>
            </a:r>
          </a:p>
          <a:p>
            <a:r>
              <a:rPr lang="it-IT" b="1" dirty="0">
                <a:solidFill>
                  <a:prstClr val="white"/>
                </a:solidFill>
              </a:rPr>
              <a:t>al balcone e mi accorgo che qualcosa si cela,</a:t>
            </a:r>
          </a:p>
          <a:p>
            <a:r>
              <a:rPr lang="it-IT" b="1" dirty="0">
                <a:solidFill>
                  <a:prstClr val="white"/>
                </a:solidFill>
              </a:rPr>
              <a:t>oltre i muri e gli orti, e mi chiama</a:t>
            </a:r>
          </a:p>
          <a:p>
            <a:r>
              <a:rPr lang="it-IT" b="1" dirty="0">
                <a:solidFill>
                  <a:prstClr val="white"/>
                </a:solidFill>
              </a:rPr>
              <a:t>senza che io possa rispondere. Allora,</a:t>
            </a:r>
          </a:p>
          <a:p>
            <a:r>
              <a:rPr lang="it-IT" b="1" dirty="0">
                <a:solidFill>
                  <a:prstClr val="white"/>
                </a:solidFill>
              </a:rPr>
              <a:t>rientro; preparo il caffè; e mentre l’</a:t>
            </a:r>
            <a:r>
              <a:rPr lang="it-IT" b="1" dirty="0" err="1">
                <a:solidFill>
                  <a:prstClr val="white"/>
                </a:solidFill>
              </a:rPr>
              <a:t>alqua</a:t>
            </a:r>
            <a:r>
              <a:rPr lang="it-IT" b="1" dirty="0">
                <a:solidFill>
                  <a:prstClr val="white"/>
                </a:solidFill>
              </a:rPr>
              <a:t> bolle il mistero scompare,</a:t>
            </a:r>
          </a:p>
          <a:p>
            <a:r>
              <a:rPr lang="it-IT" b="1" dirty="0">
                <a:solidFill>
                  <a:prstClr val="white"/>
                </a:solidFill>
              </a:rPr>
              <a:t>inutile ed eccessivo, all’inizio del pomeriggio.</a:t>
            </a:r>
          </a:p>
          <a:p>
            <a:endParaRPr lang="it-IT" sz="2400" b="1" dirty="0">
              <a:solidFill>
                <a:prstClr val="white"/>
              </a:solidFill>
            </a:endParaRPr>
          </a:p>
          <a:p>
            <a:endParaRPr lang="it-IT" sz="2400" b="1" dirty="0" smtClean="0">
              <a:solidFill>
                <a:prstClr val="white"/>
              </a:solidFill>
            </a:endParaRPr>
          </a:p>
          <a:p>
            <a:endParaRPr lang="it-IT" sz="2400" b="1" dirty="0">
              <a:solidFill>
                <a:prstClr val="white"/>
              </a:solidFill>
            </a:endParaRPr>
          </a:p>
          <a:p>
            <a:endParaRPr lang="it-IT" sz="2400" b="1" dirty="0">
              <a:solidFill>
                <a:prstClr val="white"/>
              </a:solidFill>
            </a:endParaRPr>
          </a:p>
          <a:p>
            <a:endParaRPr lang="it-IT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49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71600" y="116632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prstClr val="white"/>
                </a:solidFill>
              </a:rPr>
              <a:t>UNA POETICA IN SOFFITTA</a:t>
            </a:r>
            <a:endParaRPr lang="it-IT" sz="2400" b="1" dirty="0" smtClean="0">
              <a:solidFill>
                <a:prstClr val="white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71600" y="651445"/>
            <a:ext cx="8172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prstClr val="white"/>
                </a:solidFill>
              </a:rPr>
              <a:t>In mezzo alle cose vecchie cerco quel che</a:t>
            </a:r>
          </a:p>
          <a:p>
            <a:r>
              <a:rPr lang="it-IT" b="1" dirty="0">
                <a:solidFill>
                  <a:prstClr val="white"/>
                </a:solidFill>
              </a:rPr>
              <a:t>È nuovo. In ogni fine vedo un principio;</a:t>
            </a:r>
          </a:p>
          <a:p>
            <a:r>
              <a:rPr lang="it-IT" b="1" dirty="0">
                <a:solidFill>
                  <a:prstClr val="white"/>
                </a:solidFill>
              </a:rPr>
              <a:t>E tutti i cocci ritornano a comporsi,</a:t>
            </a:r>
          </a:p>
          <a:p>
            <a:r>
              <a:rPr lang="it-IT" b="1" dirty="0">
                <a:solidFill>
                  <a:prstClr val="white"/>
                </a:solidFill>
              </a:rPr>
              <a:t>Anche quando mancano frammenti, o non</a:t>
            </a:r>
          </a:p>
          <a:p>
            <a:r>
              <a:rPr lang="it-IT" b="1" dirty="0">
                <a:solidFill>
                  <a:prstClr val="white"/>
                </a:solidFill>
              </a:rPr>
              <a:t>Si sa a quale metà l’altra metà appartenga.</a:t>
            </a:r>
          </a:p>
          <a:p>
            <a:endParaRPr lang="it-IT" b="1" dirty="0">
              <a:solidFill>
                <a:prstClr val="white"/>
              </a:solidFill>
            </a:endParaRPr>
          </a:p>
          <a:p>
            <a:r>
              <a:rPr lang="it-IT" b="1" dirty="0">
                <a:solidFill>
                  <a:prstClr val="white"/>
                </a:solidFill>
              </a:rPr>
              <a:t>Con la poesia è lo stesso; la faccio con le</a:t>
            </a:r>
          </a:p>
          <a:p>
            <a:r>
              <a:rPr lang="it-IT" b="1" dirty="0">
                <a:solidFill>
                  <a:prstClr val="white"/>
                </a:solidFill>
              </a:rPr>
              <a:t>Parole vecchie, quelle che sono piene</a:t>
            </a:r>
          </a:p>
          <a:p>
            <a:r>
              <a:rPr lang="it-IT" b="1" dirty="0">
                <a:solidFill>
                  <a:prstClr val="white"/>
                </a:solidFill>
              </a:rPr>
              <a:t>Di muffa, quelle un tempo gettate in un canto</a:t>
            </a:r>
          </a:p>
          <a:p>
            <a:r>
              <a:rPr lang="it-IT" b="1" dirty="0">
                <a:solidFill>
                  <a:prstClr val="white"/>
                </a:solidFill>
              </a:rPr>
              <a:t>Del dizionario. Alcune cose non so cosa</a:t>
            </a:r>
          </a:p>
          <a:p>
            <a:r>
              <a:rPr lang="it-IT" b="1" dirty="0">
                <a:solidFill>
                  <a:prstClr val="white"/>
                </a:solidFill>
              </a:rPr>
              <a:t>Vogliano dire; altre hanno detto tante volte</a:t>
            </a:r>
          </a:p>
          <a:p>
            <a:r>
              <a:rPr lang="it-IT" b="1" dirty="0">
                <a:solidFill>
                  <a:prstClr val="white"/>
                </a:solidFill>
              </a:rPr>
              <a:t>La stessa cosa che ormai ho perduto il senso,</a:t>
            </a:r>
          </a:p>
          <a:p>
            <a:r>
              <a:rPr lang="it-IT" b="1" dirty="0">
                <a:solidFill>
                  <a:prstClr val="white"/>
                </a:solidFill>
              </a:rPr>
              <a:t>Di ciò che dicono. Ma se le ricompongo, nel verso,</a:t>
            </a:r>
          </a:p>
          <a:p>
            <a:r>
              <a:rPr lang="it-IT" b="1" dirty="0">
                <a:solidFill>
                  <a:prstClr val="white"/>
                </a:solidFill>
              </a:rPr>
              <a:t>Ciò che sento ha sempre un altro senso.</a:t>
            </a:r>
          </a:p>
          <a:p>
            <a:endParaRPr lang="it-IT" b="1" dirty="0">
              <a:solidFill>
                <a:prstClr val="white"/>
              </a:solidFill>
            </a:endParaRPr>
          </a:p>
          <a:p>
            <a:r>
              <a:rPr lang="it-IT" b="1" dirty="0">
                <a:solidFill>
                  <a:prstClr val="white"/>
                </a:solidFill>
              </a:rPr>
              <a:t>Questa poesia, per esempio, non ha in sé</a:t>
            </a:r>
          </a:p>
          <a:p>
            <a:r>
              <a:rPr lang="it-IT" b="1" dirty="0">
                <a:solidFill>
                  <a:prstClr val="white"/>
                </a:solidFill>
              </a:rPr>
              <a:t>Nulla di nuovo. Le parole sono semplici,</a:t>
            </a:r>
          </a:p>
          <a:p>
            <a:r>
              <a:rPr lang="it-IT" b="1" dirty="0">
                <a:solidFill>
                  <a:prstClr val="white"/>
                </a:solidFill>
              </a:rPr>
              <a:t>Banali i significati. Ed è per questo che,</a:t>
            </a:r>
          </a:p>
          <a:p>
            <a:r>
              <a:rPr lang="it-IT" b="1" dirty="0">
                <a:solidFill>
                  <a:prstClr val="white"/>
                </a:solidFill>
              </a:rPr>
              <a:t>In mezzo a loro, cammino in cerca </a:t>
            </a:r>
          </a:p>
          <a:p>
            <a:r>
              <a:rPr lang="it-IT" b="1" dirty="0">
                <a:solidFill>
                  <a:prstClr val="white"/>
                </a:solidFill>
              </a:rPr>
              <a:t>Di cose nuove; e quando arrivo alla fine,</a:t>
            </a:r>
          </a:p>
          <a:p>
            <a:r>
              <a:rPr lang="it-IT" b="1" dirty="0">
                <a:solidFill>
                  <a:prstClr val="white"/>
                </a:solidFill>
              </a:rPr>
              <a:t>Vedo un principio, e so che tutto torna</a:t>
            </a:r>
          </a:p>
          <a:p>
            <a:r>
              <a:rPr lang="it-IT" b="1" dirty="0">
                <a:solidFill>
                  <a:prstClr val="white"/>
                </a:solidFill>
              </a:rPr>
              <a:t>A comporsi, come se qui nulla mancasse.</a:t>
            </a:r>
          </a:p>
        </p:txBody>
      </p:sp>
    </p:spTree>
    <p:extLst>
      <p:ext uri="{BB962C8B-B14F-4D97-AF65-F5344CB8AC3E}">
        <p14:creationId xmlns:p14="http://schemas.microsoft.com/office/powerpoint/2010/main" val="257465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71600" y="116632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prstClr val="white"/>
                </a:solidFill>
              </a:rPr>
              <a:t>ZOOLOGIA: IL PORCO</a:t>
            </a:r>
            <a:endParaRPr lang="it-IT" sz="2400" b="1" dirty="0" smtClean="0">
              <a:solidFill>
                <a:prstClr val="white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71600" y="908720"/>
            <a:ext cx="75608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prstClr val="white"/>
                </a:solidFill>
              </a:rPr>
              <a:t>Il porco vive come gli uomini</a:t>
            </a:r>
          </a:p>
          <a:p>
            <a:r>
              <a:rPr lang="it-IT" b="1" dirty="0">
                <a:solidFill>
                  <a:prstClr val="white"/>
                </a:solidFill>
              </a:rPr>
              <a:t>Nella caverna di Platone: il suo mondo</a:t>
            </a:r>
          </a:p>
          <a:p>
            <a:r>
              <a:rPr lang="it-IT" b="1" dirty="0">
                <a:solidFill>
                  <a:prstClr val="white"/>
                </a:solidFill>
              </a:rPr>
              <a:t>È il mondo delle ombre.</a:t>
            </a:r>
          </a:p>
          <a:p>
            <a:endParaRPr lang="it-IT" b="1" dirty="0">
              <a:solidFill>
                <a:prstClr val="white"/>
              </a:solidFill>
            </a:endParaRPr>
          </a:p>
          <a:p>
            <a:r>
              <a:rPr lang="it-IT" b="1" dirty="0">
                <a:solidFill>
                  <a:prstClr val="white"/>
                </a:solidFill>
              </a:rPr>
              <a:t>Quando guarda per terra,</a:t>
            </a:r>
          </a:p>
          <a:p>
            <a:r>
              <a:rPr lang="it-IT" b="1" dirty="0">
                <a:solidFill>
                  <a:prstClr val="white"/>
                </a:solidFill>
              </a:rPr>
              <a:t>vede il paradiso; quando </a:t>
            </a:r>
            <a:r>
              <a:rPr lang="it-IT" b="1" dirty="0" err="1">
                <a:solidFill>
                  <a:prstClr val="white"/>
                </a:solidFill>
              </a:rPr>
              <a:t>gurada</a:t>
            </a:r>
            <a:r>
              <a:rPr lang="it-IT" b="1" dirty="0">
                <a:solidFill>
                  <a:prstClr val="white"/>
                </a:solidFill>
              </a:rPr>
              <a:t> il cielo, sta</a:t>
            </a:r>
          </a:p>
          <a:p>
            <a:r>
              <a:rPr lang="it-IT" b="1" dirty="0">
                <a:solidFill>
                  <a:prstClr val="white"/>
                </a:solidFill>
              </a:rPr>
              <a:t>col coltello piantato nella gola.</a:t>
            </a:r>
          </a:p>
          <a:p>
            <a:endParaRPr lang="it-IT" b="1" dirty="0">
              <a:solidFill>
                <a:prstClr val="white"/>
              </a:solidFill>
            </a:endParaRPr>
          </a:p>
          <a:p>
            <a:r>
              <a:rPr lang="it-IT" b="1" dirty="0">
                <a:solidFill>
                  <a:prstClr val="white"/>
                </a:solidFill>
              </a:rPr>
              <a:t>Ma il porco sogna anche</a:t>
            </a:r>
          </a:p>
          <a:p>
            <a:r>
              <a:rPr lang="it-IT" b="1" dirty="0">
                <a:solidFill>
                  <a:prstClr val="white"/>
                </a:solidFill>
              </a:rPr>
              <a:t>Di avere ali come un angelo, e che il suo porcile</a:t>
            </a:r>
          </a:p>
          <a:p>
            <a:r>
              <a:rPr lang="it-IT" b="1" dirty="0">
                <a:solidFill>
                  <a:prstClr val="white"/>
                </a:solidFill>
              </a:rPr>
              <a:t>Sia sulle nuvole.</a:t>
            </a:r>
          </a:p>
          <a:p>
            <a:endParaRPr lang="it-IT" b="1" dirty="0">
              <a:solidFill>
                <a:prstClr val="white"/>
              </a:solidFill>
            </a:endParaRPr>
          </a:p>
          <a:p>
            <a:r>
              <a:rPr lang="it-IT" b="1" dirty="0">
                <a:solidFill>
                  <a:prstClr val="white"/>
                </a:solidFill>
              </a:rPr>
              <a:t>Nei suoi sogni, Dio uggiola</a:t>
            </a:r>
          </a:p>
          <a:p>
            <a:r>
              <a:rPr lang="it-IT" b="1" dirty="0">
                <a:solidFill>
                  <a:prstClr val="white"/>
                </a:solidFill>
              </a:rPr>
              <a:t>Come un porco, e l’albero del Paradiso</a:t>
            </a:r>
          </a:p>
          <a:p>
            <a:r>
              <a:rPr lang="it-IT" b="1" dirty="0">
                <a:solidFill>
                  <a:prstClr val="white"/>
                </a:solidFill>
              </a:rPr>
              <a:t>È pieno di ghiande.</a:t>
            </a:r>
          </a:p>
          <a:p>
            <a:endParaRPr lang="it-IT" b="1" dirty="0">
              <a:solidFill>
                <a:prstClr val="white"/>
              </a:solidFill>
            </a:endParaRPr>
          </a:p>
          <a:p>
            <a:r>
              <a:rPr lang="it-IT" b="1" dirty="0">
                <a:solidFill>
                  <a:prstClr val="white"/>
                </a:solidFill>
              </a:rPr>
              <a:t>Per questo il porco non solleva il grugno</a:t>
            </a:r>
          </a:p>
          <a:p>
            <a:r>
              <a:rPr lang="it-IT" b="1" dirty="0">
                <a:solidFill>
                  <a:prstClr val="white"/>
                </a:solidFill>
              </a:rPr>
              <a:t>Da terra, in cerca di uno spiraglio</a:t>
            </a:r>
          </a:p>
          <a:p>
            <a:r>
              <a:rPr lang="it-IT" b="1" dirty="0">
                <a:solidFill>
                  <a:prstClr val="white"/>
                </a:solidFill>
              </a:rPr>
              <a:t>Per il cielo</a:t>
            </a:r>
            <a:r>
              <a:rPr lang="it-IT" b="1" dirty="0" smtClean="0">
                <a:solidFill>
                  <a:prstClr val="white"/>
                </a:solidFill>
              </a:rPr>
              <a:t>.</a:t>
            </a:r>
            <a:endParaRPr lang="it-IT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4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99592" y="149016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prstClr val="white"/>
                </a:solidFill>
              </a:rPr>
              <a:t>COME SI FA UNA POESIA</a:t>
            </a:r>
            <a:endParaRPr lang="it-IT" sz="2400" b="1" dirty="0" smtClean="0">
              <a:solidFill>
                <a:prstClr val="white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115616" y="578296"/>
            <a:ext cx="8784976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prstClr val="white"/>
                </a:solidFill>
              </a:rPr>
              <a:t>Per parlarci del mezzo di ottenere la poesia,</a:t>
            </a:r>
          </a:p>
          <a:p>
            <a:r>
              <a:rPr lang="it-IT" sz="1600" b="1" dirty="0">
                <a:solidFill>
                  <a:prstClr val="white"/>
                </a:solidFill>
              </a:rPr>
              <a:t>la retorica non serve. Si tratta di una cosa semplice, che</a:t>
            </a:r>
          </a:p>
          <a:p>
            <a:r>
              <a:rPr lang="it-IT" sz="1600" b="1" dirty="0">
                <a:solidFill>
                  <a:prstClr val="white"/>
                </a:solidFill>
              </a:rPr>
              <a:t>non ha bisogno di raffinatezze né di formule. Si scioglie</a:t>
            </a:r>
          </a:p>
          <a:p>
            <a:r>
              <a:rPr lang="it-IT" sz="1600" b="1" dirty="0">
                <a:solidFill>
                  <a:prstClr val="white"/>
                </a:solidFill>
              </a:rPr>
              <a:t>un fiore, per esempio, ma che non sia di quei fiori che</a:t>
            </a:r>
          </a:p>
          <a:p>
            <a:r>
              <a:rPr lang="it-IT" sz="1600" b="1" dirty="0">
                <a:solidFill>
                  <a:prstClr val="white"/>
                </a:solidFill>
              </a:rPr>
              <a:t>crescono</a:t>
            </a:r>
          </a:p>
          <a:p>
            <a:r>
              <a:rPr lang="it-IT" sz="1600" b="1" dirty="0">
                <a:solidFill>
                  <a:prstClr val="white"/>
                </a:solidFill>
              </a:rPr>
              <a:t>in mezzo al campo, ne di quelli che si vendono in negozi</a:t>
            </a:r>
          </a:p>
          <a:p>
            <a:r>
              <a:rPr lang="it-IT" sz="1600" b="1" dirty="0">
                <a:solidFill>
                  <a:prstClr val="white"/>
                </a:solidFill>
              </a:rPr>
              <a:t>e mercati. È un fiore di sillabe i cui petali sono </a:t>
            </a:r>
          </a:p>
          <a:p>
            <a:r>
              <a:rPr lang="it-IT" sz="1600" b="1" dirty="0">
                <a:solidFill>
                  <a:prstClr val="white"/>
                </a:solidFill>
              </a:rPr>
              <a:t>le vocali, e lo stelo una consonante. Si colloca nel vaso</a:t>
            </a:r>
          </a:p>
          <a:p>
            <a:r>
              <a:rPr lang="it-IT" sz="1600" b="1" dirty="0">
                <a:solidFill>
                  <a:prstClr val="white"/>
                </a:solidFill>
              </a:rPr>
              <a:t>della strofa, e là si lascia in pace. Perché non muoia,</a:t>
            </a:r>
          </a:p>
          <a:p>
            <a:r>
              <a:rPr lang="it-IT" sz="1600" b="1" dirty="0">
                <a:solidFill>
                  <a:prstClr val="white"/>
                </a:solidFill>
              </a:rPr>
              <a:t>basta un pezzo di primavera nell’acqua, che si va</a:t>
            </a:r>
          </a:p>
          <a:p>
            <a:r>
              <a:rPr lang="it-IT" sz="1600" b="1" dirty="0">
                <a:solidFill>
                  <a:prstClr val="white"/>
                </a:solidFill>
              </a:rPr>
              <a:t>a prendere all’immaginazione, in un giorno di pioggia,</a:t>
            </a:r>
          </a:p>
          <a:p>
            <a:r>
              <a:rPr lang="it-IT" sz="1600" b="1" dirty="0">
                <a:solidFill>
                  <a:prstClr val="white"/>
                </a:solidFill>
              </a:rPr>
              <a:t>o si fa entrare dalla finestra, quando l’aria fresca</a:t>
            </a:r>
          </a:p>
          <a:p>
            <a:r>
              <a:rPr lang="it-IT" sz="1600" b="1" dirty="0">
                <a:solidFill>
                  <a:prstClr val="white"/>
                </a:solidFill>
              </a:rPr>
              <a:t>del mattino colma la stanza d’</a:t>
            </a:r>
            <a:r>
              <a:rPr lang="it-IT" sz="1600" b="1" dirty="0" err="1">
                <a:solidFill>
                  <a:prstClr val="white"/>
                </a:solidFill>
              </a:rPr>
              <a:t>azzurrro</a:t>
            </a:r>
            <a:r>
              <a:rPr lang="it-IT" sz="1600" b="1" dirty="0">
                <a:solidFill>
                  <a:prstClr val="white"/>
                </a:solidFill>
              </a:rPr>
              <a:t>. Allora,</a:t>
            </a:r>
          </a:p>
          <a:p>
            <a:r>
              <a:rPr lang="it-IT" sz="1600" b="1" dirty="0">
                <a:solidFill>
                  <a:prstClr val="white"/>
                </a:solidFill>
              </a:rPr>
              <a:t>il fiore si confonde con la poesia, ma ancora non è</a:t>
            </a:r>
          </a:p>
          <a:p>
            <a:r>
              <a:rPr lang="it-IT" sz="1600" b="1" dirty="0">
                <a:solidFill>
                  <a:prstClr val="white"/>
                </a:solidFill>
              </a:rPr>
              <a:t>la poesia. Perché questa nasca, il fiore ha bisogno</a:t>
            </a:r>
          </a:p>
          <a:p>
            <a:r>
              <a:rPr lang="it-IT" sz="1600" b="1" dirty="0">
                <a:solidFill>
                  <a:prstClr val="white"/>
                </a:solidFill>
              </a:rPr>
              <a:t>di trovare colori più naturali di quelli</a:t>
            </a:r>
          </a:p>
          <a:p>
            <a:r>
              <a:rPr lang="it-IT" sz="1600" b="1" dirty="0">
                <a:solidFill>
                  <a:prstClr val="white"/>
                </a:solidFill>
              </a:rPr>
              <a:t>che la natura gli diede. Possono essere i colori del tuo</a:t>
            </a:r>
          </a:p>
          <a:p>
            <a:r>
              <a:rPr lang="it-IT" sz="1600" b="1" dirty="0">
                <a:solidFill>
                  <a:prstClr val="white"/>
                </a:solidFill>
              </a:rPr>
              <a:t>viso - la sua bianchezza quando il sole viene in te</a:t>
            </a:r>
          </a:p>
          <a:p>
            <a:r>
              <a:rPr lang="it-IT" sz="1600" b="1" dirty="0">
                <a:solidFill>
                  <a:prstClr val="white"/>
                </a:solidFill>
              </a:rPr>
              <a:t>o in fondo ai tuoi occhi in cui tutti i colori </a:t>
            </a:r>
          </a:p>
          <a:p>
            <a:r>
              <a:rPr lang="it-IT" sz="1600" b="1" dirty="0">
                <a:solidFill>
                  <a:prstClr val="white"/>
                </a:solidFill>
              </a:rPr>
              <a:t>si confondono, con la brillantezza della vita. Poi,</a:t>
            </a:r>
          </a:p>
          <a:p>
            <a:r>
              <a:rPr lang="it-IT" sz="1600" b="1" dirty="0">
                <a:solidFill>
                  <a:prstClr val="white"/>
                </a:solidFill>
              </a:rPr>
              <a:t>verso questi colori sulla corolla, e li vedo scendere</a:t>
            </a:r>
          </a:p>
          <a:p>
            <a:r>
              <a:rPr lang="it-IT" sz="1600" b="1" dirty="0">
                <a:solidFill>
                  <a:prstClr val="white"/>
                </a:solidFill>
              </a:rPr>
              <a:t>fino alle foglie, come linfa che scorre nei</a:t>
            </a:r>
          </a:p>
          <a:p>
            <a:r>
              <a:rPr lang="it-IT" sz="1600" b="1" dirty="0">
                <a:solidFill>
                  <a:prstClr val="white"/>
                </a:solidFill>
              </a:rPr>
              <a:t>veli invisibili dell’anima. Posso, allora, cogliere il fiore</a:t>
            </a:r>
          </a:p>
          <a:p>
            <a:r>
              <a:rPr lang="it-IT" sz="1600" b="1" dirty="0">
                <a:solidFill>
                  <a:prstClr val="white"/>
                </a:solidFill>
              </a:rPr>
              <a:t>e in mano ho questa poesia</a:t>
            </a:r>
          </a:p>
          <a:p>
            <a:r>
              <a:rPr lang="it-IT" sz="1600" b="1" dirty="0">
                <a:solidFill>
                  <a:prstClr val="white"/>
                </a:solidFill>
              </a:rPr>
              <a:t>che mi hai dato.</a:t>
            </a:r>
          </a:p>
          <a:p>
            <a:endParaRPr lang="it-IT" sz="2400" b="1" dirty="0">
              <a:solidFill>
                <a:prstClr val="white"/>
              </a:solidFill>
            </a:endParaRPr>
          </a:p>
          <a:p>
            <a:endParaRPr lang="it-IT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24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71600" y="116632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prstClr val="white"/>
                </a:solidFill>
              </a:rPr>
              <a:t>PREPARATIVI PER IL VIAGGIO</a:t>
            </a:r>
            <a:endParaRPr lang="it-IT" sz="2400" b="1" dirty="0" smtClean="0">
              <a:solidFill>
                <a:prstClr val="white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71600" y="604148"/>
            <a:ext cx="75608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prstClr val="white"/>
                </a:solidFill>
              </a:rPr>
              <a:t>Nel fare la valigia, devo pensare a tutto quello</a:t>
            </a:r>
          </a:p>
          <a:p>
            <a:r>
              <a:rPr lang="it-IT" b="1" dirty="0">
                <a:solidFill>
                  <a:prstClr val="white"/>
                </a:solidFill>
              </a:rPr>
              <a:t>Che ci metterò per non dimenticare nulla. Prendo</a:t>
            </a:r>
          </a:p>
          <a:p>
            <a:r>
              <a:rPr lang="it-IT" b="1" dirty="0">
                <a:solidFill>
                  <a:prstClr val="white"/>
                </a:solidFill>
              </a:rPr>
              <a:t>Il dizionario e ne traggo le parole che mi serviranno </a:t>
            </a:r>
          </a:p>
          <a:p>
            <a:r>
              <a:rPr lang="it-IT" b="1" dirty="0">
                <a:solidFill>
                  <a:prstClr val="white"/>
                </a:solidFill>
              </a:rPr>
              <a:t>da passaporto: l’equatore, una linea</a:t>
            </a:r>
          </a:p>
          <a:p>
            <a:r>
              <a:rPr lang="it-IT" b="1" dirty="0">
                <a:solidFill>
                  <a:prstClr val="white"/>
                </a:solidFill>
              </a:rPr>
              <a:t>d’orizzonte, l’altitudine e la latitudine,</a:t>
            </a:r>
          </a:p>
          <a:p>
            <a:r>
              <a:rPr lang="it-IT" b="1" dirty="0">
                <a:solidFill>
                  <a:prstClr val="white"/>
                </a:solidFill>
              </a:rPr>
              <a:t>un posto da passeggero inesistente. Mi dicono</a:t>
            </a:r>
          </a:p>
          <a:p>
            <a:r>
              <a:rPr lang="it-IT" b="1" dirty="0">
                <a:solidFill>
                  <a:prstClr val="white"/>
                </a:solidFill>
              </a:rPr>
              <a:t>che non ho bisogno di nient’altro; ma continuo </a:t>
            </a:r>
          </a:p>
          <a:p>
            <a:r>
              <a:rPr lang="it-IT" b="1" dirty="0">
                <a:solidFill>
                  <a:prstClr val="white"/>
                </a:solidFill>
              </a:rPr>
              <a:t>a riempire la valigia. Un tramonto perché</a:t>
            </a:r>
          </a:p>
          <a:p>
            <a:r>
              <a:rPr lang="it-IT" b="1" dirty="0">
                <a:solidFill>
                  <a:prstClr val="white"/>
                </a:solidFill>
              </a:rPr>
              <a:t>la notte non cali troppo in fretta, la carezza sui tuoi</a:t>
            </a:r>
          </a:p>
          <a:p>
            <a:r>
              <a:rPr lang="it-IT" b="1" dirty="0">
                <a:solidFill>
                  <a:prstClr val="white"/>
                </a:solidFill>
              </a:rPr>
              <a:t>capelli perché la mia mano non li dimentichi,</a:t>
            </a:r>
          </a:p>
          <a:p>
            <a:r>
              <a:rPr lang="it-IT" b="1" dirty="0">
                <a:solidFill>
                  <a:prstClr val="white"/>
                </a:solidFill>
              </a:rPr>
              <a:t>e quel passero in un giardino che è nato</a:t>
            </a:r>
          </a:p>
          <a:p>
            <a:r>
              <a:rPr lang="it-IT" b="1" dirty="0">
                <a:solidFill>
                  <a:prstClr val="white"/>
                </a:solidFill>
              </a:rPr>
              <a:t>sul retro della casa, e canta senza sapere</a:t>
            </a:r>
          </a:p>
          <a:p>
            <a:r>
              <a:rPr lang="it-IT" b="1" dirty="0">
                <a:solidFill>
                  <a:prstClr val="white"/>
                </a:solidFill>
              </a:rPr>
              <a:t>il perché. E altre cose che potrebbero</a:t>
            </a:r>
          </a:p>
          <a:p>
            <a:r>
              <a:rPr lang="it-IT" b="1" dirty="0">
                <a:solidFill>
                  <a:prstClr val="white"/>
                </a:solidFill>
              </a:rPr>
              <a:t>sembrare inutili, ma delle quali avrò bisogno: una frase</a:t>
            </a:r>
          </a:p>
          <a:p>
            <a:r>
              <a:rPr lang="it-IT" b="1" dirty="0">
                <a:solidFill>
                  <a:prstClr val="white"/>
                </a:solidFill>
              </a:rPr>
              <a:t>incerta nel mezzo della notte, la costellazione</a:t>
            </a:r>
          </a:p>
          <a:p>
            <a:r>
              <a:rPr lang="it-IT" b="1" dirty="0">
                <a:solidFill>
                  <a:prstClr val="white"/>
                </a:solidFill>
              </a:rPr>
              <a:t>dei tuoi occhi quando li apri, e alcuni</a:t>
            </a:r>
          </a:p>
          <a:p>
            <a:r>
              <a:rPr lang="it-IT" b="1" dirty="0">
                <a:solidFill>
                  <a:prstClr val="white"/>
                </a:solidFill>
              </a:rPr>
              <a:t>fogli di carta dove scriverò quel che la tua assenza</a:t>
            </a:r>
          </a:p>
          <a:p>
            <a:r>
              <a:rPr lang="it-IT" b="1" dirty="0">
                <a:solidFill>
                  <a:prstClr val="white"/>
                </a:solidFill>
              </a:rPr>
              <a:t>mi detterà. E se mi diranno che porto</a:t>
            </a:r>
          </a:p>
          <a:p>
            <a:r>
              <a:rPr lang="it-IT" b="1" dirty="0">
                <a:solidFill>
                  <a:prstClr val="white"/>
                </a:solidFill>
              </a:rPr>
              <a:t>eccedenza di peso, lascerò tutto quanto a terra,</a:t>
            </a:r>
          </a:p>
          <a:p>
            <a:r>
              <a:rPr lang="it-IT" b="1" dirty="0">
                <a:solidFill>
                  <a:prstClr val="white"/>
                </a:solidFill>
              </a:rPr>
              <a:t>e resterò solo con la tua immagine, la stella</a:t>
            </a:r>
          </a:p>
          <a:p>
            <a:r>
              <a:rPr lang="it-IT" b="1" dirty="0">
                <a:solidFill>
                  <a:prstClr val="white"/>
                </a:solidFill>
              </a:rPr>
              <a:t>di un sorriso triste, e l’eco malinconica</a:t>
            </a:r>
          </a:p>
          <a:p>
            <a:r>
              <a:rPr lang="it-IT" b="1" dirty="0">
                <a:solidFill>
                  <a:prstClr val="white"/>
                </a:solidFill>
              </a:rPr>
              <a:t>di un addio.</a:t>
            </a:r>
          </a:p>
        </p:txBody>
      </p:sp>
    </p:spTree>
    <p:extLst>
      <p:ext uri="{BB962C8B-B14F-4D97-AF65-F5344CB8AC3E}">
        <p14:creationId xmlns:p14="http://schemas.microsoft.com/office/powerpoint/2010/main" val="35327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87724" y="2170001"/>
            <a:ext cx="4968552" cy="2517998"/>
          </a:xfrm>
          <a:solidFill>
            <a:schemeClr val="bg2">
              <a:alpha val="77000"/>
            </a:schemeClr>
          </a:solidFill>
        </p:spPr>
        <p:txBody>
          <a:bodyPr>
            <a:normAutofit/>
          </a:bodyPr>
          <a:lstStyle/>
          <a:p>
            <a:r>
              <a:rPr lang="it-IT" sz="4000" b="1" dirty="0" smtClean="0"/>
              <a:t>BASILIO LUONI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sz="3100" b="1" dirty="0"/>
              <a:t/>
            </a:r>
            <a:br>
              <a:rPr lang="it-IT" sz="3100" b="1" dirty="0"/>
            </a:br>
            <a:r>
              <a:rPr lang="it-IT" sz="3200" b="1" dirty="0" smtClean="0"/>
              <a:t>Da:</a:t>
            </a:r>
            <a:r>
              <a:rPr lang="it-IT" sz="3200" b="1" dirty="0"/>
              <a:t/>
            </a:r>
            <a:br>
              <a:rPr lang="it-IT" sz="3200" b="1" dirty="0"/>
            </a:br>
            <a:r>
              <a:rPr lang="it-IT" sz="3200" b="1" dirty="0" err="1"/>
              <a:t>El</a:t>
            </a:r>
            <a:r>
              <a:rPr lang="it-IT" sz="3200" b="1" dirty="0"/>
              <a:t> </a:t>
            </a:r>
            <a:r>
              <a:rPr lang="it-IT" sz="3200" b="1" dirty="0" err="1"/>
              <a:t>librô</a:t>
            </a:r>
            <a:r>
              <a:rPr lang="it-IT" sz="3200" b="1" dirty="0"/>
              <a:t> di </a:t>
            </a:r>
            <a:r>
              <a:rPr lang="it-IT" sz="3200" b="1" dirty="0" err="1" smtClean="0"/>
              <a:t>figùr</a:t>
            </a:r>
            <a:r>
              <a:rPr lang="it-IT" sz="3200" b="1" dirty="0" smtClean="0"/>
              <a:t> (2015)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1520" y="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SS. </a:t>
            </a:r>
            <a:r>
              <a:rPr lang="en-US" sz="2400" b="1" dirty="0" err="1" smtClean="0">
                <a:solidFill>
                  <a:schemeClr val="bg1"/>
                </a:solidFill>
              </a:rPr>
              <a:t>QUIRICH</a:t>
            </a:r>
            <a:r>
              <a:rPr lang="en-US" sz="2400" b="1" dirty="0" smtClean="0">
                <a:solidFill>
                  <a:schemeClr val="bg1"/>
                </a:solidFill>
              </a:rPr>
              <a:t> E </a:t>
            </a:r>
            <a:r>
              <a:rPr lang="en-US" sz="2400" b="1" dirty="0" err="1" smtClean="0">
                <a:solidFill>
                  <a:schemeClr val="bg1"/>
                </a:solidFill>
              </a:rPr>
              <a:t>GIULITTA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572000" y="0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I SANTI </a:t>
            </a:r>
            <a:r>
              <a:rPr lang="it-IT" sz="2400" b="1" dirty="0" err="1" smtClean="0">
                <a:solidFill>
                  <a:schemeClr val="bg1"/>
                </a:solidFill>
              </a:rPr>
              <a:t>QUIRICO</a:t>
            </a:r>
            <a:r>
              <a:rPr lang="it-IT" sz="2400" b="1" dirty="0" smtClean="0">
                <a:solidFill>
                  <a:schemeClr val="bg1"/>
                </a:solidFill>
              </a:rPr>
              <a:t> E </a:t>
            </a:r>
            <a:r>
              <a:rPr lang="it-IT" sz="2400" b="1" dirty="0" err="1" smtClean="0">
                <a:solidFill>
                  <a:schemeClr val="bg1"/>
                </a:solidFill>
              </a:rPr>
              <a:t>GIULITTA</a:t>
            </a:r>
            <a:endParaRPr lang="it-IT" sz="2400" b="1" dirty="0" smtClean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587417"/>
            <a:ext cx="410445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b="1" dirty="0" smtClean="0">
                <a:solidFill>
                  <a:schemeClr val="bg1"/>
                </a:solidFill>
              </a:rPr>
              <a:t> </a:t>
            </a:r>
            <a:r>
              <a:rPr lang="fr-FR" sz="1700" b="1" dirty="0" err="1" smtClean="0">
                <a:solidFill>
                  <a:schemeClr val="bg1"/>
                </a:solidFill>
              </a:rPr>
              <a:t>Ôna</a:t>
            </a:r>
            <a:r>
              <a:rPr lang="fr-FR" sz="1700" b="1" dirty="0" smtClean="0">
                <a:solidFill>
                  <a:schemeClr val="bg1"/>
                </a:solidFill>
              </a:rPr>
              <a:t> scala </a:t>
            </a:r>
            <a:r>
              <a:rPr lang="fr-FR" sz="1700" b="1" dirty="0" err="1" smtClean="0">
                <a:solidFill>
                  <a:schemeClr val="bg1"/>
                </a:solidFill>
              </a:rPr>
              <a:t>bombè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côn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sú</a:t>
            </a:r>
            <a:r>
              <a:rPr lang="fr-FR" sz="1700" b="1" dirty="0" smtClean="0">
                <a:solidFill>
                  <a:schemeClr val="bg1"/>
                </a:solidFill>
              </a:rPr>
              <a:t> el </a:t>
            </a:r>
            <a:r>
              <a:rPr lang="fr-FR" sz="1700" b="1" dirty="0" err="1" smtClean="0">
                <a:solidFill>
                  <a:schemeClr val="bg1"/>
                </a:solidFill>
              </a:rPr>
              <a:t>procônsôl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dirty="0" err="1" smtClean="0">
                <a:solidFill>
                  <a:schemeClr val="bg1"/>
                </a:solidFill>
              </a:rPr>
              <a:t>che</a:t>
            </a:r>
            <a:r>
              <a:rPr lang="fr-FR" sz="1700" b="1" dirty="0" smtClean="0">
                <a:solidFill>
                  <a:schemeClr val="bg1"/>
                </a:solidFill>
              </a:rPr>
              <a:t> fa </a:t>
            </a:r>
            <a:r>
              <a:rPr lang="fr-FR" sz="1700" b="1" dirty="0" err="1" smtClean="0">
                <a:solidFill>
                  <a:schemeClr val="bg1"/>
                </a:solidFill>
              </a:rPr>
              <a:t>segn</a:t>
            </a:r>
            <a:r>
              <a:rPr lang="fr-FR" sz="1700" b="1" dirty="0" smtClean="0">
                <a:solidFill>
                  <a:schemeClr val="bg1"/>
                </a:solidFill>
              </a:rPr>
              <a:t> de </a:t>
            </a:r>
            <a:r>
              <a:rPr lang="fr-FR" sz="1700" b="1" dirty="0" err="1" smtClean="0">
                <a:solidFill>
                  <a:schemeClr val="bg1"/>
                </a:solidFill>
              </a:rPr>
              <a:t>côppaj</a:t>
            </a:r>
            <a:r>
              <a:rPr lang="fr-FR" sz="1700" b="1" dirty="0" smtClean="0">
                <a:solidFill>
                  <a:schemeClr val="bg1"/>
                </a:solidFill>
              </a:rPr>
              <a:t>; e ‘l </a:t>
            </a:r>
            <a:r>
              <a:rPr lang="fr-FR" sz="1700" b="1" dirty="0" err="1" smtClean="0">
                <a:solidFill>
                  <a:schemeClr val="bg1"/>
                </a:solidFill>
              </a:rPr>
              <a:t>fiôlett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dirty="0" smtClean="0">
                <a:solidFill>
                  <a:schemeClr val="bg1"/>
                </a:solidFill>
              </a:rPr>
              <a:t>l’è </a:t>
            </a:r>
            <a:r>
              <a:rPr lang="fr-FR" sz="1700" b="1" dirty="0" err="1" smtClean="0">
                <a:solidFill>
                  <a:schemeClr val="bg1"/>
                </a:solidFill>
              </a:rPr>
              <a:t>già</a:t>
            </a:r>
            <a:r>
              <a:rPr lang="fr-FR" sz="1700" b="1" dirty="0" smtClean="0">
                <a:solidFill>
                  <a:schemeClr val="bg1"/>
                </a:solidFill>
              </a:rPr>
              <a:t> in </a:t>
            </a:r>
            <a:r>
              <a:rPr lang="fr-FR" sz="1700" b="1" dirty="0" err="1" smtClean="0">
                <a:solidFill>
                  <a:schemeClr val="bg1"/>
                </a:solidFill>
              </a:rPr>
              <a:t>ari</a:t>
            </a:r>
            <a:r>
              <a:rPr lang="fr-FR" sz="1700" b="1" dirty="0" smtClean="0">
                <a:solidFill>
                  <a:schemeClr val="bg1"/>
                </a:solidFill>
              </a:rPr>
              <a:t>, </a:t>
            </a:r>
            <a:r>
              <a:rPr lang="fr-FR" sz="1700" b="1" dirty="0" err="1" smtClean="0">
                <a:solidFill>
                  <a:schemeClr val="bg1"/>
                </a:solidFill>
              </a:rPr>
              <a:t>tegnuu</a:t>
            </a:r>
            <a:r>
              <a:rPr lang="fr-FR" sz="1700" b="1" dirty="0" smtClean="0">
                <a:solidFill>
                  <a:schemeClr val="bg1"/>
                </a:solidFill>
              </a:rPr>
              <a:t> per la </a:t>
            </a:r>
            <a:r>
              <a:rPr lang="fr-FR" sz="1700" b="1" dirty="0" err="1" smtClean="0">
                <a:solidFill>
                  <a:schemeClr val="bg1"/>
                </a:solidFill>
              </a:rPr>
              <a:t>caviggia</a:t>
            </a:r>
            <a:r>
              <a:rPr lang="fr-FR" sz="17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prima de </a:t>
            </a:r>
            <a:r>
              <a:rPr lang="fr-FR" sz="1700" b="1" dirty="0" err="1" smtClean="0">
                <a:solidFill>
                  <a:schemeClr val="bg1"/>
                </a:solidFill>
              </a:rPr>
              <a:t>crôda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giò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dirty="0" smtClean="0">
                <a:solidFill>
                  <a:schemeClr val="bg1"/>
                </a:solidFill>
              </a:rPr>
              <a:t>a </a:t>
            </a:r>
            <a:r>
              <a:rPr lang="fr-FR" sz="1700" b="1" dirty="0" err="1" smtClean="0">
                <a:solidFill>
                  <a:schemeClr val="bg1"/>
                </a:solidFill>
              </a:rPr>
              <a:t>spantegà</a:t>
            </a:r>
            <a:r>
              <a:rPr lang="fr-FR" sz="1700" b="1" dirty="0" smtClean="0">
                <a:solidFill>
                  <a:schemeClr val="bg1"/>
                </a:solidFill>
              </a:rPr>
              <a:t> i </a:t>
            </a:r>
            <a:r>
              <a:rPr lang="fr-FR" sz="1700" b="1" dirty="0" err="1" smtClean="0">
                <a:solidFill>
                  <a:schemeClr val="bg1"/>
                </a:solidFill>
              </a:rPr>
              <a:t>ciarvelli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sul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sarizz</a:t>
            </a:r>
            <a:r>
              <a:rPr lang="fr-FR" sz="1700" b="1" dirty="0" smtClean="0">
                <a:solidFill>
                  <a:schemeClr val="bg1"/>
                </a:solidFill>
              </a:rPr>
              <a:t>;</a:t>
            </a:r>
          </a:p>
          <a:p>
            <a:r>
              <a:rPr lang="fr-FR" sz="1700" b="1" dirty="0" err="1" smtClean="0">
                <a:solidFill>
                  <a:schemeClr val="bg1"/>
                </a:solidFill>
              </a:rPr>
              <a:t>ôn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oltô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manigoldô</a:t>
            </a:r>
            <a:r>
              <a:rPr lang="fr-FR" sz="1700" b="1" dirty="0" smtClean="0">
                <a:solidFill>
                  <a:schemeClr val="bg1"/>
                </a:solidFill>
              </a:rPr>
              <a:t>, </a:t>
            </a:r>
            <a:r>
              <a:rPr lang="fr-FR" sz="1700" b="1" dirty="0" err="1" smtClean="0">
                <a:solidFill>
                  <a:schemeClr val="bg1"/>
                </a:solidFill>
              </a:rPr>
              <a:t>scôpazzuu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dirty="0" err="1" smtClean="0">
                <a:solidFill>
                  <a:schemeClr val="bg1"/>
                </a:solidFill>
              </a:rPr>
              <a:t>pussee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del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primm</a:t>
            </a:r>
            <a:r>
              <a:rPr lang="fr-FR" sz="1700" b="1" dirty="0" smtClean="0">
                <a:solidFill>
                  <a:schemeClr val="bg1"/>
                </a:solidFill>
              </a:rPr>
              <a:t>, l’è </a:t>
            </a:r>
            <a:r>
              <a:rPr lang="fr-FR" sz="1700" b="1" dirty="0" err="1" smtClean="0">
                <a:solidFill>
                  <a:schemeClr val="bg1"/>
                </a:solidFill>
              </a:rPr>
              <a:t>prônt</a:t>
            </a:r>
            <a:r>
              <a:rPr lang="fr-FR" sz="1700" b="1" dirty="0" smtClean="0">
                <a:solidFill>
                  <a:schemeClr val="bg1"/>
                </a:solidFill>
              </a:rPr>
              <a:t> a </a:t>
            </a:r>
            <a:r>
              <a:rPr lang="fr-FR" sz="1700" b="1" dirty="0" err="1" smtClean="0">
                <a:solidFill>
                  <a:schemeClr val="bg1"/>
                </a:solidFill>
              </a:rPr>
              <a:t>sferciamà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dirty="0" smtClean="0">
                <a:solidFill>
                  <a:schemeClr val="bg1"/>
                </a:solidFill>
              </a:rPr>
              <a:t>la </a:t>
            </a:r>
            <a:r>
              <a:rPr lang="fr-FR" sz="1700" b="1" dirty="0" err="1" smtClean="0">
                <a:solidFill>
                  <a:schemeClr val="bg1"/>
                </a:solidFill>
              </a:rPr>
              <a:t>mamm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cônt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ôna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spada</a:t>
            </a:r>
            <a:r>
              <a:rPr lang="fr-FR" sz="17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fr-FR" sz="1700" b="1" dirty="0" err="1" smtClean="0">
                <a:solidFill>
                  <a:schemeClr val="bg1"/>
                </a:solidFill>
              </a:rPr>
              <a:t>côme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quond</a:t>
            </a:r>
            <a:r>
              <a:rPr lang="fr-FR" sz="1700" b="1" dirty="0" smtClean="0">
                <a:solidFill>
                  <a:schemeClr val="bg1"/>
                </a:solidFill>
              </a:rPr>
              <a:t> per </a:t>
            </a:r>
            <a:r>
              <a:rPr lang="fr-FR" sz="1700" b="1" dirty="0" err="1" smtClean="0">
                <a:solidFill>
                  <a:schemeClr val="bg1"/>
                </a:solidFill>
              </a:rPr>
              <a:t>giugà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dirty="0" smtClean="0">
                <a:solidFill>
                  <a:schemeClr val="bg1"/>
                </a:solidFill>
              </a:rPr>
              <a:t>se </a:t>
            </a:r>
            <a:r>
              <a:rPr lang="fr-FR" sz="1700" b="1" dirty="0" err="1" smtClean="0">
                <a:solidFill>
                  <a:schemeClr val="bg1"/>
                </a:solidFill>
              </a:rPr>
              <a:t>spaca</a:t>
            </a:r>
            <a:r>
              <a:rPr lang="fr-FR" sz="1700" b="1" dirty="0" smtClean="0">
                <a:solidFill>
                  <a:schemeClr val="bg1"/>
                </a:solidFill>
              </a:rPr>
              <a:t> in </a:t>
            </a:r>
            <a:r>
              <a:rPr lang="fr-FR" sz="1700" b="1" dirty="0" err="1" smtClean="0">
                <a:solidFill>
                  <a:schemeClr val="bg1"/>
                </a:solidFill>
              </a:rPr>
              <a:t>mezz</a:t>
            </a:r>
            <a:r>
              <a:rPr lang="fr-FR" sz="1700" b="1" dirty="0" smtClean="0">
                <a:solidFill>
                  <a:schemeClr val="bg1"/>
                </a:solidFill>
              </a:rPr>
              <a:t> a </a:t>
            </a:r>
            <a:r>
              <a:rPr lang="fr-FR" sz="1700" b="1" dirty="0" err="1" smtClean="0">
                <a:solidFill>
                  <a:schemeClr val="bg1"/>
                </a:solidFill>
              </a:rPr>
              <a:t>ôn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praa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dirty="0" err="1" smtClean="0">
                <a:solidFill>
                  <a:schemeClr val="bg1"/>
                </a:solidFill>
              </a:rPr>
              <a:t>ôna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zucca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brosa</a:t>
            </a:r>
            <a:r>
              <a:rPr lang="fr-FR" sz="1700" b="1" dirty="0" smtClean="0">
                <a:solidFill>
                  <a:schemeClr val="bg1"/>
                </a:solidFill>
              </a:rPr>
              <a:t> de </a:t>
            </a:r>
            <a:r>
              <a:rPr lang="fr-FR" sz="1700" b="1" dirty="0" err="1" smtClean="0">
                <a:solidFill>
                  <a:schemeClr val="bg1"/>
                </a:solidFill>
              </a:rPr>
              <a:t>rôsada</a:t>
            </a:r>
            <a:r>
              <a:rPr lang="fr-FR" sz="1700" b="1" dirty="0" smtClean="0">
                <a:solidFill>
                  <a:schemeClr val="bg1"/>
                </a:solidFill>
              </a:rPr>
              <a:t> –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e </a:t>
            </a:r>
            <a:r>
              <a:rPr lang="fr-FR" sz="1700" b="1" dirty="0" err="1" smtClean="0">
                <a:solidFill>
                  <a:schemeClr val="bg1"/>
                </a:solidFill>
              </a:rPr>
              <a:t>intont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sôra</a:t>
            </a:r>
            <a:r>
              <a:rPr lang="fr-FR" sz="1700" b="1" dirty="0" smtClean="0">
                <a:solidFill>
                  <a:schemeClr val="bg1"/>
                </a:solidFill>
              </a:rPr>
              <a:t> l’</a:t>
            </a:r>
            <a:r>
              <a:rPr lang="fr-FR" sz="1700" b="1" dirty="0" err="1" smtClean="0">
                <a:solidFill>
                  <a:schemeClr val="bg1"/>
                </a:solidFill>
              </a:rPr>
              <a:t>altar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dirty="0" smtClean="0">
                <a:solidFill>
                  <a:schemeClr val="bg1"/>
                </a:solidFill>
              </a:rPr>
              <a:t>se </a:t>
            </a:r>
            <a:r>
              <a:rPr lang="fr-FR" sz="1700" b="1" dirty="0" err="1" smtClean="0">
                <a:solidFill>
                  <a:schemeClr val="bg1"/>
                </a:solidFill>
              </a:rPr>
              <a:t>derviss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ôn</a:t>
            </a:r>
            <a:r>
              <a:rPr lang="fr-FR" sz="1700" b="1" dirty="0" smtClean="0">
                <a:solidFill>
                  <a:schemeClr val="bg1"/>
                </a:solidFill>
              </a:rPr>
              <a:t> ciel de </a:t>
            </a:r>
            <a:r>
              <a:rPr lang="fr-FR" sz="1700" b="1" dirty="0" err="1" smtClean="0">
                <a:solidFill>
                  <a:schemeClr val="bg1"/>
                </a:solidFill>
              </a:rPr>
              <a:t>verderomm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dirty="0" err="1" smtClean="0">
                <a:solidFill>
                  <a:schemeClr val="bg1"/>
                </a:solidFill>
              </a:rPr>
              <a:t>fôdraa</a:t>
            </a:r>
            <a:r>
              <a:rPr lang="fr-FR" sz="1700" b="1" dirty="0" smtClean="0">
                <a:solidFill>
                  <a:schemeClr val="bg1"/>
                </a:solidFill>
              </a:rPr>
              <a:t> de </a:t>
            </a:r>
            <a:r>
              <a:rPr lang="fr-FR" sz="1700" b="1" dirty="0" err="1" smtClean="0">
                <a:solidFill>
                  <a:schemeClr val="bg1"/>
                </a:solidFill>
              </a:rPr>
              <a:t>ôna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nuvela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côlôô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dirty="0" err="1" smtClean="0">
                <a:solidFill>
                  <a:schemeClr val="bg1"/>
                </a:solidFill>
              </a:rPr>
              <a:t>del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safroo</a:t>
            </a:r>
            <a:r>
              <a:rPr lang="fr-FR" sz="1700" b="1" dirty="0" smtClean="0">
                <a:solidFill>
                  <a:schemeClr val="bg1"/>
                </a:solidFill>
              </a:rPr>
              <a:t>, e </a:t>
            </a:r>
            <a:r>
              <a:rPr lang="fr-FR" sz="1700" b="1" dirty="0" err="1" smtClean="0">
                <a:solidFill>
                  <a:schemeClr val="bg1"/>
                </a:solidFill>
              </a:rPr>
              <a:t>veee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giò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tutt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ôn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bersò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dirty="0" smtClean="0">
                <a:solidFill>
                  <a:schemeClr val="bg1"/>
                </a:solidFill>
              </a:rPr>
              <a:t>d’</a:t>
            </a:r>
            <a:r>
              <a:rPr lang="fr-FR" sz="1700" b="1" dirty="0" err="1" smtClean="0">
                <a:solidFill>
                  <a:schemeClr val="bg1"/>
                </a:solidFill>
              </a:rPr>
              <a:t>onger</a:t>
            </a:r>
            <a:r>
              <a:rPr lang="fr-FR" sz="1700" b="1" dirty="0" smtClean="0">
                <a:solidFill>
                  <a:schemeClr val="bg1"/>
                </a:solidFill>
              </a:rPr>
              <a:t> e sont, </a:t>
            </a:r>
            <a:r>
              <a:rPr lang="fr-FR" sz="1700" b="1" dirty="0" err="1" smtClean="0">
                <a:solidFill>
                  <a:schemeClr val="bg1"/>
                </a:solidFill>
              </a:rPr>
              <a:t>che</a:t>
            </a:r>
            <a:r>
              <a:rPr lang="fr-FR" sz="1700" b="1" dirty="0" smtClean="0">
                <a:solidFill>
                  <a:schemeClr val="bg1"/>
                </a:solidFill>
              </a:rPr>
              <a:t> conta e se </a:t>
            </a:r>
            <a:r>
              <a:rPr lang="fr-FR" sz="1700" b="1" dirty="0" err="1" smtClean="0">
                <a:solidFill>
                  <a:schemeClr val="bg1"/>
                </a:solidFill>
              </a:rPr>
              <a:t>carezza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dirty="0" smtClean="0">
                <a:solidFill>
                  <a:schemeClr val="bg1"/>
                </a:solidFill>
              </a:rPr>
              <a:t>e se </a:t>
            </a:r>
            <a:r>
              <a:rPr lang="fr-FR" sz="1700" b="1" dirty="0" err="1" smtClean="0">
                <a:solidFill>
                  <a:schemeClr val="bg1"/>
                </a:solidFill>
              </a:rPr>
              <a:t>storg</a:t>
            </a:r>
            <a:r>
              <a:rPr lang="fr-FR" sz="1700" b="1" dirty="0" smtClean="0">
                <a:solidFill>
                  <a:schemeClr val="bg1"/>
                </a:solidFill>
              </a:rPr>
              <a:t> e se </a:t>
            </a:r>
            <a:r>
              <a:rPr lang="fr-FR" sz="1700" b="1" dirty="0" err="1" smtClean="0">
                <a:solidFill>
                  <a:schemeClr val="bg1"/>
                </a:solidFill>
              </a:rPr>
              <a:t>intrezza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dirty="0" smtClean="0">
                <a:solidFill>
                  <a:schemeClr val="bg1"/>
                </a:solidFill>
              </a:rPr>
              <a:t>per </a:t>
            </a:r>
            <a:r>
              <a:rPr lang="fr-FR" sz="1700" b="1" dirty="0" err="1" smtClean="0">
                <a:solidFill>
                  <a:schemeClr val="bg1"/>
                </a:solidFill>
              </a:rPr>
              <a:t>faa</a:t>
            </a:r>
            <a:r>
              <a:rPr lang="fr-FR" sz="1700" b="1" dirty="0" smtClean="0">
                <a:solidFill>
                  <a:schemeClr val="bg1"/>
                </a:solidFill>
              </a:rPr>
              <a:t> de </a:t>
            </a:r>
            <a:r>
              <a:rPr lang="fr-FR" sz="1700" b="1" dirty="0" err="1" smtClean="0">
                <a:solidFill>
                  <a:schemeClr val="bg1"/>
                </a:solidFill>
              </a:rPr>
              <a:t>matarazz</a:t>
            </a:r>
            <a:r>
              <a:rPr lang="fr-FR" sz="1700" b="1" dirty="0" smtClean="0">
                <a:solidFill>
                  <a:schemeClr val="bg1"/>
                </a:solidFill>
              </a:rPr>
              <a:t> a la </a:t>
            </a:r>
            <a:r>
              <a:rPr lang="fr-FR" sz="1700" b="1" dirty="0" err="1" smtClean="0">
                <a:solidFill>
                  <a:schemeClr val="bg1"/>
                </a:solidFill>
              </a:rPr>
              <a:t>Madônna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dirty="0" err="1" smtClean="0">
                <a:solidFill>
                  <a:schemeClr val="bg1"/>
                </a:solidFill>
              </a:rPr>
              <a:t>che</a:t>
            </a:r>
            <a:r>
              <a:rPr lang="fr-FR" sz="1700" b="1" dirty="0" smtClean="0">
                <a:solidFill>
                  <a:schemeClr val="bg1"/>
                </a:solidFill>
              </a:rPr>
              <a:t> la </a:t>
            </a:r>
            <a:r>
              <a:rPr lang="fr-FR" sz="1700" b="1" dirty="0" err="1" smtClean="0">
                <a:solidFill>
                  <a:schemeClr val="bg1"/>
                </a:solidFill>
              </a:rPr>
              <a:t>presenta</a:t>
            </a:r>
            <a:r>
              <a:rPr lang="fr-FR" sz="1700" b="1" dirty="0" smtClean="0">
                <a:solidFill>
                  <a:schemeClr val="bg1"/>
                </a:solidFill>
              </a:rPr>
              <a:t> a tutte l Paradis</a:t>
            </a:r>
          </a:p>
          <a:p>
            <a:r>
              <a:rPr lang="fr-FR" sz="1700" b="1" dirty="0" err="1" smtClean="0">
                <a:solidFill>
                  <a:schemeClr val="bg1"/>
                </a:solidFill>
              </a:rPr>
              <a:t>mamm</a:t>
            </a:r>
            <a:r>
              <a:rPr lang="fr-FR" sz="1700" b="1" dirty="0" smtClean="0">
                <a:solidFill>
                  <a:schemeClr val="bg1"/>
                </a:solidFill>
              </a:rPr>
              <a:t> e </a:t>
            </a:r>
            <a:r>
              <a:rPr lang="fr-FR" sz="1700" b="1" dirty="0" err="1" smtClean="0">
                <a:solidFill>
                  <a:schemeClr val="bg1"/>
                </a:solidFill>
              </a:rPr>
              <a:t>fioeu</a:t>
            </a:r>
            <a:r>
              <a:rPr lang="fr-FR" sz="1700" b="1" dirty="0" smtClean="0">
                <a:solidFill>
                  <a:schemeClr val="bg1"/>
                </a:solidFill>
              </a:rPr>
              <a:t>, </a:t>
            </a:r>
            <a:r>
              <a:rPr lang="fr-FR" sz="1700" b="1" dirty="0" err="1" smtClean="0">
                <a:solidFill>
                  <a:schemeClr val="bg1"/>
                </a:solidFill>
              </a:rPr>
              <a:t>fatt</a:t>
            </a:r>
            <a:r>
              <a:rPr lang="fr-FR" sz="1700" b="1" dirty="0" smtClean="0">
                <a:solidFill>
                  <a:schemeClr val="bg1"/>
                </a:solidFill>
              </a:rPr>
              <a:t> su in d’</a:t>
            </a:r>
            <a:r>
              <a:rPr lang="fr-FR" sz="1700" b="1" dirty="0" err="1" smtClean="0">
                <a:solidFill>
                  <a:schemeClr val="bg1"/>
                </a:solidFill>
              </a:rPr>
              <a:t>ôna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côrnis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dirty="0" smtClean="0">
                <a:solidFill>
                  <a:schemeClr val="bg1"/>
                </a:solidFill>
              </a:rPr>
              <a:t>de </a:t>
            </a:r>
            <a:r>
              <a:rPr lang="fr-FR" sz="1700" b="1" dirty="0" err="1" smtClean="0">
                <a:solidFill>
                  <a:schemeClr val="bg1"/>
                </a:solidFill>
              </a:rPr>
              <a:t>nebbia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ciara</a:t>
            </a:r>
            <a:r>
              <a:rPr lang="fr-FR" sz="1700" b="1" dirty="0" smtClean="0">
                <a:solidFill>
                  <a:schemeClr val="bg1"/>
                </a:solidFill>
              </a:rPr>
              <a:t>, </a:t>
            </a:r>
            <a:r>
              <a:rPr lang="fr-FR" sz="1700" b="1" dirty="0" err="1" smtClean="0">
                <a:solidFill>
                  <a:schemeClr val="bg1"/>
                </a:solidFill>
              </a:rPr>
              <a:t>côme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quond</a:t>
            </a:r>
            <a:r>
              <a:rPr lang="fr-FR" sz="1700" b="1" dirty="0" smtClean="0">
                <a:solidFill>
                  <a:schemeClr val="bg1"/>
                </a:solidFill>
              </a:rPr>
              <a:t> la </a:t>
            </a:r>
            <a:r>
              <a:rPr lang="fr-FR" sz="1700" b="1" dirty="0" err="1" smtClean="0">
                <a:solidFill>
                  <a:schemeClr val="bg1"/>
                </a:solidFill>
              </a:rPr>
              <a:t>luna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dirty="0" smtClean="0">
                <a:solidFill>
                  <a:schemeClr val="bg1"/>
                </a:solidFill>
              </a:rPr>
              <a:t>la </a:t>
            </a:r>
            <a:r>
              <a:rPr lang="fr-FR" sz="1700" b="1" dirty="0" err="1" smtClean="0">
                <a:solidFill>
                  <a:schemeClr val="bg1"/>
                </a:solidFill>
              </a:rPr>
              <a:t>sbianchiss</a:t>
            </a:r>
            <a:r>
              <a:rPr lang="fr-FR" sz="1700" b="1" dirty="0" smtClean="0">
                <a:solidFill>
                  <a:schemeClr val="bg1"/>
                </a:solidFill>
              </a:rPr>
              <a:t> la </a:t>
            </a:r>
            <a:r>
              <a:rPr lang="fr-FR" sz="1700" b="1" dirty="0" err="1" smtClean="0">
                <a:solidFill>
                  <a:schemeClr val="bg1"/>
                </a:solidFill>
              </a:rPr>
              <a:t>scimôsa</a:t>
            </a:r>
            <a:r>
              <a:rPr lang="fr-FR" sz="1700" b="1" dirty="0" smtClean="0">
                <a:solidFill>
                  <a:schemeClr val="bg1"/>
                </a:solidFill>
              </a:rPr>
              <a:t> di </a:t>
            </a:r>
            <a:r>
              <a:rPr lang="fr-FR" sz="1700" b="1" dirty="0" err="1" smtClean="0">
                <a:solidFill>
                  <a:schemeClr val="bg1"/>
                </a:solidFill>
              </a:rPr>
              <a:t>môntogn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dirty="0" err="1" smtClean="0">
                <a:solidFill>
                  <a:schemeClr val="bg1"/>
                </a:solidFill>
              </a:rPr>
              <a:t>innevaat</a:t>
            </a:r>
            <a:r>
              <a:rPr lang="fr-FR" sz="1700" b="1" dirty="0" smtClean="0">
                <a:solidFill>
                  <a:schemeClr val="bg1"/>
                </a:solidFill>
              </a:rPr>
              <a:t> –</a:t>
            </a:r>
          </a:p>
          <a:p>
            <a:endParaRPr lang="it-IT" sz="1750" b="1" dirty="0">
              <a:solidFill>
                <a:schemeClr val="bg1"/>
              </a:solidFill>
            </a:endParaRPr>
          </a:p>
          <a:p>
            <a:endParaRPr lang="it-IT" sz="175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572000" y="548680"/>
            <a:ext cx="4392488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 smtClean="0">
                <a:solidFill>
                  <a:schemeClr val="bg1"/>
                </a:solidFill>
              </a:rPr>
              <a:t>Una scalinata </a:t>
            </a:r>
            <a:r>
              <a:rPr lang="it-IT" sz="1700" b="1" dirty="0" err="1" smtClean="0">
                <a:solidFill>
                  <a:schemeClr val="bg1"/>
                </a:solidFill>
              </a:rPr>
              <a:t>bombè</a:t>
            </a:r>
            <a:r>
              <a:rPr lang="it-IT" sz="1700" b="1" dirty="0" smtClean="0">
                <a:solidFill>
                  <a:schemeClr val="bg1"/>
                </a:solidFill>
              </a:rPr>
              <a:t> col proconsole in cima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Che ordina di ucciderli; e il bambino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È già levato in alto, tenuto per la caviglia,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prima di crollare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col cranio fracassato sul granito;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un altro manigoldo, muscoloso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più del primo, è pronto a fare a pezzi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la madre con la spada,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come quando per gioco 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si spacca in mezzo a un prato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una zucca fradicia di rugiada –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e intanto sopra l’altare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si apre un cielo color verderame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foderato di una nube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zafferano, e ne discende tutta una pergola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d’angeli e santi, che cantano e si accarezzano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si torcono e si intrecciano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per fare da materasso alla Madonna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che presenta a tutto il Paradiso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madre e figlio, avvolti in un alone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di nebbia chiara, come quando la luna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imbianca la cimosa di montagne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innevate 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07504" y="0"/>
            <a:ext cx="514806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700" b="1" dirty="0">
                <a:solidFill>
                  <a:schemeClr val="bg1"/>
                </a:solidFill>
              </a:rPr>
              <a:t> </a:t>
            </a:r>
            <a:r>
              <a:rPr lang="en-AU" sz="1700" b="1" dirty="0" smtClean="0">
                <a:solidFill>
                  <a:schemeClr val="bg1"/>
                </a:solidFill>
              </a:rPr>
              <a:t>And </a:t>
            </a:r>
            <a:r>
              <a:rPr lang="en-AU" sz="1700" b="1" dirty="0">
                <a:solidFill>
                  <a:schemeClr val="bg1"/>
                </a:solidFill>
              </a:rPr>
              <a:t>here he is, shaking down the bedclothes </a:t>
            </a:r>
            <a:endParaRPr lang="it-IT" sz="1700" b="1" dirty="0">
              <a:solidFill>
                <a:schemeClr val="bg1"/>
              </a:solidFill>
            </a:endParaRPr>
          </a:p>
          <a:p>
            <a:r>
              <a:rPr lang="en-AU" sz="1700" b="1" dirty="0">
                <a:solidFill>
                  <a:schemeClr val="bg1"/>
                </a:solidFill>
              </a:rPr>
              <a:t>    for bad dreams; turning his sleeves</a:t>
            </a:r>
            <a:endParaRPr lang="it-IT" sz="1700" b="1" dirty="0">
              <a:solidFill>
                <a:schemeClr val="bg1"/>
              </a:solidFill>
            </a:endParaRPr>
          </a:p>
          <a:p>
            <a:r>
              <a:rPr lang="en-AU" sz="1700" b="1" dirty="0">
                <a:solidFill>
                  <a:schemeClr val="bg1"/>
                </a:solidFill>
              </a:rPr>
              <a:t>inside out to take hold of something that </a:t>
            </a:r>
            <a:endParaRPr lang="it-IT" sz="1700" b="1" dirty="0">
              <a:solidFill>
                <a:schemeClr val="bg1"/>
              </a:solidFill>
            </a:endParaRPr>
          </a:p>
          <a:p>
            <a:r>
              <a:rPr lang="en-AU" sz="1700" b="1" dirty="0">
                <a:solidFill>
                  <a:schemeClr val="bg1"/>
                </a:solidFill>
              </a:rPr>
              <a:t>    isn’t there.  Watching the old clock</a:t>
            </a:r>
            <a:endParaRPr lang="it-IT" sz="1700" b="1" dirty="0">
              <a:solidFill>
                <a:schemeClr val="bg1"/>
              </a:solidFill>
            </a:endParaRPr>
          </a:p>
          <a:p>
            <a:r>
              <a:rPr lang="en-AU" sz="1700" b="1" dirty="0">
                <a:solidFill>
                  <a:schemeClr val="bg1"/>
                </a:solidFill>
              </a:rPr>
              <a:t> </a:t>
            </a:r>
            <a:endParaRPr lang="it-IT" sz="1700" b="1" dirty="0">
              <a:solidFill>
                <a:schemeClr val="bg1"/>
              </a:solidFill>
            </a:endParaRPr>
          </a:p>
          <a:p>
            <a:r>
              <a:rPr lang="en-AU" sz="1700" b="1" dirty="0">
                <a:solidFill>
                  <a:schemeClr val="bg1"/>
                </a:solidFill>
              </a:rPr>
              <a:t>in the darkened parlour telling itself </a:t>
            </a:r>
            <a:endParaRPr lang="it-IT" sz="1700" b="1" dirty="0">
              <a:solidFill>
                <a:schemeClr val="bg1"/>
              </a:solidFill>
            </a:endParaRPr>
          </a:p>
          <a:p>
            <a:r>
              <a:rPr lang="en-AU" sz="1700" b="1" dirty="0">
                <a:solidFill>
                  <a:schemeClr val="bg1"/>
                </a:solidFill>
              </a:rPr>
              <a:t>    the time in a  the house that no one </a:t>
            </a:r>
            <a:endParaRPr lang="it-IT" sz="1700" b="1" dirty="0">
              <a:solidFill>
                <a:schemeClr val="bg1"/>
              </a:solidFill>
            </a:endParaRPr>
          </a:p>
          <a:p>
            <a:r>
              <a:rPr lang="en-AU" sz="1700" b="1" dirty="0">
                <a:solidFill>
                  <a:schemeClr val="bg1"/>
                </a:solidFill>
              </a:rPr>
              <a:t>has lived in for years.  You know, he said,</a:t>
            </a:r>
            <a:endParaRPr lang="it-IT" sz="1700" b="1" dirty="0">
              <a:solidFill>
                <a:schemeClr val="bg1"/>
              </a:solidFill>
            </a:endParaRPr>
          </a:p>
          <a:p>
            <a:r>
              <a:rPr lang="en-AU" sz="1700" b="1" dirty="0">
                <a:solidFill>
                  <a:schemeClr val="bg1"/>
                </a:solidFill>
              </a:rPr>
              <a:t>    my mother died before she was born; </a:t>
            </a:r>
            <a:endParaRPr lang="it-IT" sz="1700" b="1" dirty="0">
              <a:solidFill>
                <a:schemeClr val="bg1"/>
              </a:solidFill>
            </a:endParaRPr>
          </a:p>
          <a:p>
            <a:r>
              <a:rPr lang="en-AU" sz="1700" b="1" dirty="0">
                <a:solidFill>
                  <a:schemeClr val="bg1"/>
                </a:solidFill>
              </a:rPr>
              <a:t> </a:t>
            </a:r>
            <a:endParaRPr lang="en-AU" sz="1700" b="1" dirty="0" smtClean="0">
              <a:solidFill>
                <a:schemeClr val="bg1"/>
              </a:solidFill>
            </a:endParaRPr>
          </a:p>
          <a:p>
            <a:r>
              <a:rPr lang="en-AU" sz="1700" b="1" dirty="0" smtClean="0">
                <a:solidFill>
                  <a:schemeClr val="bg1"/>
                </a:solidFill>
              </a:rPr>
              <a:t>and </a:t>
            </a:r>
            <a:r>
              <a:rPr lang="en-AU" sz="1700" b="1" dirty="0">
                <a:solidFill>
                  <a:schemeClr val="bg1"/>
                </a:solidFill>
              </a:rPr>
              <a:t>that was years before my time.  </a:t>
            </a:r>
            <a:endParaRPr lang="it-IT" sz="1700" b="1" dirty="0">
              <a:solidFill>
                <a:schemeClr val="bg1"/>
              </a:solidFill>
            </a:endParaRPr>
          </a:p>
          <a:p>
            <a:r>
              <a:rPr lang="en-AU" sz="1700" b="1" dirty="0">
                <a:solidFill>
                  <a:schemeClr val="bg1"/>
                </a:solidFill>
              </a:rPr>
              <a:t>    This uncle who kept talking the life </a:t>
            </a:r>
            <a:endParaRPr lang="it-IT" sz="1700" b="1" dirty="0">
              <a:solidFill>
                <a:schemeClr val="bg1"/>
              </a:solidFill>
            </a:endParaRPr>
          </a:p>
          <a:p>
            <a:r>
              <a:rPr lang="en-AU" sz="1700" b="1" dirty="0">
                <a:solidFill>
                  <a:schemeClr val="bg1"/>
                </a:solidFill>
              </a:rPr>
              <a:t>out of himself.  One cut of scissors, then</a:t>
            </a:r>
            <a:endParaRPr lang="it-IT" sz="1700" b="1" dirty="0">
              <a:solidFill>
                <a:schemeClr val="bg1"/>
              </a:solidFill>
            </a:endParaRPr>
          </a:p>
          <a:p>
            <a:r>
              <a:rPr lang="en-AU" sz="1700" b="1" dirty="0">
                <a:solidFill>
                  <a:schemeClr val="bg1"/>
                </a:solidFill>
              </a:rPr>
              <a:t>    another like this, and another, like this.</a:t>
            </a:r>
            <a:endParaRPr lang="it-IT" sz="1700" b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51920" y="3107968"/>
            <a:ext cx="712879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>
                <a:solidFill>
                  <a:schemeClr val="bg1"/>
                </a:solidFill>
              </a:rPr>
              <a:t> </a:t>
            </a:r>
            <a:r>
              <a:rPr lang="it-IT" sz="1700" b="1" dirty="0" smtClean="0">
                <a:solidFill>
                  <a:schemeClr val="bg1"/>
                </a:solidFill>
              </a:rPr>
              <a:t>Ed </a:t>
            </a:r>
            <a:r>
              <a:rPr lang="it-IT" sz="1700" b="1" dirty="0">
                <a:solidFill>
                  <a:schemeClr val="bg1"/>
                </a:solidFill>
              </a:rPr>
              <a:t>eccolo, che scuote le coperte</a:t>
            </a:r>
          </a:p>
          <a:p>
            <a:r>
              <a:rPr lang="it-IT" sz="1700" b="1" dirty="0">
                <a:solidFill>
                  <a:schemeClr val="bg1"/>
                </a:solidFill>
              </a:rPr>
              <a:t>    perché fa brutti sogni; eccolo che si volta le maniche</a:t>
            </a:r>
          </a:p>
          <a:p>
            <a:r>
              <a:rPr lang="it-IT" sz="1700" b="1" dirty="0">
                <a:solidFill>
                  <a:schemeClr val="bg1"/>
                </a:solidFill>
              </a:rPr>
              <a:t>al rovescio sperando di afferrare qualcosa che </a:t>
            </a:r>
          </a:p>
          <a:p>
            <a:r>
              <a:rPr lang="it-IT" sz="1700" b="1" dirty="0">
                <a:solidFill>
                  <a:schemeClr val="bg1"/>
                </a:solidFill>
              </a:rPr>
              <a:t>     non c'è. Eccolo che guarda il vecchio </a:t>
            </a:r>
            <a:r>
              <a:rPr lang="it-IT" sz="1700" b="1" dirty="0" smtClean="0">
                <a:solidFill>
                  <a:schemeClr val="bg1"/>
                </a:solidFill>
              </a:rPr>
              <a:t>orologio</a:t>
            </a:r>
          </a:p>
          <a:p>
            <a:endParaRPr lang="it-IT" sz="1700" b="1" dirty="0" smtClean="0">
              <a:solidFill>
                <a:schemeClr val="bg1"/>
              </a:solidFill>
            </a:endParaRPr>
          </a:p>
          <a:p>
            <a:r>
              <a:rPr lang="it-IT" sz="1700" b="1" dirty="0" smtClean="0">
                <a:solidFill>
                  <a:schemeClr val="bg1"/>
                </a:solidFill>
              </a:rPr>
              <a:t>nel </a:t>
            </a:r>
            <a:r>
              <a:rPr lang="it-IT" sz="1700" b="1" dirty="0">
                <a:solidFill>
                  <a:schemeClr val="bg1"/>
                </a:solidFill>
              </a:rPr>
              <a:t>buio tinello, che ripete </a:t>
            </a:r>
          </a:p>
          <a:p>
            <a:r>
              <a:rPr lang="it-IT" sz="1700" b="1" dirty="0">
                <a:solidFill>
                  <a:schemeClr val="bg1"/>
                </a:solidFill>
              </a:rPr>
              <a:t>      l'ora in una casa vuota</a:t>
            </a:r>
          </a:p>
          <a:p>
            <a:r>
              <a:rPr lang="it-IT" sz="1700" b="1" dirty="0">
                <a:solidFill>
                  <a:schemeClr val="bg1"/>
                </a:solidFill>
              </a:rPr>
              <a:t> da anni. Sai, disse,</a:t>
            </a:r>
          </a:p>
          <a:p>
            <a:r>
              <a:rPr lang="it-IT" sz="1700" b="1" dirty="0">
                <a:solidFill>
                  <a:schemeClr val="bg1"/>
                </a:solidFill>
              </a:rPr>
              <a:t>       mia madre morì prima di nascere</a:t>
            </a:r>
            <a:r>
              <a:rPr lang="it-IT" sz="1700" b="1" dirty="0" smtClean="0">
                <a:solidFill>
                  <a:schemeClr val="bg1"/>
                </a:solidFill>
              </a:rPr>
              <a:t>;</a:t>
            </a:r>
          </a:p>
          <a:p>
            <a:endParaRPr lang="it-IT" sz="1700" b="1" dirty="0">
              <a:solidFill>
                <a:schemeClr val="bg1"/>
              </a:solidFill>
            </a:endParaRPr>
          </a:p>
          <a:p>
            <a:r>
              <a:rPr lang="it-IT" sz="1700" b="1" dirty="0" smtClean="0">
                <a:solidFill>
                  <a:schemeClr val="bg1"/>
                </a:solidFill>
              </a:rPr>
              <a:t>e </a:t>
            </a:r>
            <a:r>
              <a:rPr lang="it-IT" sz="1700" b="1" dirty="0">
                <a:solidFill>
                  <a:schemeClr val="bg1"/>
                </a:solidFill>
              </a:rPr>
              <a:t>ciò accadde anni prima di me.  </a:t>
            </a:r>
          </a:p>
          <a:p>
            <a:r>
              <a:rPr lang="it-IT" sz="1700" b="1" dirty="0">
                <a:solidFill>
                  <a:schemeClr val="bg1"/>
                </a:solidFill>
              </a:rPr>
              <a:t>    Questo zio che parlava e parlava fino a</a:t>
            </a:r>
          </a:p>
          <a:p>
            <a:r>
              <a:rPr lang="it-IT" sz="1700" b="1" dirty="0">
                <a:solidFill>
                  <a:schemeClr val="bg1"/>
                </a:solidFill>
              </a:rPr>
              <a:t>prosciugar la vita in sé. Un colpo di forbici, poi 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     un </a:t>
            </a:r>
            <a:r>
              <a:rPr lang="it-IT" sz="1700" b="1" dirty="0">
                <a:solidFill>
                  <a:schemeClr val="bg1"/>
                </a:solidFill>
              </a:rPr>
              <a:t>altro come questo e un </a:t>
            </a:r>
            <a:r>
              <a:rPr lang="it-IT" sz="1700" b="1" dirty="0" smtClean="0">
                <a:solidFill>
                  <a:schemeClr val="bg1"/>
                </a:solidFill>
              </a:rPr>
              <a:t>altro ancora, </a:t>
            </a:r>
            <a:r>
              <a:rPr lang="it-IT" sz="1700" b="1" dirty="0">
                <a:solidFill>
                  <a:schemeClr val="bg1"/>
                </a:solidFill>
              </a:rPr>
              <a:t>come questo</a:t>
            </a:r>
            <a:r>
              <a:rPr lang="it-IT" sz="1700" b="1" dirty="0" smtClean="0">
                <a:solidFill>
                  <a:schemeClr val="bg1"/>
                </a:solidFill>
              </a:rPr>
              <a:t>.</a:t>
            </a:r>
            <a:endParaRPr lang="it-IT" sz="17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51520" y="332656"/>
            <a:ext cx="4176464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b="1" dirty="0" err="1" smtClean="0">
                <a:solidFill>
                  <a:schemeClr val="bg1"/>
                </a:solidFill>
              </a:rPr>
              <a:t>Ghe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piaseva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dirty="0" err="1" smtClean="0">
                <a:solidFill>
                  <a:schemeClr val="bg1"/>
                </a:solidFill>
              </a:rPr>
              <a:t>che</a:t>
            </a:r>
            <a:r>
              <a:rPr lang="fr-FR" sz="1700" b="1" dirty="0" smtClean="0">
                <a:solidFill>
                  <a:schemeClr val="bg1"/>
                </a:solidFill>
              </a:rPr>
              <a:t> i la </a:t>
            </a:r>
            <a:r>
              <a:rPr lang="fr-FR" sz="1700" b="1" dirty="0" err="1" smtClean="0">
                <a:solidFill>
                  <a:schemeClr val="bg1"/>
                </a:solidFill>
              </a:rPr>
              <a:t>tôveven</a:t>
            </a:r>
            <a:r>
              <a:rPr lang="fr-FR" sz="1700" b="1" dirty="0" smtClean="0">
                <a:solidFill>
                  <a:schemeClr val="bg1"/>
                </a:solidFill>
              </a:rPr>
              <a:t> ‘</a:t>
            </a:r>
            <a:r>
              <a:rPr lang="fr-FR" sz="1700" b="1" dirty="0" err="1" smtClean="0">
                <a:solidFill>
                  <a:schemeClr val="bg1"/>
                </a:solidFill>
              </a:rPr>
              <a:t>dree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dirty="0" smtClean="0">
                <a:solidFill>
                  <a:schemeClr val="bg1"/>
                </a:solidFill>
              </a:rPr>
              <a:t>a ‘</a:t>
            </a:r>
            <a:r>
              <a:rPr lang="fr-FR" sz="1700" b="1" dirty="0" err="1" smtClean="0">
                <a:solidFill>
                  <a:schemeClr val="bg1"/>
                </a:solidFill>
              </a:rPr>
              <a:t>ndà</a:t>
            </a:r>
            <a:r>
              <a:rPr lang="fr-FR" sz="1700" b="1" dirty="0" smtClean="0">
                <a:solidFill>
                  <a:schemeClr val="bg1"/>
                </a:solidFill>
              </a:rPr>
              <a:t> al </a:t>
            </a:r>
            <a:r>
              <a:rPr lang="fr-FR" sz="1700" b="1" dirty="0" err="1" smtClean="0">
                <a:solidFill>
                  <a:schemeClr val="bg1"/>
                </a:solidFill>
              </a:rPr>
              <a:t>Vesprô</a:t>
            </a:r>
            <a:r>
              <a:rPr lang="fr-FR" sz="1700" b="1" dirty="0" smtClean="0">
                <a:solidFill>
                  <a:schemeClr val="bg1"/>
                </a:solidFill>
              </a:rPr>
              <a:t>, </a:t>
            </a:r>
            <a:r>
              <a:rPr lang="fr-FR" sz="1700" b="1" dirty="0" err="1" smtClean="0">
                <a:solidFill>
                  <a:schemeClr val="bg1"/>
                </a:solidFill>
              </a:rPr>
              <a:t>setass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dirty="0" smtClean="0">
                <a:solidFill>
                  <a:schemeClr val="bg1"/>
                </a:solidFill>
              </a:rPr>
              <a:t>in d’</a:t>
            </a:r>
            <a:r>
              <a:rPr lang="fr-FR" sz="1700" b="1" dirty="0" err="1" smtClean="0">
                <a:solidFill>
                  <a:schemeClr val="bg1"/>
                </a:solidFill>
              </a:rPr>
              <a:t>ôn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bonch</a:t>
            </a:r>
            <a:r>
              <a:rPr lang="fr-FR" sz="1700" b="1" dirty="0" smtClean="0">
                <a:solidFill>
                  <a:schemeClr val="bg1"/>
                </a:solidFill>
              </a:rPr>
              <a:t>, </a:t>
            </a:r>
            <a:r>
              <a:rPr lang="fr-FR" sz="1700" b="1" dirty="0" err="1" smtClean="0">
                <a:solidFill>
                  <a:schemeClr val="bg1"/>
                </a:solidFill>
              </a:rPr>
              <a:t>usmà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dirty="0" smtClean="0">
                <a:solidFill>
                  <a:schemeClr val="bg1"/>
                </a:solidFill>
              </a:rPr>
              <a:t>el </a:t>
            </a:r>
            <a:r>
              <a:rPr lang="fr-FR" sz="1700" b="1" dirty="0" err="1" smtClean="0">
                <a:solidFill>
                  <a:schemeClr val="bg1"/>
                </a:solidFill>
              </a:rPr>
              <a:t>prôfumm</a:t>
            </a:r>
            <a:r>
              <a:rPr lang="fr-FR" sz="1700" b="1" dirty="0" smtClean="0">
                <a:solidFill>
                  <a:schemeClr val="bg1"/>
                </a:solidFill>
              </a:rPr>
              <a:t> de la </a:t>
            </a:r>
            <a:r>
              <a:rPr lang="fr-FR" sz="1700" b="1" dirty="0" err="1" smtClean="0">
                <a:solidFill>
                  <a:schemeClr val="bg1"/>
                </a:solidFill>
              </a:rPr>
              <a:t>cera</a:t>
            </a:r>
            <a:r>
              <a:rPr lang="fr-FR" sz="17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e </a:t>
            </a:r>
            <a:r>
              <a:rPr lang="fr-FR" sz="1700" b="1" dirty="0" err="1" smtClean="0">
                <a:solidFill>
                  <a:schemeClr val="bg1"/>
                </a:solidFill>
              </a:rPr>
              <a:t>vegh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denonz</a:t>
            </a:r>
            <a:r>
              <a:rPr lang="fr-FR" sz="1700" b="1" dirty="0" smtClean="0">
                <a:solidFill>
                  <a:schemeClr val="bg1"/>
                </a:solidFill>
              </a:rPr>
              <a:t> el </a:t>
            </a:r>
            <a:r>
              <a:rPr lang="fr-FR" sz="1700" b="1" dirty="0" err="1" smtClean="0">
                <a:solidFill>
                  <a:schemeClr val="bg1"/>
                </a:solidFill>
              </a:rPr>
              <a:t>corô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côi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pettur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dirty="0" err="1" smtClean="0">
                <a:solidFill>
                  <a:schemeClr val="bg1"/>
                </a:solidFill>
              </a:rPr>
              <a:t>che</a:t>
            </a:r>
            <a:r>
              <a:rPr lang="fr-FR" sz="1700" b="1" dirty="0" smtClean="0">
                <a:solidFill>
                  <a:schemeClr val="bg1"/>
                </a:solidFill>
              </a:rPr>
              <a:t> i </a:t>
            </a:r>
            <a:r>
              <a:rPr lang="fr-FR" sz="1700" b="1" dirty="0" err="1" smtClean="0">
                <a:solidFill>
                  <a:schemeClr val="bg1"/>
                </a:solidFill>
              </a:rPr>
              <a:t>deventaven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vera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dirty="0" smtClean="0">
                <a:solidFill>
                  <a:schemeClr val="bg1"/>
                </a:solidFill>
              </a:rPr>
              <a:t>se di </a:t>
            </a:r>
            <a:r>
              <a:rPr lang="fr-FR" sz="1700" b="1" dirty="0" err="1" smtClean="0">
                <a:solidFill>
                  <a:schemeClr val="bg1"/>
                </a:solidFill>
              </a:rPr>
              <a:t>fenestri</a:t>
            </a:r>
            <a:r>
              <a:rPr lang="fr-FR" sz="1700" b="1" dirty="0" smtClean="0">
                <a:solidFill>
                  <a:schemeClr val="bg1"/>
                </a:solidFill>
              </a:rPr>
              <a:t> volt </a:t>
            </a:r>
            <a:r>
              <a:rPr lang="fr-FR" sz="1700" b="1" dirty="0" err="1" smtClean="0">
                <a:solidFill>
                  <a:schemeClr val="bg1"/>
                </a:solidFill>
              </a:rPr>
              <a:t>fiadava</a:t>
            </a:r>
            <a:r>
              <a:rPr lang="fr-FR" sz="1700" b="1" dirty="0" smtClean="0">
                <a:solidFill>
                  <a:schemeClr val="bg1"/>
                </a:solidFill>
              </a:rPr>
              <a:t> dent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el </a:t>
            </a:r>
            <a:r>
              <a:rPr lang="fr-FR" sz="1700" b="1" dirty="0" err="1" smtClean="0">
                <a:solidFill>
                  <a:schemeClr val="bg1"/>
                </a:solidFill>
              </a:rPr>
              <a:t>sôô</a:t>
            </a:r>
            <a:r>
              <a:rPr lang="fr-FR" sz="1700" b="1" dirty="0" smtClean="0">
                <a:solidFill>
                  <a:schemeClr val="bg1"/>
                </a:solidFill>
              </a:rPr>
              <a:t>, e ‘l </a:t>
            </a:r>
            <a:r>
              <a:rPr lang="fr-FR" sz="1700" b="1" dirty="0" err="1" smtClean="0">
                <a:solidFill>
                  <a:schemeClr val="bg1"/>
                </a:solidFill>
              </a:rPr>
              <a:t>cantà</a:t>
            </a:r>
            <a:r>
              <a:rPr lang="fr-FR" sz="1700" b="1" dirty="0" smtClean="0">
                <a:solidFill>
                  <a:schemeClr val="bg1"/>
                </a:solidFill>
              </a:rPr>
              <a:t> di </a:t>
            </a:r>
            <a:r>
              <a:rPr lang="fr-FR" sz="1700" b="1" dirty="0" err="1" smtClean="0">
                <a:solidFill>
                  <a:schemeClr val="bg1"/>
                </a:solidFill>
              </a:rPr>
              <a:t>rôndôl</a:t>
            </a:r>
            <a:r>
              <a:rPr lang="fr-FR" sz="1700" b="1" dirty="0" smtClean="0">
                <a:solidFill>
                  <a:schemeClr val="bg1"/>
                </a:solidFill>
              </a:rPr>
              <a:t>, </a:t>
            </a:r>
            <a:r>
              <a:rPr lang="fr-FR" sz="1700" b="1" dirty="0" err="1" smtClean="0">
                <a:solidFill>
                  <a:schemeClr val="bg1"/>
                </a:solidFill>
              </a:rPr>
              <a:t>côme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ciôcch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dirty="0" err="1" smtClean="0">
                <a:solidFill>
                  <a:schemeClr val="bg1"/>
                </a:solidFill>
              </a:rPr>
              <a:t>sôtta</a:t>
            </a:r>
            <a:r>
              <a:rPr lang="fr-FR" sz="1700" b="1" dirty="0" smtClean="0">
                <a:solidFill>
                  <a:schemeClr val="bg1"/>
                </a:solidFill>
              </a:rPr>
              <a:t> la </a:t>
            </a:r>
            <a:r>
              <a:rPr lang="fr-FR" sz="1700" b="1" dirty="0" err="1" smtClean="0">
                <a:solidFill>
                  <a:schemeClr val="bg1"/>
                </a:solidFill>
              </a:rPr>
              <a:t>grônda</a:t>
            </a:r>
            <a:r>
              <a:rPr lang="fr-FR" sz="1700" b="1" dirty="0" smtClean="0">
                <a:solidFill>
                  <a:schemeClr val="bg1"/>
                </a:solidFill>
              </a:rPr>
              <a:t>, l’</a:t>
            </a:r>
            <a:r>
              <a:rPr lang="fr-FR" sz="1700" b="1" dirty="0" err="1" smtClean="0">
                <a:solidFill>
                  <a:schemeClr val="bg1"/>
                </a:solidFill>
              </a:rPr>
              <a:t>attim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che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taseva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dirty="0" smtClean="0">
                <a:solidFill>
                  <a:schemeClr val="bg1"/>
                </a:solidFill>
              </a:rPr>
              <a:t>la </a:t>
            </a:r>
            <a:r>
              <a:rPr lang="fr-FR" sz="1700" b="1" dirty="0" err="1" smtClean="0">
                <a:solidFill>
                  <a:schemeClr val="bg1"/>
                </a:solidFill>
              </a:rPr>
              <a:t>vôs</a:t>
            </a:r>
            <a:r>
              <a:rPr lang="fr-FR" sz="1700" b="1" dirty="0" smtClean="0">
                <a:solidFill>
                  <a:schemeClr val="bg1"/>
                </a:solidFill>
              </a:rPr>
              <a:t> di </a:t>
            </a:r>
            <a:r>
              <a:rPr lang="fr-FR" sz="1700" b="1" dirty="0" err="1" smtClean="0">
                <a:solidFill>
                  <a:schemeClr val="bg1"/>
                </a:solidFill>
              </a:rPr>
              <a:t>dônn</a:t>
            </a:r>
            <a:r>
              <a:rPr lang="fr-FR" sz="1700" b="1" dirty="0" smtClean="0">
                <a:solidFill>
                  <a:schemeClr val="bg1"/>
                </a:solidFill>
              </a:rPr>
              <a:t>, </a:t>
            </a:r>
            <a:r>
              <a:rPr lang="fr-FR" sz="1700" b="1" dirty="0" err="1" smtClean="0">
                <a:solidFill>
                  <a:schemeClr val="bg1"/>
                </a:solidFill>
              </a:rPr>
              <a:t>sbefarda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dirty="0" smtClean="0">
                <a:solidFill>
                  <a:schemeClr val="bg1"/>
                </a:solidFill>
              </a:rPr>
              <a:t>e </a:t>
            </a:r>
            <a:r>
              <a:rPr lang="fr-FR" sz="1700" b="1" dirty="0" err="1" smtClean="0">
                <a:solidFill>
                  <a:schemeClr val="bg1"/>
                </a:solidFill>
              </a:rPr>
              <a:t>guzza</a:t>
            </a:r>
            <a:r>
              <a:rPr lang="fr-FR" sz="1700" b="1" dirty="0" smtClean="0">
                <a:solidFill>
                  <a:schemeClr val="bg1"/>
                </a:solidFill>
              </a:rPr>
              <a:t> – </a:t>
            </a:r>
            <a:r>
              <a:rPr lang="fr-FR" sz="1700" b="1" dirty="0" err="1" smtClean="0">
                <a:solidFill>
                  <a:schemeClr val="bg1"/>
                </a:solidFill>
              </a:rPr>
              <a:t>ôn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rid</a:t>
            </a:r>
            <a:r>
              <a:rPr lang="fr-FR" sz="1700" b="1" dirty="0" smtClean="0">
                <a:solidFill>
                  <a:schemeClr val="bg1"/>
                </a:solidFill>
              </a:rPr>
              <a:t> de </a:t>
            </a:r>
            <a:r>
              <a:rPr lang="fr-FR" sz="1700" b="1" dirty="0" err="1" smtClean="0">
                <a:solidFill>
                  <a:schemeClr val="bg1"/>
                </a:solidFill>
              </a:rPr>
              <a:t>gaggia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dirty="0" smtClean="0">
                <a:solidFill>
                  <a:schemeClr val="bg1"/>
                </a:solidFill>
              </a:rPr>
              <a:t>quod al </a:t>
            </a:r>
            <a:r>
              <a:rPr lang="fr-FR" sz="1700" b="1" dirty="0" err="1" smtClean="0">
                <a:solidFill>
                  <a:schemeClr val="bg1"/>
                </a:solidFill>
              </a:rPr>
              <a:t>curat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che</a:t>
            </a:r>
            <a:r>
              <a:rPr lang="fr-FR" sz="1700" b="1" dirty="0" smtClean="0">
                <a:solidFill>
                  <a:schemeClr val="bg1"/>
                </a:solidFill>
              </a:rPr>
              <a:t> l’</a:t>
            </a:r>
            <a:r>
              <a:rPr lang="fr-FR" sz="1700" b="1" dirty="0" err="1" smtClean="0">
                <a:solidFill>
                  <a:schemeClr val="bg1"/>
                </a:solidFill>
              </a:rPr>
              <a:t>eva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cômenzaa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i="1" dirty="0" smtClean="0">
                <a:solidFill>
                  <a:schemeClr val="bg1"/>
                </a:solidFill>
              </a:rPr>
              <a:t>In </a:t>
            </a:r>
            <a:r>
              <a:rPr lang="fr-FR" sz="1700" b="1" i="1" dirty="0" err="1" smtClean="0">
                <a:solidFill>
                  <a:schemeClr val="bg1"/>
                </a:solidFill>
              </a:rPr>
              <a:t>exitu</a:t>
            </a:r>
            <a:r>
              <a:rPr lang="fr-FR" sz="1700" b="1" i="1" dirty="0" smtClean="0">
                <a:solidFill>
                  <a:schemeClr val="bg1"/>
                </a:solidFill>
              </a:rPr>
              <a:t> </a:t>
            </a:r>
            <a:r>
              <a:rPr lang="fr-FR" sz="1700" b="1" i="1" dirty="0" err="1" smtClean="0">
                <a:solidFill>
                  <a:schemeClr val="bg1"/>
                </a:solidFill>
              </a:rPr>
              <a:t>Israell</a:t>
            </a:r>
            <a:r>
              <a:rPr lang="fr-FR" sz="1700" b="1" i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smtClean="0">
                <a:solidFill>
                  <a:schemeClr val="bg1"/>
                </a:solidFill>
              </a:rPr>
              <a:t>la </a:t>
            </a:r>
            <a:r>
              <a:rPr lang="fr-FR" sz="1700" b="1" dirty="0" err="1" smtClean="0">
                <a:solidFill>
                  <a:schemeClr val="bg1"/>
                </a:solidFill>
              </a:rPr>
              <a:t>respôndeva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i="1" dirty="0" err="1" smtClean="0">
                <a:solidFill>
                  <a:schemeClr val="bg1"/>
                </a:solidFill>
              </a:rPr>
              <a:t>Domus</a:t>
            </a:r>
            <a:r>
              <a:rPr lang="fr-FR" sz="1700" b="1" i="1" dirty="0" smtClean="0">
                <a:solidFill>
                  <a:schemeClr val="bg1"/>
                </a:solidFill>
              </a:rPr>
              <a:t> </a:t>
            </a:r>
            <a:r>
              <a:rPr lang="fr-FR" sz="1700" b="1" i="1" dirty="0" err="1" smtClean="0">
                <a:solidFill>
                  <a:schemeClr val="bg1"/>
                </a:solidFill>
              </a:rPr>
              <a:t>Jacobb</a:t>
            </a:r>
            <a:r>
              <a:rPr lang="fr-FR" sz="1700" b="1" i="1" dirty="0" smtClean="0">
                <a:solidFill>
                  <a:schemeClr val="bg1"/>
                </a:solidFill>
              </a:rPr>
              <a:t> de populo </a:t>
            </a:r>
            <a:r>
              <a:rPr lang="fr-FR" sz="1700" b="1" i="1" dirty="0" err="1" smtClean="0">
                <a:solidFill>
                  <a:schemeClr val="bg1"/>
                </a:solidFill>
              </a:rPr>
              <a:t>barbaro</a:t>
            </a:r>
            <a:r>
              <a:rPr lang="fr-FR" sz="1700" b="1" i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fr-FR" sz="1700" b="1" dirty="0" err="1" smtClean="0">
                <a:solidFill>
                  <a:schemeClr val="bg1"/>
                </a:solidFill>
              </a:rPr>
              <a:t>quiett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côme</a:t>
            </a:r>
            <a:r>
              <a:rPr lang="fr-FR" sz="1700" b="1" dirty="0" smtClean="0">
                <a:solidFill>
                  <a:schemeClr val="bg1"/>
                </a:solidFill>
              </a:rPr>
              <a:t> el </a:t>
            </a:r>
            <a:r>
              <a:rPr lang="fr-FR" sz="1700" b="1" dirty="0" err="1" smtClean="0">
                <a:solidFill>
                  <a:schemeClr val="bg1"/>
                </a:solidFill>
              </a:rPr>
              <a:t>cavalee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che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ôramai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dirty="0" smtClean="0">
                <a:solidFill>
                  <a:schemeClr val="bg1"/>
                </a:solidFill>
              </a:rPr>
              <a:t>l’è </a:t>
            </a:r>
            <a:r>
              <a:rPr lang="fr-FR" sz="1700" b="1" dirty="0" err="1" smtClean="0">
                <a:solidFill>
                  <a:schemeClr val="bg1"/>
                </a:solidFill>
              </a:rPr>
              <a:t>prônt</a:t>
            </a:r>
            <a:r>
              <a:rPr lang="fr-FR" sz="1700" b="1" dirty="0" smtClean="0">
                <a:solidFill>
                  <a:schemeClr val="bg1"/>
                </a:solidFill>
              </a:rPr>
              <a:t> per </a:t>
            </a:r>
            <a:r>
              <a:rPr lang="fr-FR" sz="1700" b="1" dirty="0" err="1" smtClean="0">
                <a:solidFill>
                  <a:schemeClr val="bg1"/>
                </a:solidFill>
              </a:rPr>
              <a:t>andà</a:t>
            </a:r>
            <a:r>
              <a:rPr lang="fr-FR" sz="1700" b="1" dirty="0" smtClean="0">
                <a:solidFill>
                  <a:schemeClr val="bg1"/>
                </a:solidFill>
              </a:rPr>
              <a:t> al </a:t>
            </a:r>
            <a:r>
              <a:rPr lang="fr-FR" sz="1700" b="1" dirty="0" err="1" smtClean="0">
                <a:solidFill>
                  <a:schemeClr val="bg1"/>
                </a:solidFill>
              </a:rPr>
              <a:t>bôsch</a:t>
            </a:r>
            <a:r>
              <a:rPr lang="fr-FR" sz="1700" b="1" dirty="0" smtClean="0">
                <a:solidFill>
                  <a:schemeClr val="bg1"/>
                </a:solidFill>
              </a:rPr>
              <a:t> e </a:t>
            </a:r>
            <a:r>
              <a:rPr lang="fr-FR" sz="1700" b="1" dirty="0" err="1" smtClean="0">
                <a:solidFill>
                  <a:schemeClr val="bg1"/>
                </a:solidFill>
              </a:rPr>
              <a:t>satarass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dirty="0" smtClean="0">
                <a:solidFill>
                  <a:schemeClr val="bg1"/>
                </a:solidFill>
              </a:rPr>
              <a:t>in </a:t>
            </a:r>
            <a:r>
              <a:rPr lang="fr-FR" sz="1700" b="1" dirty="0" err="1" smtClean="0">
                <a:solidFill>
                  <a:schemeClr val="bg1"/>
                </a:solidFill>
              </a:rPr>
              <a:t>del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guss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senza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pes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dirty="0" smtClean="0">
                <a:solidFill>
                  <a:schemeClr val="bg1"/>
                </a:solidFill>
              </a:rPr>
              <a:t>d’</a:t>
            </a:r>
            <a:r>
              <a:rPr lang="fr-FR" sz="1700" b="1" dirty="0" err="1" smtClean="0">
                <a:solidFill>
                  <a:schemeClr val="bg1"/>
                </a:solidFill>
              </a:rPr>
              <a:t>ôna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galetta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côlôô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resumada</a:t>
            </a:r>
            <a:r>
              <a:rPr lang="fr-FR" sz="17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el </a:t>
            </a:r>
            <a:r>
              <a:rPr lang="fr-FR" sz="1700" b="1" dirty="0" err="1" smtClean="0">
                <a:solidFill>
                  <a:schemeClr val="bg1"/>
                </a:solidFill>
              </a:rPr>
              <a:t>fioeu</a:t>
            </a:r>
            <a:r>
              <a:rPr lang="fr-FR" sz="1700" b="1" dirty="0" smtClean="0">
                <a:solidFill>
                  <a:schemeClr val="bg1"/>
                </a:solidFill>
              </a:rPr>
              <a:t> quasi </a:t>
            </a:r>
            <a:r>
              <a:rPr lang="fr-FR" sz="1700" b="1" dirty="0" err="1" smtClean="0">
                <a:solidFill>
                  <a:schemeClr val="bg1"/>
                </a:solidFill>
              </a:rPr>
              <a:t>nô’l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fiada</a:t>
            </a:r>
            <a:r>
              <a:rPr lang="fr-FR" sz="17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e la Vira la </a:t>
            </a:r>
            <a:r>
              <a:rPr lang="fr-FR" sz="1700" b="1" dirty="0" err="1" smtClean="0">
                <a:solidFill>
                  <a:schemeClr val="bg1"/>
                </a:solidFill>
              </a:rPr>
              <a:t>g’ha</a:t>
            </a:r>
            <a:r>
              <a:rPr lang="fr-FR" sz="1700" b="1" dirty="0" smtClean="0">
                <a:solidFill>
                  <a:schemeClr val="bg1"/>
                </a:solidFill>
              </a:rPr>
              <a:t> de </a:t>
            </a:r>
            <a:r>
              <a:rPr lang="fr-FR" sz="1700" b="1" dirty="0" err="1" smtClean="0">
                <a:solidFill>
                  <a:schemeClr val="bg1"/>
                </a:solidFill>
              </a:rPr>
              <a:t>tôcagh</a:t>
            </a:r>
            <a:r>
              <a:rPr lang="fr-FR" sz="1700" b="1" dirty="0" smtClean="0">
                <a:solidFill>
                  <a:schemeClr val="bg1"/>
                </a:solidFill>
              </a:rPr>
              <a:t> dent: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«Su, ‘</a:t>
            </a:r>
            <a:r>
              <a:rPr lang="fr-FR" sz="1700" b="1" dirty="0" err="1" smtClean="0">
                <a:solidFill>
                  <a:schemeClr val="bg1"/>
                </a:solidFill>
              </a:rPr>
              <a:t>dess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sugne</a:t>
            </a:r>
            <a:r>
              <a:rPr lang="fr-FR" sz="1700" b="1" dirty="0" smtClean="0">
                <a:solidFill>
                  <a:schemeClr val="bg1"/>
                </a:solidFill>
              </a:rPr>
              <a:t>, </a:t>
            </a:r>
            <a:r>
              <a:rPr lang="fr-FR" sz="1700" b="1" dirty="0" err="1" smtClean="0">
                <a:solidFill>
                  <a:schemeClr val="bg1"/>
                </a:solidFill>
              </a:rPr>
              <a:t>penii</a:t>
            </a:r>
            <a:r>
              <a:rPr lang="fr-FR" sz="17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fr-FR" sz="1700" b="1" dirty="0" err="1" smtClean="0">
                <a:solidFill>
                  <a:schemeClr val="bg1"/>
                </a:solidFill>
              </a:rPr>
              <a:t>che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vorm</a:t>
            </a:r>
            <a:r>
              <a:rPr lang="fr-FR" sz="1700" b="1" dirty="0" smtClean="0">
                <a:solidFill>
                  <a:schemeClr val="bg1"/>
                </a:solidFill>
              </a:rPr>
              <a:t> a </a:t>
            </a:r>
            <a:r>
              <a:rPr lang="fr-FR" sz="1700" b="1" dirty="0" err="1" smtClean="0">
                <a:solidFill>
                  <a:schemeClr val="bg1"/>
                </a:solidFill>
              </a:rPr>
              <a:t>cà</a:t>
            </a:r>
            <a:r>
              <a:rPr lang="fr-FR" sz="1700" b="1" dirty="0" smtClean="0">
                <a:solidFill>
                  <a:schemeClr val="bg1"/>
                </a:solidFill>
              </a:rPr>
              <a:t>; el </a:t>
            </a:r>
            <a:r>
              <a:rPr lang="fr-FR" sz="1700" b="1" dirty="0" err="1" smtClean="0">
                <a:solidFill>
                  <a:schemeClr val="bg1"/>
                </a:solidFill>
              </a:rPr>
              <a:t>Vesprô</a:t>
            </a:r>
            <a:r>
              <a:rPr lang="fr-FR" sz="1700" b="1" dirty="0" smtClean="0">
                <a:solidFill>
                  <a:schemeClr val="bg1"/>
                </a:solidFill>
              </a:rPr>
              <a:t> l’è </a:t>
            </a:r>
            <a:r>
              <a:rPr lang="fr-FR" sz="1700" b="1" dirty="0" err="1" smtClean="0">
                <a:solidFill>
                  <a:schemeClr val="bg1"/>
                </a:solidFill>
              </a:rPr>
              <a:t>fôrnii</a:t>
            </a:r>
            <a:r>
              <a:rPr lang="fr-FR" sz="1700" b="1" dirty="0" smtClean="0">
                <a:solidFill>
                  <a:schemeClr val="bg1"/>
                </a:solidFill>
              </a:rPr>
              <a:t>».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788024" y="330911"/>
            <a:ext cx="4104456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 smtClean="0">
                <a:solidFill>
                  <a:schemeClr val="bg1"/>
                </a:solidFill>
              </a:rPr>
              <a:t>Gli piaceva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che se lo portassero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dietro ai Vespri, sedersi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in un banco, fiutare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il profumo della cera,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e avere davanti gli affreschi del coro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che diventavano veri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se dalle finestre alte fiottava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il sole, con il canto delle rondine ubriache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sotto la grondaia, l’attimo in cui taceva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la voce delle donne, beffarda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e acuta – una risata di ghiandaia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quando al curato che aveva iniziato</a:t>
            </a:r>
          </a:p>
          <a:p>
            <a:r>
              <a:rPr lang="it-IT" sz="1700" b="1" i="1" dirty="0" smtClean="0">
                <a:solidFill>
                  <a:schemeClr val="bg1"/>
                </a:solidFill>
              </a:rPr>
              <a:t>In </a:t>
            </a:r>
            <a:r>
              <a:rPr lang="it-IT" sz="1700" b="1" i="1" dirty="0" err="1" smtClean="0">
                <a:solidFill>
                  <a:schemeClr val="bg1"/>
                </a:solidFill>
              </a:rPr>
              <a:t>exitu</a:t>
            </a:r>
            <a:r>
              <a:rPr lang="it-IT" sz="1700" b="1" i="1" dirty="0" smtClean="0">
                <a:solidFill>
                  <a:schemeClr val="bg1"/>
                </a:solidFill>
              </a:rPr>
              <a:t> Israel </a:t>
            </a:r>
            <a:r>
              <a:rPr lang="it-IT" sz="1700" b="1" dirty="0" smtClean="0">
                <a:solidFill>
                  <a:schemeClr val="bg1"/>
                </a:solidFill>
              </a:rPr>
              <a:t>rispondeva</a:t>
            </a:r>
          </a:p>
          <a:p>
            <a:r>
              <a:rPr lang="it-IT" sz="1700" b="1" i="1" dirty="0" smtClean="0">
                <a:solidFill>
                  <a:schemeClr val="bg1"/>
                </a:solidFill>
              </a:rPr>
              <a:t>Domus Jacob de </a:t>
            </a:r>
            <a:r>
              <a:rPr lang="it-IT" sz="1700" b="1" i="1" dirty="0" err="1" smtClean="0">
                <a:solidFill>
                  <a:schemeClr val="bg1"/>
                </a:solidFill>
              </a:rPr>
              <a:t>populo</a:t>
            </a:r>
            <a:r>
              <a:rPr lang="it-IT" sz="1700" b="1" i="1" dirty="0" smtClean="0">
                <a:solidFill>
                  <a:schemeClr val="bg1"/>
                </a:solidFill>
              </a:rPr>
              <a:t> barbaro: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quieto come il baco da seta che ormai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è pronto per andare al bosco e sotterrarsi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nel guscio senza peso 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di un bozzolo color di pappa d’uovo,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il ragazzo quasi non fiata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e l’Elvira lo deve riscuotere: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«Su, fatti il segno della croce, adesso,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che si va a casa; i Vespri sono finiti».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07504" y="151180"/>
            <a:ext cx="842493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b="1" dirty="0" smtClean="0">
                <a:solidFill>
                  <a:schemeClr val="bg1"/>
                </a:solidFill>
              </a:rPr>
              <a:t>La </a:t>
            </a:r>
            <a:r>
              <a:rPr lang="fr-FR" sz="1700" b="1" dirty="0" err="1" smtClean="0">
                <a:solidFill>
                  <a:schemeClr val="bg1"/>
                </a:solidFill>
              </a:rPr>
              <a:t>magia</a:t>
            </a:r>
            <a:r>
              <a:rPr lang="fr-FR" sz="1700" b="1" dirty="0" smtClean="0">
                <a:solidFill>
                  <a:schemeClr val="bg1"/>
                </a:solidFill>
              </a:rPr>
              <a:t> di </a:t>
            </a:r>
            <a:r>
              <a:rPr lang="fr-FR" sz="1700" b="1" dirty="0" err="1" smtClean="0">
                <a:solidFill>
                  <a:schemeClr val="bg1"/>
                </a:solidFill>
              </a:rPr>
              <a:t>figur</a:t>
            </a:r>
            <a:r>
              <a:rPr lang="fr-FR" sz="1700" b="1" dirty="0" smtClean="0">
                <a:solidFill>
                  <a:schemeClr val="bg1"/>
                </a:solidFill>
              </a:rPr>
              <a:t>. Che te </a:t>
            </a:r>
            <a:r>
              <a:rPr lang="fr-FR" sz="1700" b="1" dirty="0" err="1" smtClean="0">
                <a:solidFill>
                  <a:schemeClr val="bg1"/>
                </a:solidFill>
              </a:rPr>
              <a:t>poeudet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dirty="0" err="1" smtClean="0">
                <a:solidFill>
                  <a:schemeClr val="bg1"/>
                </a:solidFill>
              </a:rPr>
              <a:t>guardà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côme</a:t>
            </a:r>
            <a:r>
              <a:rPr lang="fr-FR" sz="1700" b="1" dirty="0" smtClean="0">
                <a:solidFill>
                  <a:schemeClr val="bg1"/>
                </a:solidFill>
              </a:rPr>
              <a:t> el </a:t>
            </a:r>
            <a:r>
              <a:rPr lang="fr-FR" sz="1700" b="1" dirty="0" err="1" smtClean="0">
                <a:solidFill>
                  <a:schemeClr val="bg1"/>
                </a:solidFill>
              </a:rPr>
              <a:t>padrôô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dirty="0" smtClean="0">
                <a:solidFill>
                  <a:schemeClr val="bg1"/>
                </a:solidFill>
              </a:rPr>
              <a:t>el </a:t>
            </a:r>
            <a:r>
              <a:rPr lang="fr-FR" sz="1700" b="1" dirty="0" err="1" smtClean="0">
                <a:solidFill>
                  <a:schemeClr val="bg1"/>
                </a:solidFill>
              </a:rPr>
              <a:t>guarda</a:t>
            </a:r>
            <a:r>
              <a:rPr lang="fr-FR" sz="1700" b="1" dirty="0" smtClean="0">
                <a:solidFill>
                  <a:schemeClr val="bg1"/>
                </a:solidFill>
              </a:rPr>
              <a:t> i </a:t>
            </a:r>
            <a:r>
              <a:rPr lang="fr-FR" sz="1700" b="1" dirty="0" err="1" smtClean="0">
                <a:solidFill>
                  <a:schemeClr val="bg1"/>
                </a:solidFill>
              </a:rPr>
              <a:t>comp</a:t>
            </a:r>
            <a:r>
              <a:rPr lang="fr-FR" sz="1700" b="1" dirty="0" smtClean="0">
                <a:solidFill>
                  <a:schemeClr val="bg1"/>
                </a:solidFill>
              </a:rPr>
              <a:t>, la </a:t>
            </a:r>
            <a:r>
              <a:rPr lang="fr-FR" sz="1700" b="1" dirty="0" err="1" smtClean="0">
                <a:solidFill>
                  <a:schemeClr val="bg1"/>
                </a:solidFill>
              </a:rPr>
              <a:t>vigna</a:t>
            </a:r>
            <a:r>
              <a:rPr lang="fr-FR" sz="17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la selva di </a:t>
            </a:r>
            <a:r>
              <a:rPr lang="fr-FR" sz="1700" b="1" dirty="0" err="1" smtClean="0">
                <a:solidFill>
                  <a:schemeClr val="bg1"/>
                </a:solidFill>
              </a:rPr>
              <a:t>castoo</a:t>
            </a:r>
            <a:r>
              <a:rPr lang="fr-FR" sz="1700" b="1" dirty="0" smtClean="0">
                <a:solidFill>
                  <a:schemeClr val="bg1"/>
                </a:solidFill>
              </a:rPr>
              <a:t>, </a:t>
            </a:r>
            <a:r>
              <a:rPr lang="fr-FR" sz="1700" b="1" dirty="0" err="1" smtClean="0">
                <a:solidFill>
                  <a:schemeClr val="bg1"/>
                </a:solidFill>
              </a:rPr>
              <a:t>che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hin</a:t>
            </a:r>
            <a:r>
              <a:rPr lang="fr-FR" sz="1700" b="1" dirty="0" smtClean="0">
                <a:solidFill>
                  <a:schemeClr val="bg1"/>
                </a:solidFill>
              </a:rPr>
              <a:t> stat </a:t>
            </a:r>
            <a:r>
              <a:rPr lang="fr-FR" sz="1700" b="1" dirty="0" err="1" smtClean="0">
                <a:solidFill>
                  <a:schemeClr val="bg1"/>
                </a:solidFill>
              </a:rPr>
              <a:t>del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pà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dirty="0" smtClean="0">
                <a:solidFill>
                  <a:schemeClr val="bg1"/>
                </a:solidFill>
              </a:rPr>
              <a:t>e </a:t>
            </a:r>
            <a:r>
              <a:rPr lang="fr-FR" sz="1700" b="1" dirty="0" err="1" smtClean="0">
                <a:solidFill>
                  <a:schemeClr val="bg1"/>
                </a:solidFill>
              </a:rPr>
              <a:t>del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nonnô</a:t>
            </a:r>
            <a:r>
              <a:rPr lang="fr-FR" sz="1700" b="1" dirty="0" smtClean="0">
                <a:solidFill>
                  <a:schemeClr val="bg1"/>
                </a:solidFill>
              </a:rPr>
              <a:t>, e i </a:t>
            </a:r>
            <a:r>
              <a:rPr lang="fr-FR" sz="1700" b="1" dirty="0" err="1" smtClean="0">
                <a:solidFill>
                  <a:schemeClr val="bg1"/>
                </a:solidFill>
              </a:rPr>
              <a:t>saron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del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so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fioeu</a:t>
            </a:r>
            <a:r>
              <a:rPr lang="fr-FR" sz="1700" b="1" dirty="0" smtClean="0">
                <a:solidFill>
                  <a:schemeClr val="bg1"/>
                </a:solidFill>
              </a:rPr>
              <a:t>…</a:t>
            </a:r>
          </a:p>
          <a:p>
            <a:r>
              <a:rPr lang="fr-FR" sz="1700" b="1" dirty="0" err="1" smtClean="0">
                <a:solidFill>
                  <a:schemeClr val="bg1"/>
                </a:solidFill>
              </a:rPr>
              <a:t>Pussee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tardi</a:t>
            </a:r>
            <a:r>
              <a:rPr lang="fr-FR" sz="1700" b="1" dirty="0" smtClean="0">
                <a:solidFill>
                  <a:schemeClr val="bg1"/>
                </a:solidFill>
              </a:rPr>
              <a:t> a la </a:t>
            </a:r>
            <a:r>
              <a:rPr lang="fr-FR" sz="1700" b="1" dirty="0" err="1" smtClean="0">
                <a:solidFill>
                  <a:schemeClr val="bg1"/>
                </a:solidFill>
              </a:rPr>
              <a:t>sira</a:t>
            </a:r>
            <a:r>
              <a:rPr lang="fr-FR" sz="17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fr-FR" sz="1700" b="1" dirty="0" err="1" smtClean="0">
                <a:solidFill>
                  <a:schemeClr val="bg1"/>
                </a:solidFill>
              </a:rPr>
              <a:t>sistemaa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côme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ôn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gatt</a:t>
            </a:r>
            <a:r>
              <a:rPr lang="fr-FR" sz="1700" b="1" dirty="0" smtClean="0">
                <a:solidFill>
                  <a:schemeClr val="bg1"/>
                </a:solidFill>
              </a:rPr>
              <a:t> in </a:t>
            </a:r>
            <a:r>
              <a:rPr lang="fr-FR" sz="1700" b="1" dirty="0" err="1" smtClean="0">
                <a:solidFill>
                  <a:schemeClr val="bg1"/>
                </a:solidFill>
              </a:rPr>
              <a:t>del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cantôô</a:t>
            </a:r>
            <a:r>
              <a:rPr lang="fr-FR" sz="17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el </a:t>
            </a:r>
            <a:r>
              <a:rPr lang="fr-FR" sz="1700" b="1" dirty="0" err="1" smtClean="0">
                <a:solidFill>
                  <a:schemeClr val="bg1"/>
                </a:solidFill>
              </a:rPr>
              <a:t>pensava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ôn’ômbria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che</a:t>
            </a:r>
            <a:r>
              <a:rPr lang="fr-FR" sz="1700" b="1" dirty="0" smtClean="0">
                <a:solidFill>
                  <a:schemeClr val="bg1"/>
                </a:solidFill>
              </a:rPr>
              <a:t> se fa </a:t>
            </a:r>
            <a:r>
              <a:rPr lang="fr-FR" sz="1700" b="1" dirty="0" err="1" smtClean="0">
                <a:solidFill>
                  <a:schemeClr val="bg1"/>
                </a:solidFill>
              </a:rPr>
              <a:t>innoz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dirty="0" err="1" smtClean="0">
                <a:solidFill>
                  <a:schemeClr val="bg1"/>
                </a:solidFill>
              </a:rPr>
              <a:t>côntra</a:t>
            </a:r>
            <a:r>
              <a:rPr lang="fr-FR" sz="1700" b="1" dirty="0" smtClean="0">
                <a:solidFill>
                  <a:schemeClr val="bg1"/>
                </a:solidFill>
              </a:rPr>
              <a:t> i </a:t>
            </a:r>
            <a:r>
              <a:rPr lang="fr-FR" sz="1700" b="1" dirty="0" err="1" smtClean="0">
                <a:solidFill>
                  <a:schemeClr val="bg1"/>
                </a:solidFill>
              </a:rPr>
              <a:t>pettur</a:t>
            </a:r>
            <a:r>
              <a:rPr lang="fr-FR" sz="1700" b="1" dirty="0" smtClean="0">
                <a:solidFill>
                  <a:schemeClr val="bg1"/>
                </a:solidFill>
              </a:rPr>
              <a:t> in </a:t>
            </a:r>
            <a:r>
              <a:rPr lang="fr-FR" sz="1700" b="1" dirty="0" err="1" smtClean="0">
                <a:solidFill>
                  <a:schemeClr val="bg1"/>
                </a:solidFill>
              </a:rPr>
              <a:t>sul</a:t>
            </a:r>
            <a:r>
              <a:rPr lang="fr-FR" sz="1700" b="1" dirty="0" smtClean="0">
                <a:solidFill>
                  <a:schemeClr val="bg1"/>
                </a:solidFill>
              </a:rPr>
              <a:t> mur de la </a:t>
            </a:r>
            <a:r>
              <a:rPr lang="fr-FR" sz="1700" b="1" dirty="0" err="1" smtClean="0">
                <a:solidFill>
                  <a:schemeClr val="bg1"/>
                </a:solidFill>
              </a:rPr>
              <a:t>gesa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dirty="0" smtClean="0">
                <a:solidFill>
                  <a:schemeClr val="bg1"/>
                </a:solidFill>
              </a:rPr>
              <a:t>e </a:t>
            </a:r>
            <a:r>
              <a:rPr lang="fr-FR" sz="1700" b="1" dirty="0" err="1" smtClean="0">
                <a:solidFill>
                  <a:schemeClr val="bg1"/>
                </a:solidFill>
              </a:rPr>
              <a:t>mett</a:t>
            </a:r>
            <a:r>
              <a:rPr lang="fr-FR" sz="1700" b="1" dirty="0" smtClean="0">
                <a:solidFill>
                  <a:schemeClr val="bg1"/>
                </a:solidFill>
              </a:rPr>
              <a:t> in </a:t>
            </a:r>
            <a:r>
              <a:rPr lang="fr-FR" sz="1700" b="1" dirty="0" err="1" smtClean="0">
                <a:solidFill>
                  <a:schemeClr val="bg1"/>
                </a:solidFill>
              </a:rPr>
              <a:t>môviment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dirty="0" smtClean="0">
                <a:solidFill>
                  <a:schemeClr val="bg1"/>
                </a:solidFill>
              </a:rPr>
              <a:t>el </a:t>
            </a:r>
            <a:r>
              <a:rPr lang="fr-FR" sz="1700" b="1" dirty="0" err="1" smtClean="0">
                <a:solidFill>
                  <a:schemeClr val="bg1"/>
                </a:solidFill>
              </a:rPr>
              <a:t>brasc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côl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sciabel</a:t>
            </a:r>
            <a:r>
              <a:rPr lang="fr-FR" sz="1700" b="1" dirty="0" smtClean="0">
                <a:solidFill>
                  <a:schemeClr val="bg1"/>
                </a:solidFill>
              </a:rPr>
              <a:t>, e </a:t>
            </a:r>
            <a:r>
              <a:rPr lang="fr-FR" sz="1700" b="1" dirty="0" err="1" smtClean="0">
                <a:solidFill>
                  <a:schemeClr val="bg1"/>
                </a:solidFill>
              </a:rPr>
              <a:t>derviss</a:t>
            </a:r>
            <a:r>
              <a:rPr lang="fr-FR" sz="1700" b="1" dirty="0" smtClean="0">
                <a:solidFill>
                  <a:schemeClr val="bg1"/>
                </a:solidFill>
              </a:rPr>
              <a:t> la man</a:t>
            </a:r>
          </a:p>
          <a:p>
            <a:r>
              <a:rPr lang="fr-FR" sz="1700" b="1" dirty="0" err="1" smtClean="0">
                <a:solidFill>
                  <a:schemeClr val="bg1"/>
                </a:solidFill>
              </a:rPr>
              <a:t>che</a:t>
            </a:r>
            <a:r>
              <a:rPr lang="fr-FR" sz="1700" b="1" dirty="0" smtClean="0">
                <a:solidFill>
                  <a:schemeClr val="bg1"/>
                </a:solidFill>
              </a:rPr>
              <a:t> la tee in </a:t>
            </a:r>
            <a:r>
              <a:rPr lang="fr-FR" sz="1700" b="1" dirty="0" err="1" smtClean="0">
                <a:solidFill>
                  <a:schemeClr val="bg1"/>
                </a:solidFill>
              </a:rPr>
              <a:t>giôstra</a:t>
            </a:r>
            <a:r>
              <a:rPr lang="fr-FR" sz="1700" b="1" dirty="0" smtClean="0">
                <a:solidFill>
                  <a:schemeClr val="bg1"/>
                </a:solidFill>
              </a:rPr>
              <a:t> el </a:t>
            </a:r>
            <a:r>
              <a:rPr lang="fr-FR" sz="1700" b="1" dirty="0" err="1" smtClean="0">
                <a:solidFill>
                  <a:schemeClr val="bg1"/>
                </a:solidFill>
              </a:rPr>
              <a:t>pôerii</a:t>
            </a:r>
            <a:r>
              <a:rPr lang="fr-FR" sz="1700" b="1" dirty="0" smtClean="0">
                <a:solidFill>
                  <a:schemeClr val="bg1"/>
                </a:solidFill>
              </a:rPr>
              <a:t> –</a:t>
            </a:r>
          </a:p>
          <a:p>
            <a:r>
              <a:rPr lang="fr-FR" sz="1700" b="1" dirty="0" err="1" smtClean="0">
                <a:solidFill>
                  <a:schemeClr val="bg1"/>
                </a:solidFill>
              </a:rPr>
              <a:t>forsi</a:t>
            </a:r>
            <a:r>
              <a:rPr lang="fr-FR" sz="1700" b="1" dirty="0" smtClean="0">
                <a:solidFill>
                  <a:schemeClr val="bg1"/>
                </a:solidFill>
              </a:rPr>
              <a:t> per </a:t>
            </a:r>
            <a:r>
              <a:rPr lang="fr-FR" sz="1700" b="1" dirty="0" err="1" smtClean="0">
                <a:solidFill>
                  <a:schemeClr val="bg1"/>
                </a:solidFill>
              </a:rPr>
              <a:t>sentì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côme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ôna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spada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dirty="0" err="1" smtClean="0">
                <a:solidFill>
                  <a:schemeClr val="bg1"/>
                </a:solidFill>
              </a:rPr>
              <a:t>legriôsa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spazzà</a:t>
            </a:r>
            <a:r>
              <a:rPr lang="fr-FR" sz="1700" b="1" dirty="0" smtClean="0">
                <a:solidFill>
                  <a:schemeClr val="bg1"/>
                </a:solidFill>
              </a:rPr>
              <a:t> via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el </a:t>
            </a:r>
            <a:r>
              <a:rPr lang="fr-FR" sz="1700" b="1" dirty="0" err="1" smtClean="0">
                <a:solidFill>
                  <a:schemeClr val="bg1"/>
                </a:solidFill>
              </a:rPr>
              <a:t>sôturnô</a:t>
            </a:r>
            <a:r>
              <a:rPr lang="fr-FR" sz="1700" b="1" dirty="0" smtClean="0">
                <a:solidFill>
                  <a:schemeClr val="bg1"/>
                </a:solidFill>
              </a:rPr>
              <a:t> la </a:t>
            </a:r>
            <a:r>
              <a:rPr lang="fr-FR" sz="1700" b="1" dirty="0" err="1" smtClean="0">
                <a:solidFill>
                  <a:schemeClr val="bg1"/>
                </a:solidFill>
              </a:rPr>
              <a:t>vôs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del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pà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che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imprômetteva</a:t>
            </a:r>
            <a:r>
              <a:rPr lang="fr-FR" sz="1700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fr-FR" sz="1700" b="1" dirty="0" smtClean="0">
                <a:solidFill>
                  <a:schemeClr val="bg1"/>
                </a:solidFill>
              </a:rPr>
              <a:t>«</a:t>
            </a:r>
            <a:r>
              <a:rPr lang="fr-FR" sz="1700" b="1" dirty="0" err="1" smtClean="0">
                <a:solidFill>
                  <a:schemeClr val="bg1"/>
                </a:solidFill>
              </a:rPr>
              <a:t>Mì</a:t>
            </a:r>
            <a:r>
              <a:rPr lang="fr-FR" sz="1700" b="1" dirty="0" smtClean="0">
                <a:solidFill>
                  <a:schemeClr val="bg1"/>
                </a:solidFill>
              </a:rPr>
              <a:t> e </a:t>
            </a:r>
            <a:r>
              <a:rPr lang="fr-FR" sz="1700" b="1" dirty="0" err="1" smtClean="0">
                <a:solidFill>
                  <a:schemeClr val="bg1"/>
                </a:solidFill>
              </a:rPr>
              <a:t>tì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mettôm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giò</a:t>
            </a:r>
            <a:r>
              <a:rPr lang="fr-FR" sz="1700" b="1" dirty="0" smtClean="0">
                <a:solidFill>
                  <a:schemeClr val="bg1"/>
                </a:solidFill>
              </a:rPr>
              <a:t> el </a:t>
            </a:r>
            <a:r>
              <a:rPr lang="fr-FR" sz="1700" b="1" dirty="0" err="1" smtClean="0">
                <a:solidFill>
                  <a:schemeClr val="bg1"/>
                </a:solidFill>
              </a:rPr>
              <a:t>lasc</a:t>
            </a:r>
            <a:r>
              <a:rPr lang="fr-FR" sz="1700" b="1" dirty="0" smtClean="0">
                <a:solidFill>
                  <a:schemeClr val="bg1"/>
                </a:solidFill>
              </a:rPr>
              <a:t> e la </a:t>
            </a:r>
            <a:r>
              <a:rPr lang="fr-FR" sz="1700" b="1" dirty="0" err="1" smtClean="0">
                <a:solidFill>
                  <a:schemeClr val="bg1"/>
                </a:solidFill>
              </a:rPr>
              <a:t>tajoeula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dirty="0" err="1" smtClean="0">
                <a:solidFill>
                  <a:schemeClr val="bg1"/>
                </a:solidFill>
              </a:rPr>
              <a:t>pôss</a:t>
            </a:r>
            <a:r>
              <a:rPr lang="fr-FR" sz="1700" b="1" dirty="0" smtClean="0">
                <a:solidFill>
                  <a:schemeClr val="bg1"/>
                </a:solidFill>
              </a:rPr>
              <a:t> a l’</a:t>
            </a:r>
            <a:r>
              <a:rPr lang="fr-FR" sz="1700" b="1" dirty="0" err="1" smtClean="0">
                <a:solidFill>
                  <a:schemeClr val="bg1"/>
                </a:solidFill>
              </a:rPr>
              <a:t>altar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dirty="0" smtClean="0">
                <a:solidFill>
                  <a:schemeClr val="bg1"/>
                </a:solidFill>
              </a:rPr>
              <a:t>e </a:t>
            </a:r>
            <a:r>
              <a:rPr lang="fr-FR" sz="1700" b="1" dirty="0" err="1" smtClean="0">
                <a:solidFill>
                  <a:schemeClr val="bg1"/>
                </a:solidFill>
              </a:rPr>
              <a:t>ciappôm</a:t>
            </a:r>
            <a:r>
              <a:rPr lang="fr-FR" sz="1700" b="1" dirty="0" smtClean="0">
                <a:solidFill>
                  <a:schemeClr val="bg1"/>
                </a:solidFill>
              </a:rPr>
              <a:t> dent i </a:t>
            </a:r>
            <a:r>
              <a:rPr lang="fr-FR" sz="1700" b="1" dirty="0" err="1" smtClean="0">
                <a:solidFill>
                  <a:schemeClr val="bg1"/>
                </a:solidFill>
              </a:rPr>
              <a:t>manigoldi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che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dirty="0" err="1" smtClean="0">
                <a:solidFill>
                  <a:schemeClr val="bg1"/>
                </a:solidFill>
              </a:rPr>
              <a:t>voeu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fagh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del</a:t>
            </a:r>
            <a:r>
              <a:rPr lang="fr-FR" sz="1700" b="1" dirty="0" smtClean="0">
                <a:solidFill>
                  <a:schemeClr val="bg1"/>
                </a:solidFill>
              </a:rPr>
              <a:t> maa al </a:t>
            </a:r>
            <a:r>
              <a:rPr lang="fr-FR" sz="1700" b="1" dirty="0" err="1" smtClean="0">
                <a:solidFill>
                  <a:schemeClr val="bg1"/>
                </a:solidFill>
              </a:rPr>
              <a:t>Quirich</a:t>
            </a:r>
            <a:r>
              <a:rPr lang="fr-FR" sz="1700" b="1" dirty="0" smtClean="0">
                <a:solidFill>
                  <a:schemeClr val="bg1"/>
                </a:solidFill>
              </a:rPr>
              <a:t> e a la </a:t>
            </a:r>
            <a:r>
              <a:rPr lang="fr-FR" sz="1700" b="1" dirty="0" err="1" smtClean="0">
                <a:solidFill>
                  <a:schemeClr val="bg1"/>
                </a:solidFill>
              </a:rPr>
              <a:t>sôa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dirty="0" err="1" smtClean="0">
                <a:solidFill>
                  <a:schemeClr val="bg1"/>
                </a:solidFill>
              </a:rPr>
              <a:t>Giulitta</a:t>
            </a:r>
            <a:r>
              <a:rPr lang="fr-FR" sz="1700" b="1" dirty="0" smtClean="0">
                <a:solidFill>
                  <a:schemeClr val="bg1"/>
                </a:solidFill>
              </a:rPr>
              <a:t>» - </a:t>
            </a:r>
            <a:r>
              <a:rPr lang="fr-FR" sz="1700" b="1" dirty="0" err="1" smtClean="0">
                <a:solidFill>
                  <a:schemeClr val="bg1"/>
                </a:solidFill>
              </a:rPr>
              <a:t>guerra</a:t>
            </a:r>
            <a:r>
              <a:rPr lang="fr-FR" sz="1700" b="1" dirty="0" smtClean="0">
                <a:solidFill>
                  <a:schemeClr val="bg1"/>
                </a:solidFill>
              </a:rPr>
              <a:t> de </a:t>
            </a:r>
            <a:r>
              <a:rPr lang="fr-FR" sz="1700" b="1" dirty="0" err="1" smtClean="0">
                <a:solidFill>
                  <a:schemeClr val="bg1"/>
                </a:solidFill>
              </a:rPr>
              <a:t>insôgnass</a:t>
            </a:r>
            <a:r>
              <a:rPr lang="fr-FR" sz="17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fr-FR" sz="1700" b="1" dirty="0" err="1" smtClean="0">
                <a:solidFill>
                  <a:schemeClr val="bg1"/>
                </a:solidFill>
              </a:rPr>
              <a:t>bôschiva</a:t>
            </a:r>
            <a:r>
              <a:rPr lang="fr-FR" sz="1700" b="1" dirty="0" smtClean="0">
                <a:solidFill>
                  <a:schemeClr val="bg1"/>
                </a:solidFill>
              </a:rPr>
              <a:t>, </a:t>
            </a:r>
            <a:r>
              <a:rPr lang="fr-FR" sz="1700" b="1" dirty="0" err="1" smtClean="0">
                <a:solidFill>
                  <a:schemeClr val="bg1"/>
                </a:solidFill>
              </a:rPr>
              <a:t>svelta</a:t>
            </a:r>
            <a:r>
              <a:rPr lang="fr-FR" sz="1700" b="1" dirty="0" smtClean="0">
                <a:solidFill>
                  <a:schemeClr val="bg1"/>
                </a:solidFill>
              </a:rPr>
              <a:t>, </a:t>
            </a:r>
            <a:r>
              <a:rPr lang="fr-FR" sz="1700" b="1" dirty="0" err="1" smtClean="0">
                <a:solidFill>
                  <a:schemeClr val="bg1"/>
                </a:solidFill>
              </a:rPr>
              <a:t>sbattiment</a:t>
            </a:r>
            <a:r>
              <a:rPr lang="fr-FR" sz="1700" b="1" dirty="0" smtClean="0">
                <a:solidFill>
                  <a:schemeClr val="bg1"/>
                </a:solidFill>
              </a:rPr>
              <a:t> de al </a:t>
            </a:r>
          </a:p>
          <a:p>
            <a:r>
              <a:rPr lang="fr-FR" sz="1700" b="1" dirty="0" err="1" smtClean="0">
                <a:solidFill>
                  <a:schemeClr val="bg1"/>
                </a:solidFill>
              </a:rPr>
              <a:t>ôn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attim</a:t>
            </a:r>
            <a:r>
              <a:rPr lang="fr-FR" sz="1700" b="1" dirty="0" smtClean="0">
                <a:solidFill>
                  <a:schemeClr val="bg1"/>
                </a:solidFill>
              </a:rPr>
              <a:t> in di </a:t>
            </a:r>
            <a:r>
              <a:rPr lang="fr-FR" sz="1700" b="1" dirty="0" err="1" smtClean="0">
                <a:solidFill>
                  <a:schemeClr val="bg1"/>
                </a:solidFill>
              </a:rPr>
              <a:t>frasch</a:t>
            </a:r>
            <a:r>
              <a:rPr lang="fr-FR" sz="1700" b="1" dirty="0" smtClean="0">
                <a:solidFill>
                  <a:schemeClr val="bg1"/>
                </a:solidFill>
              </a:rPr>
              <a:t>, </a:t>
            </a:r>
            <a:r>
              <a:rPr lang="fr-FR" sz="1700" b="1" dirty="0" err="1" smtClean="0">
                <a:solidFill>
                  <a:schemeClr val="bg1"/>
                </a:solidFill>
              </a:rPr>
              <a:t>ôn</a:t>
            </a:r>
            <a:r>
              <a:rPr lang="fr-FR" sz="1700" b="1" dirty="0" smtClean="0">
                <a:solidFill>
                  <a:schemeClr val="bg1"/>
                </a:solidFill>
              </a:rPr>
              <a:t> vers </a:t>
            </a:r>
            <a:r>
              <a:rPr lang="fr-FR" sz="1700" b="1" dirty="0" err="1" smtClean="0">
                <a:solidFill>
                  <a:schemeClr val="bg1"/>
                </a:solidFill>
              </a:rPr>
              <a:t>stremii</a:t>
            </a:r>
            <a:endParaRPr lang="fr-FR" sz="1700" b="1" dirty="0" smtClean="0">
              <a:solidFill>
                <a:schemeClr val="bg1"/>
              </a:solidFill>
            </a:endParaRPr>
          </a:p>
          <a:p>
            <a:r>
              <a:rPr lang="fr-FR" sz="1700" b="1" dirty="0" smtClean="0">
                <a:solidFill>
                  <a:schemeClr val="bg1"/>
                </a:solidFill>
              </a:rPr>
              <a:t>e </a:t>
            </a:r>
            <a:r>
              <a:rPr lang="fr-FR" sz="1700" b="1" dirty="0" err="1" smtClean="0">
                <a:solidFill>
                  <a:schemeClr val="bg1"/>
                </a:solidFill>
              </a:rPr>
              <a:t>quell’oltrô</a:t>
            </a:r>
            <a:r>
              <a:rPr lang="fr-FR" sz="1700" b="1" dirty="0" smtClean="0">
                <a:solidFill>
                  <a:schemeClr val="bg1"/>
                </a:solidFill>
              </a:rPr>
              <a:t>, de </a:t>
            </a:r>
            <a:r>
              <a:rPr lang="fr-FR" sz="1700" b="1" dirty="0" err="1" smtClean="0">
                <a:solidFill>
                  <a:schemeClr val="bg1"/>
                </a:solidFill>
              </a:rPr>
              <a:t>rid</a:t>
            </a:r>
            <a:r>
              <a:rPr lang="fr-FR" sz="1700" b="1" dirty="0" smtClean="0">
                <a:solidFill>
                  <a:schemeClr val="bg1"/>
                </a:solidFill>
              </a:rPr>
              <a:t> e de </a:t>
            </a:r>
            <a:r>
              <a:rPr lang="fr-FR" sz="1700" b="1" dirty="0" err="1" smtClean="0">
                <a:solidFill>
                  <a:schemeClr val="bg1"/>
                </a:solidFill>
              </a:rPr>
              <a:t>sôllév</a:t>
            </a:r>
            <a:r>
              <a:rPr lang="fr-FR" sz="17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fr-FR" sz="1700" b="1" dirty="0" err="1" smtClean="0">
                <a:solidFill>
                  <a:schemeClr val="bg1"/>
                </a:solidFill>
              </a:rPr>
              <a:t>del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maestrô</a:t>
            </a:r>
            <a:r>
              <a:rPr lang="fr-FR" sz="1700" b="1" dirty="0" smtClean="0">
                <a:solidFill>
                  <a:schemeClr val="bg1"/>
                </a:solidFill>
              </a:rPr>
              <a:t> de </a:t>
            </a:r>
            <a:r>
              <a:rPr lang="fr-FR" sz="1700" b="1" dirty="0" err="1" smtClean="0">
                <a:solidFill>
                  <a:schemeClr val="bg1"/>
                </a:solidFill>
              </a:rPr>
              <a:t>cascia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del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so</a:t>
            </a:r>
            <a:r>
              <a:rPr lang="fr-FR" sz="1700" b="1" dirty="0" smtClean="0">
                <a:solidFill>
                  <a:schemeClr val="bg1"/>
                </a:solidFill>
              </a:rPr>
              <a:t> </a:t>
            </a:r>
            <a:r>
              <a:rPr lang="fr-FR" sz="1700" b="1" dirty="0" err="1" smtClean="0">
                <a:solidFill>
                  <a:schemeClr val="bg1"/>
                </a:solidFill>
              </a:rPr>
              <a:t>alliev</a:t>
            </a:r>
            <a:r>
              <a:rPr lang="fr-FR" sz="17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499992" y="151180"/>
            <a:ext cx="712879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 smtClean="0">
                <a:solidFill>
                  <a:schemeClr val="bg1"/>
                </a:solidFill>
              </a:rPr>
              <a:t>La magia delle figure. Che puoi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guardare come il padrone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guarda i campi, la vigna,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il bosco di castagni, che sono stati del padre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e del nonno, e saranno del </a:t>
            </a:r>
            <a:r>
              <a:rPr lang="it-IT" sz="1700" b="1" dirty="0" err="1" smtClean="0">
                <a:solidFill>
                  <a:schemeClr val="bg1"/>
                </a:solidFill>
              </a:rPr>
              <a:t>figlio…</a:t>
            </a:r>
            <a:endParaRPr lang="it-IT" sz="1700" b="1" dirty="0" smtClean="0">
              <a:solidFill>
                <a:schemeClr val="bg1"/>
              </a:solidFill>
            </a:endParaRPr>
          </a:p>
          <a:p>
            <a:r>
              <a:rPr lang="it-IT" sz="1700" b="1" dirty="0" smtClean="0">
                <a:solidFill>
                  <a:schemeClr val="bg1"/>
                </a:solidFill>
              </a:rPr>
              <a:t>Più tardi, la sera,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sistemato come un gatto presso il fuoco,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pensava un’ombra che avanza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contro i dipinti sul muro della chiesa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e mette in moto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il braccio con la sciabola, e apre la mano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che tiene in giostra il poveretto – forse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per sentire come una spada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piena di allegria spazzare via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la tristezza la voce del padre che prometteva: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«Tu e io mettiamo il laccio e la tagliola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dietro l’altare,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così prendiamo i manigoldi che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vogliono far del male al </a:t>
            </a:r>
            <a:r>
              <a:rPr lang="it-IT" sz="1700" b="1" dirty="0" err="1" smtClean="0">
                <a:solidFill>
                  <a:schemeClr val="bg1"/>
                </a:solidFill>
              </a:rPr>
              <a:t>Quirico</a:t>
            </a:r>
            <a:r>
              <a:rPr lang="it-IT" sz="1700" b="1" dirty="0" smtClean="0">
                <a:solidFill>
                  <a:schemeClr val="bg1"/>
                </a:solidFill>
              </a:rPr>
              <a:t> e alla sua</a:t>
            </a:r>
          </a:p>
          <a:p>
            <a:r>
              <a:rPr lang="it-IT" sz="1700" b="1" dirty="0" err="1" smtClean="0">
                <a:solidFill>
                  <a:schemeClr val="bg1"/>
                </a:solidFill>
              </a:rPr>
              <a:t>Giulitta</a:t>
            </a:r>
            <a:r>
              <a:rPr lang="it-IT" sz="1700" b="1" dirty="0" smtClean="0">
                <a:solidFill>
                  <a:schemeClr val="bg1"/>
                </a:solidFill>
              </a:rPr>
              <a:t>» - una guerra da sognare,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boschereccia, svelta, un battito d’ali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per un istante tra le frasche, un verso di spavento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e l’altro di riso e di sollievo,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quello del mastro di caccia e del suo allievo.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1520" y="18864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GANIMEDE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499992" y="188640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GANIMEDE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572000" y="1268760"/>
            <a:ext cx="60486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Monti e balze trasparenti, aria azzurra,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prati rasati, pecore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tremanti in un angolo,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cagnetto bianco che latra disperato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contro l’ombra che come un fortunale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rovescia le foglie delle querce, stringe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fra gli artigli il padrone: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il paese era un altro.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Ma è la sua carne: è lui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sollevato nell’aria, con desiderio e terrore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insieme. Sente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il vento che gli strozza in gola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l’urlo, sente il rivoletto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di orina quando tiepida,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rugiada chiara </a:t>
            </a:r>
            <a:r>
              <a:rPr lang="it-IT" b="1" dirty="0" err="1" smtClean="0">
                <a:solidFill>
                  <a:schemeClr val="bg1"/>
                </a:solidFill>
              </a:rPr>
              <a:t>chiara</a:t>
            </a:r>
            <a:r>
              <a:rPr lang="it-IT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già gli è scappata.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1268760"/>
            <a:ext cx="54726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chemeClr val="bg1"/>
                </a:solidFill>
              </a:rPr>
              <a:t>Mônt</a:t>
            </a:r>
            <a:r>
              <a:rPr lang="it-IT" b="1" dirty="0" smtClean="0">
                <a:solidFill>
                  <a:schemeClr val="bg1"/>
                </a:solidFill>
              </a:rPr>
              <a:t> e </a:t>
            </a:r>
            <a:r>
              <a:rPr lang="it-IT" b="1" dirty="0" err="1" smtClean="0">
                <a:solidFill>
                  <a:schemeClr val="bg1"/>
                </a:solidFill>
              </a:rPr>
              <a:t>cepp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trasparent</a:t>
            </a:r>
            <a:r>
              <a:rPr lang="it-IT" b="1" dirty="0" smtClean="0">
                <a:solidFill>
                  <a:schemeClr val="bg1"/>
                </a:solidFill>
              </a:rPr>
              <a:t>, aria celesta,</a:t>
            </a:r>
          </a:p>
          <a:p>
            <a:r>
              <a:rPr lang="it-IT" b="1" dirty="0" err="1" smtClean="0">
                <a:solidFill>
                  <a:schemeClr val="bg1"/>
                </a:solidFill>
              </a:rPr>
              <a:t>praa</a:t>
            </a:r>
            <a:r>
              <a:rPr lang="it-IT" b="1" dirty="0" smtClean="0">
                <a:solidFill>
                  <a:schemeClr val="bg1"/>
                </a:solidFill>
              </a:rPr>
              <a:t> d’erba </a:t>
            </a:r>
            <a:r>
              <a:rPr lang="it-IT" b="1" dirty="0" err="1" smtClean="0">
                <a:solidFill>
                  <a:schemeClr val="bg1"/>
                </a:solidFill>
              </a:rPr>
              <a:t>curta</a:t>
            </a:r>
            <a:r>
              <a:rPr lang="it-IT" b="1" dirty="0" smtClean="0">
                <a:solidFill>
                  <a:schemeClr val="bg1"/>
                </a:solidFill>
              </a:rPr>
              <a:t>, </a:t>
            </a:r>
            <a:r>
              <a:rPr lang="it-IT" b="1" dirty="0" err="1" smtClean="0">
                <a:solidFill>
                  <a:schemeClr val="bg1"/>
                </a:solidFill>
              </a:rPr>
              <a:t>pegôr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che trema in d’ôn </a:t>
            </a:r>
            <a:r>
              <a:rPr lang="it-IT" b="1" dirty="0" err="1" smtClean="0">
                <a:solidFill>
                  <a:schemeClr val="bg1"/>
                </a:solidFill>
              </a:rPr>
              <a:t>cantôô</a:t>
            </a:r>
            <a:r>
              <a:rPr lang="it-IT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it-IT" b="1" dirty="0" err="1" smtClean="0">
                <a:solidFill>
                  <a:schemeClr val="bg1"/>
                </a:solidFill>
              </a:rPr>
              <a:t>cagnett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bionch</a:t>
            </a:r>
            <a:r>
              <a:rPr lang="it-IT" b="1" dirty="0" smtClean="0">
                <a:solidFill>
                  <a:schemeClr val="bg1"/>
                </a:solidFill>
              </a:rPr>
              <a:t> ch’</a:t>
            </a:r>
            <a:r>
              <a:rPr lang="it-IT" b="1" dirty="0" err="1" smtClean="0">
                <a:solidFill>
                  <a:schemeClr val="bg1"/>
                </a:solidFill>
              </a:rPr>
              <a:t>el</a:t>
            </a:r>
            <a:r>
              <a:rPr lang="it-IT" b="1" dirty="0" smtClean="0">
                <a:solidFill>
                  <a:schemeClr val="bg1"/>
                </a:solidFill>
              </a:rPr>
              <a:t> bôia </a:t>
            </a:r>
            <a:r>
              <a:rPr lang="it-IT" b="1" dirty="0" err="1" smtClean="0">
                <a:solidFill>
                  <a:schemeClr val="bg1"/>
                </a:solidFill>
              </a:rPr>
              <a:t>desperaa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contra l’</a:t>
            </a:r>
            <a:r>
              <a:rPr lang="it-IT" b="1" dirty="0" err="1" smtClean="0">
                <a:solidFill>
                  <a:schemeClr val="bg1"/>
                </a:solidFill>
              </a:rPr>
              <a:t>ômbria</a:t>
            </a:r>
            <a:r>
              <a:rPr lang="it-IT" b="1" dirty="0" smtClean="0">
                <a:solidFill>
                  <a:schemeClr val="bg1"/>
                </a:solidFill>
              </a:rPr>
              <a:t> che côme </a:t>
            </a:r>
            <a:r>
              <a:rPr lang="it-IT" b="1" dirty="0" err="1" smtClean="0">
                <a:solidFill>
                  <a:schemeClr val="bg1"/>
                </a:solidFill>
              </a:rPr>
              <a:t>ôna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tampesta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la inversa i </a:t>
            </a:r>
            <a:r>
              <a:rPr lang="it-IT" b="1" dirty="0" err="1" smtClean="0">
                <a:solidFill>
                  <a:schemeClr val="bg1"/>
                </a:solidFill>
              </a:rPr>
              <a:t>foeuj</a:t>
            </a:r>
            <a:r>
              <a:rPr lang="it-IT" b="1" dirty="0" smtClean="0">
                <a:solidFill>
                  <a:schemeClr val="bg1"/>
                </a:solidFill>
              </a:rPr>
              <a:t> di </a:t>
            </a:r>
            <a:r>
              <a:rPr lang="it-IT" b="1" dirty="0" err="1" smtClean="0">
                <a:solidFill>
                  <a:schemeClr val="bg1"/>
                </a:solidFill>
              </a:rPr>
              <a:t>rôgôl</a:t>
            </a:r>
            <a:r>
              <a:rPr lang="it-IT" b="1" dirty="0" smtClean="0">
                <a:solidFill>
                  <a:schemeClr val="bg1"/>
                </a:solidFill>
              </a:rPr>
              <a:t>, la </a:t>
            </a:r>
            <a:r>
              <a:rPr lang="it-IT" b="1" dirty="0" err="1" smtClean="0">
                <a:solidFill>
                  <a:schemeClr val="bg1"/>
                </a:solidFill>
              </a:rPr>
              <a:t>streng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in di ôn gel </a:t>
            </a:r>
            <a:r>
              <a:rPr lang="it-IT" b="1" dirty="0" err="1" smtClean="0">
                <a:solidFill>
                  <a:schemeClr val="bg1"/>
                </a:solidFill>
              </a:rPr>
              <a:t>padrôô</a:t>
            </a:r>
            <a:r>
              <a:rPr lang="it-IT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it-IT" b="1" dirty="0" err="1" smtClean="0">
                <a:solidFill>
                  <a:schemeClr val="bg1"/>
                </a:solidFill>
              </a:rPr>
              <a:t>el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pais</a:t>
            </a:r>
            <a:r>
              <a:rPr lang="it-IT" b="1" dirty="0" smtClean="0">
                <a:solidFill>
                  <a:schemeClr val="bg1"/>
                </a:solidFill>
              </a:rPr>
              <a:t> l’</a:t>
            </a:r>
            <a:r>
              <a:rPr lang="it-IT" b="1" dirty="0" err="1" smtClean="0">
                <a:solidFill>
                  <a:schemeClr val="bg1"/>
                </a:solidFill>
              </a:rPr>
              <a:t>eva</a:t>
            </a:r>
            <a:r>
              <a:rPr lang="it-IT" b="1" dirty="0" smtClean="0">
                <a:solidFill>
                  <a:schemeClr val="bg1"/>
                </a:solidFill>
              </a:rPr>
              <a:t> ôn </a:t>
            </a:r>
            <a:r>
              <a:rPr lang="it-IT" b="1" dirty="0" err="1" smtClean="0">
                <a:solidFill>
                  <a:schemeClr val="bg1"/>
                </a:solidFill>
              </a:rPr>
              <a:t>oltrô</a:t>
            </a:r>
            <a:r>
              <a:rPr lang="it-IT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Ma l’è </a:t>
            </a:r>
            <a:r>
              <a:rPr lang="it-IT" b="1" dirty="0" err="1" smtClean="0">
                <a:solidFill>
                  <a:schemeClr val="bg1"/>
                </a:solidFill>
              </a:rPr>
              <a:t>sôa</a:t>
            </a:r>
            <a:r>
              <a:rPr lang="it-IT" b="1" dirty="0" smtClean="0">
                <a:solidFill>
                  <a:schemeClr val="bg1"/>
                </a:solidFill>
              </a:rPr>
              <a:t> la </a:t>
            </a:r>
            <a:r>
              <a:rPr lang="it-IT" b="1" dirty="0" err="1" smtClean="0">
                <a:solidFill>
                  <a:schemeClr val="bg1"/>
                </a:solidFill>
              </a:rPr>
              <a:t>carna</a:t>
            </a:r>
            <a:r>
              <a:rPr lang="it-IT" b="1" dirty="0" smtClean="0">
                <a:solidFill>
                  <a:schemeClr val="bg1"/>
                </a:solidFill>
              </a:rPr>
              <a:t>: l’è </a:t>
            </a:r>
            <a:r>
              <a:rPr lang="it-IT" b="1" dirty="0" err="1" smtClean="0">
                <a:solidFill>
                  <a:schemeClr val="bg1"/>
                </a:solidFill>
              </a:rPr>
              <a:t>luu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err="1" smtClean="0">
                <a:solidFill>
                  <a:schemeClr val="bg1"/>
                </a:solidFill>
              </a:rPr>
              <a:t>levaa</a:t>
            </a:r>
            <a:r>
              <a:rPr lang="it-IT" b="1" dirty="0" smtClean="0">
                <a:solidFill>
                  <a:schemeClr val="bg1"/>
                </a:solidFill>
              </a:rPr>
              <a:t> in ari, côn </a:t>
            </a:r>
            <a:r>
              <a:rPr lang="it-IT" b="1" dirty="0" err="1" smtClean="0">
                <a:solidFill>
                  <a:schemeClr val="bg1"/>
                </a:solidFill>
              </a:rPr>
              <a:t>broma</a:t>
            </a:r>
            <a:r>
              <a:rPr lang="it-IT" b="1" dirty="0" smtClean="0">
                <a:solidFill>
                  <a:schemeClr val="bg1"/>
                </a:solidFill>
              </a:rPr>
              <a:t> e </a:t>
            </a:r>
            <a:r>
              <a:rPr lang="it-IT" b="1" dirty="0" err="1" smtClean="0">
                <a:solidFill>
                  <a:schemeClr val="bg1"/>
                </a:solidFill>
              </a:rPr>
              <a:t>pagura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in del </a:t>
            </a:r>
            <a:r>
              <a:rPr lang="it-IT" b="1" dirty="0" err="1" smtClean="0">
                <a:solidFill>
                  <a:schemeClr val="bg1"/>
                </a:solidFill>
              </a:rPr>
              <a:t>stess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temp</a:t>
            </a:r>
            <a:r>
              <a:rPr lang="it-IT" b="1" dirty="0" smtClean="0">
                <a:solidFill>
                  <a:schemeClr val="bg1"/>
                </a:solidFill>
              </a:rPr>
              <a:t>. </a:t>
            </a:r>
            <a:r>
              <a:rPr lang="it-IT" b="1" dirty="0" err="1" smtClean="0">
                <a:solidFill>
                  <a:schemeClr val="bg1"/>
                </a:solidFill>
              </a:rPr>
              <a:t>El</a:t>
            </a:r>
            <a:r>
              <a:rPr lang="it-IT" b="1" dirty="0" smtClean="0">
                <a:solidFill>
                  <a:schemeClr val="bg1"/>
                </a:solidFill>
              </a:rPr>
              <a:t> sent</a:t>
            </a:r>
          </a:p>
          <a:p>
            <a:r>
              <a:rPr lang="it-IT" b="1" dirty="0" err="1" smtClean="0">
                <a:solidFill>
                  <a:schemeClr val="bg1"/>
                </a:solidFill>
              </a:rPr>
              <a:t>el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vent</a:t>
            </a:r>
            <a:r>
              <a:rPr lang="it-IT" b="1" dirty="0" smtClean="0">
                <a:solidFill>
                  <a:schemeClr val="bg1"/>
                </a:solidFill>
              </a:rPr>
              <a:t> che </a:t>
            </a:r>
            <a:r>
              <a:rPr lang="it-IT" b="1" dirty="0" err="1" smtClean="0">
                <a:solidFill>
                  <a:schemeClr val="bg1"/>
                </a:solidFill>
              </a:rPr>
              <a:t>ghe</a:t>
            </a:r>
            <a:r>
              <a:rPr lang="it-IT" b="1" dirty="0" smtClean="0">
                <a:solidFill>
                  <a:schemeClr val="bg1"/>
                </a:solidFill>
              </a:rPr>
              <a:t> strozza </a:t>
            </a:r>
            <a:r>
              <a:rPr lang="it-IT" b="1" dirty="0" err="1" smtClean="0">
                <a:solidFill>
                  <a:schemeClr val="bg1"/>
                </a:solidFill>
              </a:rPr>
              <a:t>giò</a:t>
            </a:r>
            <a:r>
              <a:rPr lang="it-IT" b="1" dirty="0" smtClean="0">
                <a:solidFill>
                  <a:schemeClr val="bg1"/>
                </a:solidFill>
              </a:rPr>
              <a:t> la gôla</a:t>
            </a:r>
          </a:p>
          <a:p>
            <a:r>
              <a:rPr lang="it-IT" b="1" dirty="0" err="1" smtClean="0">
                <a:solidFill>
                  <a:schemeClr val="bg1"/>
                </a:solidFill>
              </a:rPr>
              <a:t>el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vers</a:t>
            </a:r>
            <a:r>
              <a:rPr lang="it-IT" b="1" dirty="0" smtClean="0">
                <a:solidFill>
                  <a:schemeClr val="bg1"/>
                </a:solidFill>
              </a:rPr>
              <a:t>, </a:t>
            </a:r>
            <a:r>
              <a:rPr lang="it-IT" b="1" dirty="0" err="1" smtClean="0">
                <a:solidFill>
                  <a:schemeClr val="bg1"/>
                </a:solidFill>
              </a:rPr>
              <a:t>el</a:t>
            </a:r>
            <a:r>
              <a:rPr lang="it-IT" b="1" dirty="0" smtClean="0">
                <a:solidFill>
                  <a:schemeClr val="bg1"/>
                </a:solidFill>
              </a:rPr>
              <a:t> sent la </a:t>
            </a:r>
            <a:r>
              <a:rPr lang="it-IT" b="1" dirty="0" err="1" smtClean="0">
                <a:solidFill>
                  <a:schemeClr val="bg1"/>
                </a:solidFill>
              </a:rPr>
              <a:t>valetta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de </a:t>
            </a:r>
            <a:r>
              <a:rPr lang="it-IT" b="1" dirty="0" err="1" smtClean="0">
                <a:solidFill>
                  <a:schemeClr val="bg1"/>
                </a:solidFill>
              </a:rPr>
              <a:t>pissa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quond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tevedina</a:t>
            </a:r>
            <a:r>
              <a:rPr lang="it-IT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it-IT" b="1" dirty="0" err="1" smtClean="0">
                <a:solidFill>
                  <a:schemeClr val="bg1"/>
                </a:solidFill>
              </a:rPr>
              <a:t>rôsada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ciara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ciara</a:t>
            </a:r>
            <a:r>
              <a:rPr lang="it-IT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giamô la s’è </a:t>
            </a:r>
            <a:r>
              <a:rPr lang="it-IT" b="1" dirty="0" err="1" smtClean="0">
                <a:solidFill>
                  <a:schemeClr val="bg1"/>
                </a:solidFill>
              </a:rPr>
              <a:t>inviada</a:t>
            </a:r>
            <a:r>
              <a:rPr lang="it-IT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07504" y="0"/>
            <a:ext cx="4104456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 smtClean="0">
                <a:solidFill>
                  <a:schemeClr val="bg1"/>
                </a:solidFill>
              </a:rPr>
              <a:t>Menô de </a:t>
            </a:r>
            <a:r>
              <a:rPr lang="it-IT" sz="1700" b="1" dirty="0" err="1" smtClean="0">
                <a:solidFill>
                  <a:schemeClr val="bg1"/>
                </a:solidFill>
              </a:rPr>
              <a:t>ôna</a:t>
            </a:r>
            <a:r>
              <a:rPr lang="it-IT" sz="1700" b="1" dirty="0" smtClean="0">
                <a:solidFill>
                  <a:schemeClr val="bg1"/>
                </a:solidFill>
              </a:rPr>
              <a:t> </a:t>
            </a:r>
            <a:r>
              <a:rPr lang="it-IT" sz="1700" b="1" dirty="0" err="1" smtClean="0">
                <a:solidFill>
                  <a:schemeClr val="bg1"/>
                </a:solidFill>
              </a:rPr>
              <a:t>mesura</a:t>
            </a:r>
            <a:endParaRPr lang="it-IT" sz="1700" b="1" dirty="0" smtClean="0">
              <a:solidFill>
                <a:schemeClr val="bg1"/>
              </a:solidFill>
            </a:endParaRPr>
          </a:p>
          <a:p>
            <a:r>
              <a:rPr lang="it-IT" sz="1700" b="1" dirty="0" smtClean="0">
                <a:solidFill>
                  <a:schemeClr val="bg1"/>
                </a:solidFill>
              </a:rPr>
              <a:t>de valzer la </a:t>
            </a:r>
            <a:r>
              <a:rPr lang="it-IT" sz="1700" b="1" dirty="0" err="1" smtClean="0">
                <a:solidFill>
                  <a:schemeClr val="bg1"/>
                </a:solidFill>
              </a:rPr>
              <a:t>fiadura</a:t>
            </a:r>
            <a:endParaRPr lang="it-IT" sz="1700" b="1" dirty="0" smtClean="0">
              <a:solidFill>
                <a:schemeClr val="bg1"/>
              </a:solidFill>
            </a:endParaRPr>
          </a:p>
          <a:p>
            <a:r>
              <a:rPr lang="it-IT" sz="1700" b="1" dirty="0" smtClean="0">
                <a:solidFill>
                  <a:schemeClr val="bg1"/>
                </a:solidFill>
              </a:rPr>
              <a:t>che la te fa </a:t>
            </a:r>
            <a:r>
              <a:rPr lang="it-IT" sz="1700" b="1" dirty="0" err="1" smtClean="0">
                <a:solidFill>
                  <a:schemeClr val="bg1"/>
                </a:solidFill>
              </a:rPr>
              <a:t>crôdà</a:t>
            </a:r>
            <a:endParaRPr lang="it-IT" sz="1700" b="1" dirty="0" smtClean="0">
              <a:solidFill>
                <a:schemeClr val="bg1"/>
              </a:solidFill>
            </a:endParaRPr>
          </a:p>
          <a:p>
            <a:r>
              <a:rPr lang="it-IT" sz="1700" b="1" dirty="0" smtClean="0">
                <a:solidFill>
                  <a:schemeClr val="bg1"/>
                </a:solidFill>
              </a:rPr>
              <a:t>al </a:t>
            </a:r>
            <a:r>
              <a:rPr lang="it-IT" sz="1700" b="1" dirty="0" err="1" smtClean="0">
                <a:solidFill>
                  <a:schemeClr val="bg1"/>
                </a:solidFill>
              </a:rPr>
              <a:t>scur</a:t>
            </a:r>
            <a:r>
              <a:rPr lang="it-IT" sz="1700" b="1" dirty="0" smtClean="0">
                <a:solidFill>
                  <a:schemeClr val="bg1"/>
                </a:solidFill>
              </a:rPr>
              <a:t> in d’</a:t>
            </a:r>
            <a:r>
              <a:rPr lang="it-IT" sz="1700" b="1" dirty="0" err="1" smtClean="0">
                <a:solidFill>
                  <a:schemeClr val="bg1"/>
                </a:solidFill>
              </a:rPr>
              <a:t>ôna</a:t>
            </a:r>
            <a:r>
              <a:rPr lang="it-IT" sz="1700" b="1" dirty="0" smtClean="0">
                <a:solidFill>
                  <a:schemeClr val="bg1"/>
                </a:solidFill>
              </a:rPr>
              <a:t> tona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de </a:t>
            </a:r>
            <a:r>
              <a:rPr lang="it-IT" sz="1700" b="1" dirty="0" err="1" smtClean="0">
                <a:solidFill>
                  <a:schemeClr val="bg1"/>
                </a:solidFill>
              </a:rPr>
              <a:t>mur</a:t>
            </a:r>
            <a:r>
              <a:rPr lang="it-IT" sz="1700" b="1" dirty="0" smtClean="0">
                <a:solidFill>
                  <a:schemeClr val="bg1"/>
                </a:solidFill>
              </a:rPr>
              <a:t> </a:t>
            </a:r>
            <a:r>
              <a:rPr lang="it-IT" sz="1700" b="1" dirty="0" err="1" smtClean="0">
                <a:solidFill>
                  <a:schemeClr val="bg1"/>
                </a:solidFill>
              </a:rPr>
              <a:t>gris</a:t>
            </a:r>
            <a:r>
              <a:rPr lang="it-IT" sz="1700" b="1" dirty="0" smtClean="0">
                <a:solidFill>
                  <a:schemeClr val="bg1"/>
                </a:solidFill>
              </a:rPr>
              <a:t> e de muffa, </a:t>
            </a:r>
            <a:r>
              <a:rPr lang="it-IT" sz="1700" b="1" dirty="0" err="1" smtClean="0">
                <a:solidFill>
                  <a:schemeClr val="bg1"/>
                </a:solidFill>
              </a:rPr>
              <a:t>paradis</a:t>
            </a:r>
            <a:endParaRPr lang="it-IT" sz="1700" b="1" dirty="0" smtClean="0">
              <a:solidFill>
                <a:schemeClr val="bg1"/>
              </a:solidFill>
            </a:endParaRPr>
          </a:p>
          <a:p>
            <a:r>
              <a:rPr lang="it-IT" sz="1700" b="1" dirty="0" smtClean="0">
                <a:solidFill>
                  <a:schemeClr val="bg1"/>
                </a:solidFill>
              </a:rPr>
              <a:t>de </a:t>
            </a:r>
            <a:r>
              <a:rPr lang="it-IT" sz="1700" b="1" dirty="0" err="1" smtClean="0">
                <a:solidFill>
                  <a:schemeClr val="bg1"/>
                </a:solidFill>
              </a:rPr>
              <a:t>ghil</a:t>
            </a:r>
            <a:r>
              <a:rPr lang="it-IT" sz="1700" b="1" dirty="0" smtClean="0">
                <a:solidFill>
                  <a:schemeClr val="bg1"/>
                </a:solidFill>
              </a:rPr>
              <a:t>, cônte l </a:t>
            </a:r>
            <a:r>
              <a:rPr lang="it-IT" sz="1700" b="1" dirty="0" err="1" smtClean="0">
                <a:solidFill>
                  <a:schemeClr val="bg1"/>
                </a:solidFill>
              </a:rPr>
              <a:t>coeur</a:t>
            </a:r>
            <a:r>
              <a:rPr lang="it-IT" sz="1700" b="1" dirty="0" smtClean="0">
                <a:solidFill>
                  <a:schemeClr val="bg1"/>
                </a:solidFill>
              </a:rPr>
              <a:t> amô a </a:t>
            </a:r>
            <a:r>
              <a:rPr lang="it-IT" sz="1700" b="1" dirty="0" err="1" smtClean="0">
                <a:solidFill>
                  <a:schemeClr val="bg1"/>
                </a:solidFill>
              </a:rPr>
              <a:t>vella</a:t>
            </a:r>
            <a:r>
              <a:rPr lang="it-IT" sz="17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ma i man già </a:t>
            </a:r>
            <a:r>
              <a:rPr lang="it-IT" sz="1700" b="1" dirty="0" err="1" smtClean="0">
                <a:solidFill>
                  <a:schemeClr val="bg1"/>
                </a:solidFill>
              </a:rPr>
              <a:t>ladinn</a:t>
            </a:r>
            <a:endParaRPr lang="it-IT" sz="1700" b="1" dirty="0" smtClean="0">
              <a:solidFill>
                <a:schemeClr val="bg1"/>
              </a:solidFill>
            </a:endParaRPr>
          </a:p>
          <a:p>
            <a:r>
              <a:rPr lang="it-IT" sz="1700" b="1" dirty="0" smtClean="0">
                <a:solidFill>
                  <a:schemeClr val="bg1"/>
                </a:solidFill>
              </a:rPr>
              <a:t>a la </a:t>
            </a:r>
            <a:r>
              <a:rPr lang="it-IT" sz="1700" b="1" dirty="0" err="1" smtClean="0">
                <a:solidFill>
                  <a:schemeClr val="bg1"/>
                </a:solidFill>
              </a:rPr>
              <a:t>bôca</a:t>
            </a:r>
            <a:r>
              <a:rPr lang="it-IT" sz="1700" b="1" dirty="0" smtClean="0">
                <a:solidFill>
                  <a:schemeClr val="bg1"/>
                </a:solidFill>
              </a:rPr>
              <a:t> e la </a:t>
            </a:r>
            <a:r>
              <a:rPr lang="it-IT" sz="1700" b="1" dirty="0" err="1" smtClean="0">
                <a:solidFill>
                  <a:schemeClr val="bg1"/>
                </a:solidFill>
              </a:rPr>
              <a:t>lengua</a:t>
            </a:r>
            <a:r>
              <a:rPr lang="it-IT" sz="1700" b="1" dirty="0" smtClean="0">
                <a:solidFill>
                  <a:schemeClr val="bg1"/>
                </a:solidFill>
              </a:rPr>
              <a:t>.</a:t>
            </a:r>
          </a:p>
          <a:p>
            <a:endParaRPr lang="it-IT" sz="1700" b="1" dirty="0" smtClean="0">
              <a:solidFill>
                <a:schemeClr val="bg1"/>
              </a:solidFill>
            </a:endParaRPr>
          </a:p>
          <a:p>
            <a:r>
              <a:rPr lang="it-IT" sz="1700" b="1" dirty="0" err="1" smtClean="0">
                <a:solidFill>
                  <a:schemeClr val="bg1"/>
                </a:solidFill>
              </a:rPr>
              <a:t>Brusa</a:t>
            </a:r>
            <a:r>
              <a:rPr lang="it-IT" sz="1700" b="1" dirty="0" smtClean="0">
                <a:solidFill>
                  <a:schemeClr val="bg1"/>
                </a:solidFill>
              </a:rPr>
              <a:t> </a:t>
            </a:r>
            <a:r>
              <a:rPr lang="it-IT" sz="1700" b="1" dirty="0" err="1" smtClean="0">
                <a:solidFill>
                  <a:schemeClr val="bg1"/>
                </a:solidFill>
              </a:rPr>
              <a:t>el</a:t>
            </a:r>
            <a:r>
              <a:rPr lang="it-IT" sz="1700" b="1" dirty="0" smtClean="0">
                <a:solidFill>
                  <a:schemeClr val="bg1"/>
                </a:solidFill>
              </a:rPr>
              <a:t> </a:t>
            </a:r>
            <a:r>
              <a:rPr lang="it-IT" sz="1700" b="1" dirty="0" err="1" smtClean="0">
                <a:solidFill>
                  <a:schemeClr val="bg1"/>
                </a:solidFill>
              </a:rPr>
              <a:t>temp</a:t>
            </a:r>
            <a:r>
              <a:rPr lang="it-IT" sz="1700" b="1" dirty="0" smtClean="0">
                <a:solidFill>
                  <a:schemeClr val="bg1"/>
                </a:solidFill>
              </a:rPr>
              <a:t>, </a:t>
            </a:r>
            <a:r>
              <a:rPr lang="it-IT" sz="1700" b="1" dirty="0" err="1" smtClean="0">
                <a:solidFill>
                  <a:schemeClr val="bg1"/>
                </a:solidFill>
              </a:rPr>
              <a:t>el</a:t>
            </a:r>
            <a:r>
              <a:rPr lang="it-IT" sz="1700" b="1" dirty="0" smtClean="0">
                <a:solidFill>
                  <a:schemeClr val="bg1"/>
                </a:solidFill>
              </a:rPr>
              <a:t> </a:t>
            </a:r>
            <a:r>
              <a:rPr lang="it-IT" sz="1700" b="1" dirty="0" err="1" smtClean="0">
                <a:solidFill>
                  <a:schemeClr val="bg1"/>
                </a:solidFill>
              </a:rPr>
              <a:t>deslengua</a:t>
            </a:r>
            <a:r>
              <a:rPr lang="it-IT" sz="17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tocca su, </a:t>
            </a:r>
            <a:r>
              <a:rPr lang="it-IT" sz="1700" b="1" dirty="0" err="1" smtClean="0">
                <a:solidFill>
                  <a:schemeClr val="bg1"/>
                </a:solidFill>
              </a:rPr>
              <a:t>groma</a:t>
            </a:r>
            <a:r>
              <a:rPr lang="it-IT" sz="1700" b="1" dirty="0" smtClean="0">
                <a:solidFill>
                  <a:schemeClr val="bg1"/>
                </a:solidFill>
              </a:rPr>
              <a:t> i </a:t>
            </a:r>
            <a:r>
              <a:rPr lang="it-IT" sz="1700" b="1" dirty="0" err="1" smtClean="0">
                <a:solidFill>
                  <a:schemeClr val="bg1"/>
                </a:solidFill>
              </a:rPr>
              <a:t>paroll</a:t>
            </a:r>
            <a:r>
              <a:rPr lang="it-IT" sz="17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i </a:t>
            </a:r>
            <a:r>
              <a:rPr lang="it-IT" sz="1700" b="1" dirty="0" err="1" smtClean="0">
                <a:solidFill>
                  <a:schemeClr val="bg1"/>
                </a:solidFill>
              </a:rPr>
              <a:t>brusen</a:t>
            </a:r>
            <a:r>
              <a:rPr lang="it-IT" sz="1700" b="1" dirty="0" smtClean="0">
                <a:solidFill>
                  <a:schemeClr val="bg1"/>
                </a:solidFill>
              </a:rPr>
              <a:t> </a:t>
            </a:r>
            <a:r>
              <a:rPr lang="it-IT" sz="1700" b="1" dirty="0" err="1" smtClean="0">
                <a:solidFill>
                  <a:schemeClr val="bg1"/>
                </a:solidFill>
              </a:rPr>
              <a:t>insema</a:t>
            </a:r>
            <a:r>
              <a:rPr lang="it-IT" sz="1700" b="1" dirty="0" smtClean="0">
                <a:solidFill>
                  <a:schemeClr val="bg1"/>
                </a:solidFill>
              </a:rPr>
              <a:t>, i fon </a:t>
            </a:r>
            <a:r>
              <a:rPr lang="it-IT" sz="1700" b="1" dirty="0" err="1" smtClean="0">
                <a:solidFill>
                  <a:schemeClr val="bg1"/>
                </a:solidFill>
              </a:rPr>
              <a:t>scendra</a:t>
            </a:r>
            <a:endParaRPr lang="it-IT" sz="1700" b="1" dirty="0" smtClean="0">
              <a:solidFill>
                <a:schemeClr val="bg1"/>
              </a:solidFill>
            </a:endParaRPr>
          </a:p>
          <a:p>
            <a:r>
              <a:rPr lang="it-IT" sz="1700" b="1" dirty="0" err="1" smtClean="0">
                <a:solidFill>
                  <a:schemeClr val="bg1"/>
                </a:solidFill>
              </a:rPr>
              <a:t>insema</a:t>
            </a:r>
            <a:r>
              <a:rPr lang="it-IT" sz="1700" b="1" dirty="0" smtClean="0">
                <a:solidFill>
                  <a:schemeClr val="bg1"/>
                </a:solidFill>
              </a:rPr>
              <a:t>, </a:t>
            </a:r>
            <a:r>
              <a:rPr lang="it-IT" sz="1700" b="1" dirty="0" err="1" smtClean="0">
                <a:solidFill>
                  <a:schemeClr val="bg1"/>
                </a:solidFill>
              </a:rPr>
              <a:t>quii</a:t>
            </a:r>
            <a:r>
              <a:rPr lang="it-IT" sz="1700" b="1" dirty="0" smtClean="0">
                <a:solidFill>
                  <a:schemeClr val="bg1"/>
                </a:solidFill>
              </a:rPr>
              <a:t> </a:t>
            </a:r>
            <a:r>
              <a:rPr lang="it-IT" sz="1700" b="1" dirty="0" err="1" smtClean="0">
                <a:solidFill>
                  <a:schemeClr val="bg1"/>
                </a:solidFill>
              </a:rPr>
              <a:t>rôss</a:t>
            </a:r>
            <a:r>
              <a:rPr lang="it-IT" sz="1700" b="1" dirty="0" smtClean="0">
                <a:solidFill>
                  <a:schemeClr val="bg1"/>
                </a:solidFill>
              </a:rPr>
              <a:t> e </a:t>
            </a:r>
            <a:r>
              <a:rPr lang="it-IT" sz="1700" b="1" dirty="0" err="1" smtClean="0">
                <a:solidFill>
                  <a:schemeClr val="bg1"/>
                </a:solidFill>
              </a:rPr>
              <a:t>quii</a:t>
            </a:r>
            <a:r>
              <a:rPr lang="it-IT" sz="1700" b="1" dirty="0" smtClean="0">
                <a:solidFill>
                  <a:schemeClr val="bg1"/>
                </a:solidFill>
              </a:rPr>
              <a:t> negri: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la Bestia de piuma e de </a:t>
            </a:r>
            <a:r>
              <a:rPr lang="it-IT" sz="1700" b="1" dirty="0" err="1" smtClean="0">
                <a:solidFill>
                  <a:schemeClr val="bg1"/>
                </a:solidFill>
              </a:rPr>
              <a:t>fiomma</a:t>
            </a:r>
            <a:endParaRPr lang="it-IT" sz="1700" b="1" dirty="0" smtClean="0">
              <a:solidFill>
                <a:schemeClr val="bg1"/>
              </a:solidFill>
            </a:endParaRPr>
          </a:p>
          <a:p>
            <a:r>
              <a:rPr lang="it-IT" sz="1700" b="1" dirty="0" err="1" smtClean="0">
                <a:solidFill>
                  <a:schemeClr val="bg1"/>
                </a:solidFill>
              </a:rPr>
              <a:t>lla</a:t>
            </a:r>
            <a:r>
              <a:rPr lang="it-IT" sz="1700" b="1" dirty="0" smtClean="0">
                <a:solidFill>
                  <a:schemeClr val="bg1"/>
                </a:solidFill>
              </a:rPr>
              <a:t> </a:t>
            </a:r>
            <a:r>
              <a:rPr lang="it-IT" sz="1700" b="1" dirty="0" err="1" smtClean="0">
                <a:solidFill>
                  <a:schemeClr val="bg1"/>
                </a:solidFill>
              </a:rPr>
              <a:t>derviss</a:t>
            </a:r>
            <a:r>
              <a:rPr lang="it-IT" sz="1700" b="1" dirty="0" smtClean="0">
                <a:solidFill>
                  <a:schemeClr val="bg1"/>
                </a:solidFill>
              </a:rPr>
              <a:t> </a:t>
            </a:r>
            <a:r>
              <a:rPr lang="it-IT" sz="1700" b="1" dirty="0" err="1" smtClean="0">
                <a:solidFill>
                  <a:schemeClr val="bg1"/>
                </a:solidFill>
              </a:rPr>
              <a:t>piagh</a:t>
            </a:r>
            <a:r>
              <a:rPr lang="it-IT" sz="1700" b="1" dirty="0" smtClean="0">
                <a:solidFill>
                  <a:schemeClr val="bg1"/>
                </a:solidFill>
              </a:rPr>
              <a:t> e la sona,</a:t>
            </a:r>
          </a:p>
          <a:p>
            <a:r>
              <a:rPr lang="it-IT" sz="1700" b="1" dirty="0" err="1" smtClean="0">
                <a:solidFill>
                  <a:schemeClr val="bg1"/>
                </a:solidFill>
              </a:rPr>
              <a:t>ferispôla</a:t>
            </a:r>
            <a:r>
              <a:rPr lang="it-IT" sz="1700" b="1" dirty="0" smtClean="0">
                <a:solidFill>
                  <a:schemeClr val="bg1"/>
                </a:solidFill>
              </a:rPr>
              <a:t> e </a:t>
            </a:r>
            <a:r>
              <a:rPr lang="it-IT" sz="1700" b="1" dirty="0" err="1" smtClean="0">
                <a:solidFill>
                  <a:schemeClr val="bg1"/>
                </a:solidFill>
              </a:rPr>
              <a:t>inguent</a:t>
            </a:r>
            <a:r>
              <a:rPr lang="it-IT" sz="17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it-IT" sz="1700" b="1" dirty="0" err="1" smtClean="0">
                <a:solidFill>
                  <a:schemeClr val="bg1"/>
                </a:solidFill>
              </a:rPr>
              <a:t>asee</a:t>
            </a:r>
            <a:r>
              <a:rPr lang="it-IT" sz="1700" b="1" dirty="0" smtClean="0">
                <a:solidFill>
                  <a:schemeClr val="bg1"/>
                </a:solidFill>
              </a:rPr>
              <a:t> </a:t>
            </a:r>
            <a:r>
              <a:rPr lang="it-IT" sz="1700" b="1" dirty="0" err="1" smtClean="0">
                <a:solidFill>
                  <a:schemeClr val="bg1"/>
                </a:solidFill>
              </a:rPr>
              <a:t>fort</a:t>
            </a:r>
            <a:r>
              <a:rPr lang="it-IT" sz="1700" b="1" dirty="0" smtClean="0">
                <a:solidFill>
                  <a:schemeClr val="bg1"/>
                </a:solidFill>
              </a:rPr>
              <a:t> e </a:t>
            </a:r>
            <a:r>
              <a:rPr lang="it-IT" sz="1700" b="1" dirty="0" err="1" smtClean="0">
                <a:solidFill>
                  <a:schemeClr val="bg1"/>
                </a:solidFill>
              </a:rPr>
              <a:t>fôrment</a:t>
            </a:r>
            <a:r>
              <a:rPr lang="it-IT" sz="17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it-IT" sz="1700" b="1" dirty="0" err="1" smtClean="0">
                <a:solidFill>
                  <a:schemeClr val="bg1"/>
                </a:solidFill>
              </a:rPr>
              <a:t>Côme</a:t>
            </a:r>
            <a:r>
              <a:rPr lang="it-IT" sz="1700" b="1" dirty="0" smtClean="0">
                <a:solidFill>
                  <a:schemeClr val="bg1"/>
                </a:solidFill>
              </a:rPr>
              <a:t> </a:t>
            </a:r>
            <a:r>
              <a:rPr lang="it-IT" sz="1700" b="1" dirty="0" err="1" smtClean="0">
                <a:solidFill>
                  <a:schemeClr val="bg1"/>
                </a:solidFill>
              </a:rPr>
              <a:t>ôna</a:t>
            </a:r>
            <a:r>
              <a:rPr lang="it-IT" sz="1700" b="1" dirty="0" smtClean="0">
                <a:solidFill>
                  <a:schemeClr val="bg1"/>
                </a:solidFill>
              </a:rPr>
              <a:t> sira </a:t>
            </a:r>
            <a:r>
              <a:rPr lang="it-IT" sz="1700" b="1" dirty="0" err="1" smtClean="0">
                <a:solidFill>
                  <a:schemeClr val="bg1"/>
                </a:solidFill>
              </a:rPr>
              <a:t>sôtta</a:t>
            </a:r>
            <a:r>
              <a:rPr lang="it-IT" sz="1700" b="1" dirty="0" smtClean="0">
                <a:solidFill>
                  <a:schemeClr val="bg1"/>
                </a:solidFill>
              </a:rPr>
              <a:t> </a:t>
            </a:r>
            <a:r>
              <a:rPr lang="it-IT" sz="1700" b="1" dirty="0" err="1" smtClean="0">
                <a:solidFill>
                  <a:schemeClr val="bg1"/>
                </a:solidFill>
              </a:rPr>
              <a:t>ôn</a:t>
            </a:r>
            <a:r>
              <a:rPr lang="it-IT" sz="1700" b="1" dirty="0" smtClean="0">
                <a:solidFill>
                  <a:schemeClr val="bg1"/>
                </a:solidFill>
              </a:rPr>
              <a:t> </a:t>
            </a:r>
            <a:r>
              <a:rPr lang="it-IT" sz="1700" b="1" dirty="0" err="1" smtClean="0">
                <a:solidFill>
                  <a:schemeClr val="bg1"/>
                </a:solidFill>
              </a:rPr>
              <a:t>tendôô</a:t>
            </a:r>
            <a:endParaRPr lang="it-IT" sz="1700" b="1" dirty="0" smtClean="0">
              <a:solidFill>
                <a:schemeClr val="bg1"/>
              </a:solidFill>
            </a:endParaRPr>
          </a:p>
          <a:p>
            <a:r>
              <a:rPr lang="it-IT" sz="1700" b="1" dirty="0" err="1" smtClean="0">
                <a:solidFill>
                  <a:schemeClr val="bg1"/>
                </a:solidFill>
              </a:rPr>
              <a:t>piee</a:t>
            </a:r>
            <a:r>
              <a:rPr lang="it-IT" sz="1700" b="1" dirty="0" smtClean="0">
                <a:solidFill>
                  <a:schemeClr val="bg1"/>
                </a:solidFill>
              </a:rPr>
              <a:t> de </a:t>
            </a:r>
            <a:r>
              <a:rPr lang="it-IT" sz="1700" b="1" dirty="0" err="1" smtClean="0">
                <a:solidFill>
                  <a:schemeClr val="bg1"/>
                </a:solidFill>
              </a:rPr>
              <a:t>vers</a:t>
            </a:r>
            <a:r>
              <a:rPr lang="it-IT" sz="1700" b="1" dirty="0" smtClean="0">
                <a:solidFill>
                  <a:schemeClr val="bg1"/>
                </a:solidFill>
              </a:rPr>
              <a:t> e de </a:t>
            </a:r>
            <a:r>
              <a:rPr lang="it-IT" sz="1700" b="1" dirty="0" err="1" smtClean="0">
                <a:solidFill>
                  <a:schemeClr val="bg1"/>
                </a:solidFill>
              </a:rPr>
              <a:t>rid</a:t>
            </a:r>
            <a:r>
              <a:rPr lang="it-IT" sz="17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it-IT" sz="1700" b="1" dirty="0" err="1" smtClean="0">
                <a:solidFill>
                  <a:schemeClr val="bg1"/>
                </a:solidFill>
              </a:rPr>
              <a:t>cônt</a:t>
            </a:r>
            <a:r>
              <a:rPr lang="it-IT" sz="1700" b="1" dirty="0" smtClean="0">
                <a:solidFill>
                  <a:schemeClr val="bg1"/>
                </a:solidFill>
              </a:rPr>
              <a:t> </a:t>
            </a:r>
            <a:r>
              <a:rPr lang="it-IT" sz="1700" b="1" dirty="0" err="1" smtClean="0">
                <a:solidFill>
                  <a:schemeClr val="bg1"/>
                </a:solidFill>
              </a:rPr>
              <a:t>ôn</a:t>
            </a:r>
            <a:r>
              <a:rPr lang="it-IT" sz="1700" b="1" dirty="0" smtClean="0">
                <a:solidFill>
                  <a:schemeClr val="bg1"/>
                </a:solidFill>
              </a:rPr>
              <a:t> </a:t>
            </a:r>
            <a:r>
              <a:rPr lang="it-IT" sz="1700" b="1" dirty="0" err="1" smtClean="0">
                <a:solidFill>
                  <a:schemeClr val="bg1"/>
                </a:solidFill>
              </a:rPr>
              <a:t>magô</a:t>
            </a:r>
            <a:r>
              <a:rPr lang="it-IT" sz="1700" b="1" dirty="0" smtClean="0">
                <a:solidFill>
                  <a:schemeClr val="bg1"/>
                </a:solidFill>
              </a:rPr>
              <a:t> che fava </a:t>
            </a:r>
            <a:r>
              <a:rPr lang="it-IT" sz="1700" b="1" dirty="0" err="1" smtClean="0">
                <a:solidFill>
                  <a:schemeClr val="bg1"/>
                </a:solidFill>
              </a:rPr>
              <a:t>cômparì</a:t>
            </a:r>
            <a:endParaRPr lang="it-IT" sz="1700" b="1" dirty="0" smtClean="0">
              <a:solidFill>
                <a:schemeClr val="bg1"/>
              </a:solidFill>
            </a:endParaRPr>
          </a:p>
          <a:p>
            <a:r>
              <a:rPr lang="it-IT" sz="1700" b="1" dirty="0" err="1" smtClean="0">
                <a:solidFill>
                  <a:schemeClr val="bg1"/>
                </a:solidFill>
              </a:rPr>
              <a:t>peviôô</a:t>
            </a:r>
            <a:r>
              <a:rPr lang="it-IT" sz="1700" b="1" dirty="0" smtClean="0">
                <a:solidFill>
                  <a:schemeClr val="bg1"/>
                </a:solidFill>
              </a:rPr>
              <a:t> e nastri de seda,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te </a:t>
            </a:r>
            <a:r>
              <a:rPr lang="it-IT" sz="1700" b="1" dirty="0" err="1" smtClean="0">
                <a:solidFill>
                  <a:schemeClr val="bg1"/>
                </a:solidFill>
              </a:rPr>
              <a:t>guardet</a:t>
            </a:r>
            <a:r>
              <a:rPr lang="it-IT" sz="1700" b="1" dirty="0" smtClean="0">
                <a:solidFill>
                  <a:schemeClr val="bg1"/>
                </a:solidFill>
              </a:rPr>
              <a:t> </a:t>
            </a:r>
            <a:r>
              <a:rPr lang="it-IT" sz="1700" b="1" dirty="0" err="1" smtClean="0">
                <a:solidFill>
                  <a:schemeClr val="bg1"/>
                </a:solidFill>
              </a:rPr>
              <a:t>côn</a:t>
            </a:r>
            <a:r>
              <a:rPr lang="it-IT" sz="1700" b="1" dirty="0" smtClean="0">
                <a:solidFill>
                  <a:schemeClr val="bg1"/>
                </a:solidFill>
              </a:rPr>
              <a:t> </a:t>
            </a:r>
            <a:r>
              <a:rPr lang="it-IT" sz="1700" b="1" dirty="0" err="1" smtClean="0">
                <a:solidFill>
                  <a:schemeClr val="bg1"/>
                </a:solidFill>
              </a:rPr>
              <a:t>sôrpresa</a:t>
            </a:r>
            <a:endParaRPr lang="it-IT" sz="1700" b="1" dirty="0" smtClean="0">
              <a:solidFill>
                <a:schemeClr val="bg1"/>
              </a:solidFill>
            </a:endParaRPr>
          </a:p>
          <a:p>
            <a:r>
              <a:rPr lang="it-IT" sz="1700" b="1" dirty="0" smtClean="0">
                <a:solidFill>
                  <a:schemeClr val="bg1"/>
                </a:solidFill>
              </a:rPr>
              <a:t>l’</a:t>
            </a:r>
            <a:r>
              <a:rPr lang="it-IT" sz="1700" b="1" dirty="0" err="1" smtClean="0">
                <a:solidFill>
                  <a:schemeClr val="bg1"/>
                </a:solidFill>
              </a:rPr>
              <a:t>oeuf</a:t>
            </a:r>
            <a:r>
              <a:rPr lang="it-IT" sz="1700" b="1" dirty="0" smtClean="0">
                <a:solidFill>
                  <a:schemeClr val="bg1"/>
                </a:solidFill>
              </a:rPr>
              <a:t> che t’è </a:t>
            </a:r>
            <a:r>
              <a:rPr lang="it-IT" sz="1700" b="1" dirty="0" err="1" smtClean="0">
                <a:solidFill>
                  <a:schemeClr val="bg1"/>
                </a:solidFill>
              </a:rPr>
              <a:t>restaa</a:t>
            </a:r>
            <a:r>
              <a:rPr lang="it-IT" sz="1700" b="1" dirty="0" smtClean="0">
                <a:solidFill>
                  <a:schemeClr val="bg1"/>
                </a:solidFill>
              </a:rPr>
              <a:t> in man –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l’</a:t>
            </a:r>
            <a:r>
              <a:rPr lang="it-IT" sz="1700" b="1" dirty="0" err="1" smtClean="0">
                <a:solidFill>
                  <a:schemeClr val="bg1"/>
                </a:solidFill>
              </a:rPr>
              <a:t>oeuf</a:t>
            </a:r>
            <a:r>
              <a:rPr lang="it-IT" sz="1700" b="1" dirty="0" smtClean="0">
                <a:solidFill>
                  <a:schemeClr val="bg1"/>
                </a:solidFill>
              </a:rPr>
              <a:t> </a:t>
            </a:r>
            <a:r>
              <a:rPr lang="it-IT" sz="1700" b="1" dirty="0" err="1" smtClean="0">
                <a:solidFill>
                  <a:schemeClr val="bg1"/>
                </a:solidFill>
              </a:rPr>
              <a:t>gallaa</a:t>
            </a:r>
            <a:r>
              <a:rPr lang="it-IT" sz="1700" b="1" dirty="0" smtClean="0">
                <a:solidFill>
                  <a:schemeClr val="bg1"/>
                </a:solidFill>
              </a:rPr>
              <a:t> che regala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«Sapienza contra cui non v’ha difesa».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499992" y="0"/>
            <a:ext cx="4032448" cy="7155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 smtClean="0">
                <a:solidFill>
                  <a:schemeClr val="bg1"/>
                </a:solidFill>
              </a:rPr>
              <a:t>Più breve di una misura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di valzer il turbine 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che ti fa crollare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al buio dentro una tana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di muri grigi e muffa, paradiso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di ghiri, col cuore ancora in tumulto,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ma le mani già esperte e cedevoli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e la bocca e la lingua.</a:t>
            </a:r>
          </a:p>
          <a:p>
            <a:endParaRPr lang="it-IT" sz="1700" b="1" dirty="0" smtClean="0">
              <a:solidFill>
                <a:schemeClr val="bg1"/>
              </a:solidFill>
            </a:endParaRPr>
          </a:p>
          <a:p>
            <a:r>
              <a:rPr lang="it-IT" sz="1700" b="1" dirty="0" smtClean="0">
                <a:solidFill>
                  <a:schemeClr val="bg1"/>
                </a:solidFill>
              </a:rPr>
              <a:t>Brucia il tempo, si sfa,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le parole si incendiano, si strinano,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bruciano insieme, si fanno cenere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insieme, le rosse e le nere: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la Bestia di piume e di fiamma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apre piaghe e la risana,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tizzone e </a:t>
            </a:r>
            <a:r>
              <a:rPr lang="it-IT" sz="1700" b="1" dirty="0">
                <a:solidFill>
                  <a:schemeClr val="bg1"/>
                </a:solidFill>
              </a:rPr>
              <a:t>u</a:t>
            </a:r>
            <a:r>
              <a:rPr lang="it-IT" sz="1700" b="1" dirty="0" smtClean="0">
                <a:solidFill>
                  <a:schemeClr val="bg1"/>
                </a:solidFill>
              </a:rPr>
              <a:t>nguento,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aceto forte e frumento.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Come una sera sotto un tendone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pieno di rumore e di risa,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con un mago che faceva apparire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piccioni e nastri di seta,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guardi con sorpresa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l’uovo che ti è rimasto in mano –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l’uovo fecondato che regala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«Sapienza contra cui non v’ha difesa».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23528" y="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ASSALONNE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499992" y="0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ASSALONNE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77766" y="579458"/>
            <a:ext cx="644422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 «</a:t>
            </a:r>
            <a:r>
              <a:rPr lang="fr-FR" b="1" dirty="0" err="1" smtClean="0">
                <a:solidFill>
                  <a:schemeClr val="bg1"/>
                </a:solidFill>
              </a:rPr>
              <a:t>Genee</a:t>
            </a:r>
            <a:r>
              <a:rPr lang="fr-FR" b="1" dirty="0" smtClean="0">
                <a:solidFill>
                  <a:schemeClr val="bg1"/>
                </a:solidFill>
              </a:rPr>
              <a:t> – </a:t>
            </a:r>
            <a:r>
              <a:rPr lang="fr-FR" b="1" dirty="0" err="1" smtClean="0">
                <a:solidFill>
                  <a:schemeClr val="bg1"/>
                </a:solidFill>
              </a:rPr>
              <a:t>febree</a:t>
            </a:r>
            <a:r>
              <a:rPr lang="fr-FR" b="1" dirty="0" smtClean="0">
                <a:solidFill>
                  <a:schemeClr val="bg1"/>
                </a:solidFill>
              </a:rPr>
              <a:t>!» </a:t>
            </a:r>
            <a:r>
              <a:rPr lang="fr-FR" b="1" dirty="0" err="1" smtClean="0">
                <a:solidFill>
                  <a:schemeClr val="bg1"/>
                </a:solidFill>
              </a:rPr>
              <a:t>vôsava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i </a:t>
            </a:r>
            <a:r>
              <a:rPr lang="fr-FR" b="1" dirty="0" err="1" smtClean="0">
                <a:solidFill>
                  <a:schemeClr val="bg1"/>
                </a:solidFill>
              </a:rPr>
              <a:t>fiôlitt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côn</a:t>
            </a:r>
            <a:r>
              <a:rPr lang="fr-FR" b="1" dirty="0" smtClean="0">
                <a:solidFill>
                  <a:schemeClr val="bg1"/>
                </a:solidFill>
              </a:rPr>
              <a:t> la </a:t>
            </a:r>
            <a:r>
              <a:rPr lang="fr-FR" b="1" dirty="0" err="1" smtClean="0">
                <a:solidFill>
                  <a:schemeClr val="bg1"/>
                </a:solidFill>
              </a:rPr>
              <a:t>muga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in </a:t>
            </a:r>
            <a:r>
              <a:rPr lang="fr-FR" b="1" dirty="0" err="1" smtClean="0">
                <a:solidFill>
                  <a:schemeClr val="bg1"/>
                </a:solidFill>
              </a:rPr>
              <a:t>mezz</a:t>
            </a:r>
            <a:r>
              <a:rPr lang="fr-FR" b="1" dirty="0" smtClean="0">
                <a:solidFill>
                  <a:schemeClr val="bg1"/>
                </a:solidFill>
              </a:rPr>
              <a:t> ai </a:t>
            </a:r>
            <a:r>
              <a:rPr lang="fr-FR" b="1" dirty="0" err="1" smtClean="0">
                <a:solidFill>
                  <a:schemeClr val="bg1"/>
                </a:solidFill>
              </a:rPr>
              <a:t>mucc</a:t>
            </a:r>
            <a:r>
              <a:rPr lang="fr-FR" b="1" dirty="0" smtClean="0">
                <a:solidFill>
                  <a:schemeClr val="bg1"/>
                </a:solidFill>
              </a:rPr>
              <a:t> de </a:t>
            </a:r>
            <a:r>
              <a:rPr lang="fr-FR" b="1" dirty="0" err="1" smtClean="0">
                <a:solidFill>
                  <a:schemeClr val="bg1"/>
                </a:solidFill>
              </a:rPr>
              <a:t>neve</a:t>
            </a:r>
            <a:r>
              <a:rPr lang="fr-FR" b="1" dirty="0" smtClean="0">
                <a:solidFill>
                  <a:schemeClr val="bg1"/>
                </a:solidFill>
              </a:rPr>
              <a:t>;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«</a:t>
            </a:r>
            <a:r>
              <a:rPr lang="fr-FR" b="1" dirty="0" err="1" smtClean="0">
                <a:solidFill>
                  <a:schemeClr val="bg1"/>
                </a:solidFill>
              </a:rPr>
              <a:t>genee</a:t>
            </a:r>
            <a:r>
              <a:rPr lang="fr-FR" b="1" dirty="0" smtClean="0">
                <a:solidFill>
                  <a:schemeClr val="bg1"/>
                </a:solidFill>
              </a:rPr>
              <a:t>» </a:t>
            </a:r>
            <a:r>
              <a:rPr lang="fr-FR" b="1" dirty="0" err="1" smtClean="0">
                <a:solidFill>
                  <a:schemeClr val="bg1"/>
                </a:solidFill>
              </a:rPr>
              <a:t>fina</a:t>
            </a:r>
            <a:r>
              <a:rPr lang="fr-FR" b="1" dirty="0" smtClean="0">
                <a:solidFill>
                  <a:schemeClr val="bg1"/>
                </a:solidFill>
              </a:rPr>
              <a:t> la </a:t>
            </a:r>
            <a:r>
              <a:rPr lang="fr-FR" b="1" dirty="0" err="1" smtClean="0">
                <a:solidFill>
                  <a:schemeClr val="bg1"/>
                </a:solidFill>
              </a:rPr>
              <a:t>ciuna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la </a:t>
            </a:r>
            <a:r>
              <a:rPr lang="fr-FR" b="1" dirty="0" err="1" smtClean="0">
                <a:solidFill>
                  <a:schemeClr val="bg1"/>
                </a:solidFill>
              </a:rPr>
              <a:t>pareva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grugnì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ciusa</a:t>
            </a:r>
            <a:r>
              <a:rPr lang="fr-FR" b="1" dirty="0" smtClean="0">
                <a:solidFill>
                  <a:schemeClr val="bg1"/>
                </a:solidFill>
              </a:rPr>
              <a:t> in </a:t>
            </a:r>
            <a:r>
              <a:rPr lang="fr-FR" b="1" dirty="0" err="1" smtClean="0">
                <a:solidFill>
                  <a:schemeClr val="bg1"/>
                </a:solidFill>
              </a:rPr>
              <a:t>del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so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err="1" smtClean="0">
                <a:solidFill>
                  <a:schemeClr val="bg1"/>
                </a:solidFill>
              </a:rPr>
              <a:t>barghett</a:t>
            </a:r>
            <a:r>
              <a:rPr lang="fr-FR" b="1" dirty="0" smtClean="0">
                <a:solidFill>
                  <a:schemeClr val="bg1"/>
                </a:solidFill>
              </a:rPr>
              <a:t>, </a:t>
            </a:r>
            <a:r>
              <a:rPr lang="fr-FR" b="1" dirty="0" err="1" smtClean="0">
                <a:solidFill>
                  <a:schemeClr val="bg1"/>
                </a:solidFill>
              </a:rPr>
              <a:t>che</a:t>
            </a:r>
            <a:r>
              <a:rPr lang="fr-FR" b="1" dirty="0" smtClean="0">
                <a:solidFill>
                  <a:schemeClr val="bg1"/>
                </a:solidFill>
              </a:rPr>
              <a:t> mai l’</a:t>
            </a:r>
            <a:r>
              <a:rPr lang="fr-FR" b="1" dirty="0" err="1" smtClean="0">
                <a:solidFill>
                  <a:schemeClr val="bg1"/>
                </a:solidFill>
              </a:rPr>
              <a:t>avaress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vist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febree</a:t>
            </a:r>
            <a:r>
              <a:rPr lang="fr-FR" b="1" dirty="0" smtClean="0">
                <a:solidFill>
                  <a:schemeClr val="bg1"/>
                </a:solidFill>
              </a:rPr>
              <a:t> –</a:t>
            </a:r>
          </a:p>
          <a:p>
            <a:r>
              <a:rPr lang="fr-FR" b="1" dirty="0" err="1" smtClean="0">
                <a:solidFill>
                  <a:schemeClr val="bg1"/>
                </a:solidFill>
              </a:rPr>
              <a:t>môntogna</a:t>
            </a:r>
            <a:r>
              <a:rPr lang="fr-FR" b="1" dirty="0" smtClean="0">
                <a:solidFill>
                  <a:schemeClr val="bg1"/>
                </a:solidFill>
              </a:rPr>
              <a:t> rosa e </a:t>
            </a:r>
            <a:r>
              <a:rPr lang="fr-FR" b="1" dirty="0" err="1" smtClean="0">
                <a:solidFill>
                  <a:schemeClr val="bg1"/>
                </a:solidFill>
              </a:rPr>
              <a:t>negra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de </a:t>
            </a:r>
            <a:r>
              <a:rPr lang="fr-FR" b="1" dirty="0" err="1" smtClean="0">
                <a:solidFill>
                  <a:schemeClr val="bg1"/>
                </a:solidFill>
              </a:rPr>
              <a:t>sedôl</a:t>
            </a:r>
            <a:r>
              <a:rPr lang="fr-FR" b="1" dirty="0" smtClean="0">
                <a:solidFill>
                  <a:schemeClr val="bg1"/>
                </a:solidFill>
              </a:rPr>
              <a:t> e </a:t>
            </a:r>
            <a:r>
              <a:rPr lang="fr-FR" b="1" dirty="0" err="1" smtClean="0">
                <a:solidFill>
                  <a:schemeClr val="bg1"/>
                </a:solidFill>
              </a:rPr>
              <a:t>busecch</a:t>
            </a:r>
            <a:r>
              <a:rPr lang="fr-FR" b="1" dirty="0" smtClean="0">
                <a:solidFill>
                  <a:schemeClr val="bg1"/>
                </a:solidFill>
              </a:rPr>
              <a:t>, </a:t>
            </a:r>
            <a:r>
              <a:rPr lang="fr-FR" b="1" dirty="0" err="1" smtClean="0">
                <a:solidFill>
                  <a:schemeClr val="bg1"/>
                </a:solidFill>
              </a:rPr>
              <a:t>già</a:t>
            </a:r>
            <a:r>
              <a:rPr lang="fr-FR" b="1" dirty="0" smtClean="0">
                <a:solidFill>
                  <a:schemeClr val="bg1"/>
                </a:solidFill>
              </a:rPr>
              <a:t> la </a:t>
            </a:r>
            <a:r>
              <a:rPr lang="fr-FR" b="1" dirty="0" err="1" smtClean="0">
                <a:solidFill>
                  <a:schemeClr val="bg1"/>
                </a:solidFill>
              </a:rPr>
              <a:t>senteva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err="1" smtClean="0">
                <a:solidFill>
                  <a:schemeClr val="bg1"/>
                </a:solidFill>
              </a:rPr>
              <a:t>spressass</a:t>
            </a:r>
            <a:r>
              <a:rPr lang="fr-FR" b="1" dirty="0" smtClean="0">
                <a:solidFill>
                  <a:schemeClr val="bg1"/>
                </a:solidFill>
              </a:rPr>
              <a:t> la </a:t>
            </a:r>
            <a:r>
              <a:rPr lang="fr-FR" b="1" dirty="0" err="1" smtClean="0">
                <a:solidFill>
                  <a:schemeClr val="bg1"/>
                </a:solidFill>
              </a:rPr>
              <a:t>mattina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del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côrtell</a:t>
            </a:r>
            <a:r>
              <a:rPr lang="fr-FR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el </a:t>
            </a:r>
            <a:r>
              <a:rPr lang="fr-FR" b="1" dirty="0" err="1" smtClean="0">
                <a:solidFill>
                  <a:schemeClr val="bg1"/>
                </a:solidFill>
              </a:rPr>
              <a:t>frecc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che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ghe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derviva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el </a:t>
            </a:r>
            <a:r>
              <a:rPr lang="fr-FR" b="1" dirty="0" err="1" smtClean="0">
                <a:solidFill>
                  <a:schemeClr val="bg1"/>
                </a:solidFill>
              </a:rPr>
              <a:t>goss</a:t>
            </a:r>
            <a:r>
              <a:rPr lang="fr-FR" b="1" dirty="0" smtClean="0">
                <a:solidFill>
                  <a:schemeClr val="bg1"/>
                </a:solidFill>
              </a:rPr>
              <a:t>, </a:t>
            </a:r>
            <a:r>
              <a:rPr lang="fr-FR" b="1" dirty="0" err="1" smtClean="0">
                <a:solidFill>
                  <a:schemeClr val="bg1"/>
                </a:solidFill>
              </a:rPr>
              <a:t>ghe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destacava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la </a:t>
            </a:r>
            <a:r>
              <a:rPr lang="fr-FR" b="1" dirty="0" err="1" smtClean="0">
                <a:solidFill>
                  <a:schemeClr val="bg1"/>
                </a:solidFill>
              </a:rPr>
              <a:t>crapa</a:t>
            </a:r>
            <a:r>
              <a:rPr lang="fr-FR" b="1" dirty="0" smtClean="0">
                <a:solidFill>
                  <a:schemeClr val="bg1"/>
                </a:solidFill>
              </a:rPr>
              <a:t>, </a:t>
            </a:r>
            <a:r>
              <a:rPr lang="fr-FR" b="1" dirty="0" err="1" smtClean="0">
                <a:solidFill>
                  <a:schemeClr val="bg1"/>
                </a:solidFill>
              </a:rPr>
              <a:t>ghe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squartava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el </a:t>
            </a:r>
            <a:r>
              <a:rPr lang="fr-FR" b="1" dirty="0" err="1" smtClean="0">
                <a:solidFill>
                  <a:schemeClr val="bg1"/>
                </a:solidFill>
              </a:rPr>
              <a:t>bôtasc</a:t>
            </a:r>
            <a:r>
              <a:rPr lang="fr-FR" b="1" dirty="0" smtClean="0">
                <a:solidFill>
                  <a:schemeClr val="bg1"/>
                </a:solidFill>
              </a:rPr>
              <a:t>. «El </a:t>
            </a:r>
            <a:r>
              <a:rPr lang="fr-FR" b="1" dirty="0" err="1" smtClean="0">
                <a:solidFill>
                  <a:schemeClr val="bg1"/>
                </a:solidFill>
              </a:rPr>
              <a:t>cadii</a:t>
            </a:r>
            <a:r>
              <a:rPr lang="fr-FR" b="1" dirty="0" smtClean="0">
                <a:solidFill>
                  <a:schemeClr val="bg1"/>
                </a:solidFill>
              </a:rPr>
              <a:t>!»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la </a:t>
            </a:r>
            <a:r>
              <a:rPr lang="fr-FR" b="1" dirty="0" err="1" smtClean="0">
                <a:solidFill>
                  <a:schemeClr val="bg1"/>
                </a:solidFill>
              </a:rPr>
              <a:t>vôsava</a:t>
            </a:r>
            <a:r>
              <a:rPr lang="fr-FR" b="1" dirty="0" smtClean="0">
                <a:solidFill>
                  <a:schemeClr val="bg1"/>
                </a:solidFill>
              </a:rPr>
              <a:t> la </a:t>
            </a:r>
            <a:r>
              <a:rPr lang="fr-FR" b="1" dirty="0" err="1" smtClean="0">
                <a:solidFill>
                  <a:schemeClr val="bg1"/>
                </a:solidFill>
              </a:rPr>
              <a:t>vegia</a:t>
            </a:r>
            <a:r>
              <a:rPr lang="fr-FR" b="1" dirty="0" smtClean="0">
                <a:solidFill>
                  <a:schemeClr val="bg1"/>
                </a:solidFill>
              </a:rPr>
              <a:t>, la </a:t>
            </a:r>
            <a:r>
              <a:rPr lang="fr-FR" b="1" dirty="0" err="1" smtClean="0">
                <a:solidFill>
                  <a:schemeClr val="bg1"/>
                </a:solidFill>
              </a:rPr>
              <a:t>côreva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err="1" smtClean="0">
                <a:solidFill>
                  <a:schemeClr val="bg1"/>
                </a:solidFill>
              </a:rPr>
              <a:t>sôtta</a:t>
            </a:r>
            <a:r>
              <a:rPr lang="fr-FR" b="1" dirty="0" smtClean="0">
                <a:solidFill>
                  <a:schemeClr val="bg1"/>
                </a:solidFill>
              </a:rPr>
              <a:t> al </a:t>
            </a:r>
            <a:r>
              <a:rPr lang="fr-FR" b="1" dirty="0" err="1" smtClean="0">
                <a:solidFill>
                  <a:schemeClr val="bg1"/>
                </a:solidFill>
              </a:rPr>
              <a:t>gett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che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fumava</a:t>
            </a:r>
            <a:r>
              <a:rPr lang="fr-FR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fr-FR" b="1" dirty="0" err="1" smtClean="0">
                <a:solidFill>
                  <a:schemeClr val="bg1"/>
                </a:solidFill>
              </a:rPr>
              <a:t>côlôô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spiree</a:t>
            </a:r>
            <a:r>
              <a:rPr lang="fr-FR" b="1" dirty="0" smtClean="0">
                <a:solidFill>
                  <a:schemeClr val="bg1"/>
                </a:solidFill>
              </a:rPr>
              <a:t> de </a:t>
            </a:r>
            <a:r>
              <a:rPr lang="fr-FR" b="1" dirty="0" err="1" smtClean="0">
                <a:solidFill>
                  <a:schemeClr val="bg1"/>
                </a:solidFill>
              </a:rPr>
              <a:t>Spogna</a:t>
            </a:r>
            <a:r>
              <a:rPr lang="fr-FR" b="1" dirty="0" smtClean="0">
                <a:solidFill>
                  <a:schemeClr val="bg1"/>
                </a:solidFill>
              </a:rPr>
              <a:t>: «</a:t>
            </a:r>
            <a:r>
              <a:rPr lang="fr-FR" b="1" dirty="0" err="1" smtClean="0">
                <a:solidFill>
                  <a:schemeClr val="bg1"/>
                </a:solidFill>
              </a:rPr>
              <a:t>Vedrii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err="1" smtClean="0">
                <a:solidFill>
                  <a:schemeClr val="bg1"/>
                </a:solidFill>
              </a:rPr>
              <a:t>che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tôrtii</a:t>
            </a:r>
            <a:r>
              <a:rPr lang="fr-FR" b="1" dirty="0" smtClean="0">
                <a:solidFill>
                  <a:schemeClr val="bg1"/>
                </a:solidFill>
              </a:rPr>
              <a:t>!», </a:t>
            </a:r>
            <a:r>
              <a:rPr lang="fr-FR" b="1" dirty="0" err="1" smtClean="0">
                <a:solidFill>
                  <a:schemeClr val="bg1"/>
                </a:solidFill>
              </a:rPr>
              <a:t>côme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ciôca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in </a:t>
            </a:r>
            <a:r>
              <a:rPr lang="fr-FR" b="1" dirty="0" err="1" smtClean="0">
                <a:solidFill>
                  <a:schemeClr val="bg1"/>
                </a:solidFill>
              </a:rPr>
              <a:t>mezz</a:t>
            </a:r>
            <a:r>
              <a:rPr lang="fr-FR" b="1" dirty="0" smtClean="0">
                <a:solidFill>
                  <a:schemeClr val="bg1"/>
                </a:solidFill>
              </a:rPr>
              <a:t> a la </a:t>
            </a:r>
            <a:r>
              <a:rPr lang="fr-FR" b="1" dirty="0" err="1" smtClean="0">
                <a:solidFill>
                  <a:schemeClr val="bg1"/>
                </a:solidFill>
              </a:rPr>
              <a:t>nev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rôssa</a:t>
            </a:r>
            <a:r>
              <a:rPr lang="fr-FR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fr-FR" b="1" dirty="0" err="1" smtClean="0">
                <a:solidFill>
                  <a:schemeClr val="bg1"/>
                </a:solidFill>
              </a:rPr>
              <a:t>gialda</a:t>
            </a:r>
            <a:r>
              <a:rPr lang="fr-FR" b="1" dirty="0" smtClean="0">
                <a:solidFill>
                  <a:schemeClr val="bg1"/>
                </a:solidFill>
              </a:rPr>
              <a:t>, in </a:t>
            </a:r>
            <a:r>
              <a:rPr lang="fr-FR" b="1" dirty="0" err="1" smtClean="0">
                <a:solidFill>
                  <a:schemeClr val="bg1"/>
                </a:solidFill>
              </a:rPr>
              <a:t>mezz</a:t>
            </a:r>
            <a:r>
              <a:rPr lang="fr-FR" b="1" dirty="0" smtClean="0">
                <a:solidFill>
                  <a:schemeClr val="bg1"/>
                </a:solidFill>
              </a:rPr>
              <a:t> a l’</a:t>
            </a:r>
            <a:r>
              <a:rPr lang="fr-FR" b="1" dirty="0" err="1" smtClean="0">
                <a:solidFill>
                  <a:schemeClr val="bg1"/>
                </a:solidFill>
              </a:rPr>
              <a:t>ôdôô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de </a:t>
            </a:r>
            <a:r>
              <a:rPr lang="fr-FR" b="1" dirty="0" err="1" smtClean="0">
                <a:solidFill>
                  <a:schemeClr val="bg1"/>
                </a:solidFill>
              </a:rPr>
              <a:t>côlôbia</a:t>
            </a:r>
            <a:r>
              <a:rPr lang="fr-FR" b="1" dirty="0" smtClean="0">
                <a:solidFill>
                  <a:schemeClr val="bg1"/>
                </a:solidFill>
              </a:rPr>
              <a:t>, de pissa</a:t>
            </a:r>
          </a:p>
          <a:p>
            <a:r>
              <a:rPr lang="fr-FR" b="1" dirty="0" err="1" smtClean="0">
                <a:solidFill>
                  <a:schemeClr val="bg1"/>
                </a:solidFill>
              </a:rPr>
              <a:t>colda</a:t>
            </a:r>
            <a:r>
              <a:rPr lang="fr-FR" b="1" dirty="0" smtClean="0">
                <a:solidFill>
                  <a:schemeClr val="bg1"/>
                </a:solidFill>
              </a:rPr>
              <a:t>, in </a:t>
            </a:r>
            <a:r>
              <a:rPr lang="fr-FR" b="1" dirty="0" err="1" smtClean="0">
                <a:solidFill>
                  <a:schemeClr val="bg1"/>
                </a:solidFill>
              </a:rPr>
              <a:t>mezz</a:t>
            </a:r>
            <a:r>
              <a:rPr lang="fr-FR" b="1" dirty="0" smtClean="0">
                <a:solidFill>
                  <a:schemeClr val="bg1"/>
                </a:solidFill>
              </a:rPr>
              <a:t> a la </a:t>
            </a:r>
            <a:r>
              <a:rPr lang="fr-FR" b="1" dirty="0" err="1" smtClean="0">
                <a:solidFill>
                  <a:schemeClr val="bg1"/>
                </a:solidFill>
              </a:rPr>
              <a:t>nebia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d’</a:t>
            </a:r>
            <a:r>
              <a:rPr lang="fr-FR" b="1" dirty="0" err="1" smtClean="0">
                <a:solidFill>
                  <a:schemeClr val="bg1"/>
                </a:solidFill>
              </a:rPr>
              <a:t>acqua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sbôrienta</a:t>
            </a:r>
            <a:r>
              <a:rPr lang="fr-FR" b="1" dirty="0" smtClean="0">
                <a:solidFill>
                  <a:schemeClr val="bg1"/>
                </a:solidFill>
              </a:rPr>
              <a:t>, </a:t>
            </a:r>
            <a:r>
              <a:rPr lang="fr-FR" b="1" dirty="0" err="1" smtClean="0">
                <a:solidFill>
                  <a:schemeClr val="bg1"/>
                </a:solidFill>
              </a:rPr>
              <a:t>rôssa</a:t>
            </a:r>
            <a:endParaRPr lang="fr-FR" b="1" dirty="0" smtClean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572000" y="548680"/>
            <a:ext cx="403244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  «Gennaio – febbraio!» urlavano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 bambinetti coi geloni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fra i mucchi di neve;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«gennaio» persino la scrofa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sembrava grugnisse chiusa nel suo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recinto, che mai avrebbe visto febbraio –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montagna rosa e nera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di setole e interiora, già sentiva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vicina l’alba del coltello,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il freddo che le apriva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la gola, le staccava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la testa, le squarciava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il ventre. «Il catino»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urlava la vecchia, correva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sotto lo zampillo fumante,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color ciliegie di Spagna: «Vedrete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che migliaccio!», come ubriaca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in mezzo alla neve rossa,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gialla, in mezzo all’odore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di beverone, di piscio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caldo, in mezzo alla nebbia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d’acqua bollente, rossa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51520" y="0"/>
            <a:ext cx="42484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</a:rPr>
              <a:t>anca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lee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finalment</a:t>
            </a:r>
            <a:r>
              <a:rPr lang="fr-FR" b="1" dirty="0" smtClean="0">
                <a:solidFill>
                  <a:schemeClr val="bg1"/>
                </a:solidFill>
              </a:rPr>
              <a:t>, </a:t>
            </a:r>
            <a:r>
              <a:rPr lang="fr-FR" b="1" dirty="0" err="1" smtClean="0">
                <a:solidFill>
                  <a:schemeClr val="bg1"/>
                </a:solidFill>
              </a:rPr>
              <a:t>imparnighenta</a:t>
            </a:r>
            <a:r>
              <a:rPr lang="fr-FR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fr-FR" b="1" dirty="0" err="1" smtClean="0">
                <a:solidFill>
                  <a:schemeClr val="bg1"/>
                </a:solidFill>
              </a:rPr>
              <a:t>quônd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che</a:t>
            </a:r>
            <a:r>
              <a:rPr lang="fr-FR" b="1" dirty="0" smtClean="0">
                <a:solidFill>
                  <a:schemeClr val="bg1"/>
                </a:solidFill>
              </a:rPr>
              <a:t> la se </a:t>
            </a:r>
            <a:r>
              <a:rPr lang="fr-FR" b="1" dirty="0" err="1" smtClean="0">
                <a:solidFill>
                  <a:schemeClr val="bg1"/>
                </a:solidFill>
              </a:rPr>
              <a:t>fermava</a:t>
            </a:r>
            <a:r>
              <a:rPr lang="fr-FR" b="1" dirty="0" smtClean="0">
                <a:solidFill>
                  <a:schemeClr val="bg1"/>
                </a:solidFill>
              </a:rPr>
              <a:t> a </a:t>
            </a:r>
            <a:r>
              <a:rPr lang="fr-FR" b="1" dirty="0" err="1" smtClean="0">
                <a:solidFill>
                  <a:schemeClr val="bg1"/>
                </a:solidFill>
              </a:rPr>
              <a:t>côntemplà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lard, </a:t>
            </a:r>
            <a:r>
              <a:rPr lang="fr-FR" b="1" dirty="0" err="1" smtClean="0">
                <a:solidFill>
                  <a:schemeClr val="bg1"/>
                </a:solidFill>
              </a:rPr>
              <a:t>panzetta</a:t>
            </a:r>
            <a:r>
              <a:rPr lang="fr-FR" b="1" dirty="0" smtClean="0">
                <a:solidFill>
                  <a:schemeClr val="bg1"/>
                </a:solidFill>
              </a:rPr>
              <a:t>, </a:t>
            </a:r>
            <a:r>
              <a:rPr lang="fr-FR" b="1" dirty="0" err="1" smtClean="0">
                <a:solidFill>
                  <a:schemeClr val="bg1"/>
                </a:solidFill>
              </a:rPr>
              <a:t>côstinn</a:t>
            </a:r>
            <a:r>
              <a:rPr lang="fr-FR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i </a:t>
            </a:r>
            <a:r>
              <a:rPr lang="fr-FR" b="1" dirty="0" err="1" smtClean="0">
                <a:solidFill>
                  <a:schemeClr val="bg1"/>
                </a:solidFill>
              </a:rPr>
              <a:t>salomm</a:t>
            </a:r>
            <a:r>
              <a:rPr lang="fr-FR" b="1" dirty="0" smtClean="0">
                <a:solidFill>
                  <a:schemeClr val="bg1"/>
                </a:solidFill>
              </a:rPr>
              <a:t>, i </a:t>
            </a:r>
            <a:r>
              <a:rPr lang="fr-FR" b="1" dirty="0" err="1" smtClean="0">
                <a:solidFill>
                  <a:schemeClr val="bg1"/>
                </a:solidFill>
              </a:rPr>
              <a:t>lugonegh</a:t>
            </a:r>
            <a:r>
              <a:rPr lang="fr-FR" b="1" dirty="0" smtClean="0">
                <a:solidFill>
                  <a:schemeClr val="bg1"/>
                </a:solidFill>
              </a:rPr>
              <a:t>, i </a:t>
            </a:r>
            <a:r>
              <a:rPr lang="fr-FR" b="1" dirty="0" err="1" smtClean="0">
                <a:solidFill>
                  <a:schemeClr val="bg1"/>
                </a:solidFill>
              </a:rPr>
              <a:t>scampitt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err="1" smtClean="0">
                <a:solidFill>
                  <a:schemeClr val="bg1"/>
                </a:solidFill>
              </a:rPr>
              <a:t>sul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tavôl</a:t>
            </a:r>
            <a:r>
              <a:rPr lang="fr-FR" b="1" dirty="0" smtClean="0">
                <a:solidFill>
                  <a:schemeClr val="bg1"/>
                </a:solidFill>
              </a:rPr>
              <a:t> de </a:t>
            </a:r>
            <a:r>
              <a:rPr lang="fr-FR" b="1" dirty="0" err="1" smtClean="0">
                <a:solidFill>
                  <a:schemeClr val="bg1"/>
                </a:solidFill>
              </a:rPr>
              <a:t>cusina</a:t>
            </a:r>
            <a:r>
              <a:rPr lang="fr-FR" b="1" dirty="0" smtClean="0">
                <a:solidFill>
                  <a:schemeClr val="bg1"/>
                </a:solidFill>
              </a:rPr>
              <a:t>, </a:t>
            </a:r>
            <a:r>
              <a:rPr lang="fr-FR" b="1" dirty="0" err="1" smtClean="0">
                <a:solidFill>
                  <a:schemeClr val="bg1"/>
                </a:solidFill>
              </a:rPr>
              <a:t>sôta</a:t>
            </a:r>
            <a:r>
              <a:rPr lang="fr-FR" b="1" dirty="0" smtClean="0">
                <a:solidFill>
                  <a:schemeClr val="bg1"/>
                </a:solidFill>
              </a:rPr>
              <a:t> i </a:t>
            </a:r>
            <a:r>
              <a:rPr lang="fr-FR" b="1" dirty="0" err="1" smtClean="0">
                <a:solidFill>
                  <a:schemeClr val="bg1"/>
                </a:solidFill>
              </a:rPr>
              <a:t>oeucc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err="1" smtClean="0">
                <a:solidFill>
                  <a:schemeClr val="bg1"/>
                </a:solidFill>
              </a:rPr>
              <a:t>celest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del</a:t>
            </a:r>
            <a:r>
              <a:rPr lang="fr-FR" b="1" dirty="0" smtClean="0">
                <a:solidFill>
                  <a:schemeClr val="bg1"/>
                </a:solidFill>
              </a:rPr>
              <a:t> Sacro </a:t>
            </a:r>
            <a:r>
              <a:rPr lang="fr-FR" b="1" dirty="0" err="1" smtClean="0">
                <a:solidFill>
                  <a:schemeClr val="bg1"/>
                </a:solidFill>
              </a:rPr>
              <a:t>Cuore</a:t>
            </a:r>
            <a:r>
              <a:rPr lang="fr-FR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«</a:t>
            </a:r>
            <a:r>
              <a:rPr lang="fr-FR" b="1" dirty="0" err="1" smtClean="0">
                <a:solidFill>
                  <a:schemeClr val="bg1"/>
                </a:solidFill>
              </a:rPr>
              <a:t>Foeù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genee</a:t>
            </a:r>
            <a:r>
              <a:rPr lang="fr-FR" b="1" dirty="0" smtClean="0">
                <a:solidFill>
                  <a:schemeClr val="bg1"/>
                </a:solidFill>
              </a:rPr>
              <a:t>, </a:t>
            </a:r>
            <a:r>
              <a:rPr lang="fr-FR" b="1" dirty="0" err="1" smtClean="0">
                <a:solidFill>
                  <a:schemeClr val="bg1"/>
                </a:solidFill>
              </a:rPr>
              <a:t>scià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febree</a:t>
            </a:r>
            <a:r>
              <a:rPr lang="fr-FR" b="1" dirty="0" smtClean="0">
                <a:solidFill>
                  <a:schemeClr val="bg1"/>
                </a:solidFill>
              </a:rPr>
              <a:t>»,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l’è el </a:t>
            </a:r>
            <a:r>
              <a:rPr lang="fr-FR" b="1" dirty="0" err="1" smtClean="0">
                <a:solidFill>
                  <a:schemeClr val="bg1"/>
                </a:solidFill>
              </a:rPr>
              <a:t>temp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del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sacrifizi</a:t>
            </a:r>
            <a:r>
              <a:rPr lang="fr-FR" b="1" dirty="0" smtClean="0">
                <a:solidFill>
                  <a:schemeClr val="bg1"/>
                </a:solidFill>
              </a:rPr>
              <a:t>.</a:t>
            </a:r>
          </a:p>
          <a:p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err="1" smtClean="0">
                <a:solidFill>
                  <a:schemeClr val="bg1"/>
                </a:solidFill>
              </a:rPr>
              <a:t>Restava</a:t>
            </a:r>
            <a:r>
              <a:rPr lang="fr-FR" b="1" dirty="0" smtClean="0">
                <a:solidFill>
                  <a:schemeClr val="bg1"/>
                </a:solidFill>
              </a:rPr>
              <a:t> in de la </a:t>
            </a:r>
            <a:r>
              <a:rPr lang="fr-FR" b="1" dirty="0" err="1" smtClean="0">
                <a:solidFill>
                  <a:schemeClr val="bg1"/>
                </a:solidFill>
              </a:rPr>
              <a:t>nev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la </a:t>
            </a:r>
            <a:r>
              <a:rPr lang="fr-FR" b="1" dirty="0" err="1" smtClean="0">
                <a:solidFill>
                  <a:schemeClr val="bg1"/>
                </a:solidFill>
              </a:rPr>
              <a:t>pedonna</a:t>
            </a:r>
            <a:r>
              <a:rPr lang="fr-FR" b="1" dirty="0" smtClean="0">
                <a:solidFill>
                  <a:schemeClr val="bg1"/>
                </a:solidFill>
              </a:rPr>
              <a:t> di </a:t>
            </a:r>
            <a:r>
              <a:rPr lang="fr-FR" b="1" dirty="0" err="1" smtClean="0">
                <a:solidFill>
                  <a:schemeClr val="bg1"/>
                </a:solidFill>
              </a:rPr>
              <a:t>ômen</a:t>
            </a:r>
            <a:r>
              <a:rPr lang="fr-FR" b="1" dirty="0" smtClean="0">
                <a:solidFill>
                  <a:schemeClr val="bg1"/>
                </a:solidFill>
              </a:rPr>
              <a:t>, la </a:t>
            </a:r>
            <a:r>
              <a:rPr lang="fr-FR" b="1" dirty="0" err="1" smtClean="0">
                <a:solidFill>
                  <a:schemeClr val="bg1"/>
                </a:solidFill>
              </a:rPr>
              <a:t>pedonna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de la </a:t>
            </a:r>
            <a:r>
              <a:rPr lang="fr-FR" b="1" dirty="0" err="1" smtClean="0">
                <a:solidFill>
                  <a:schemeClr val="bg1"/>
                </a:solidFill>
              </a:rPr>
              <a:t>bestia</a:t>
            </a:r>
            <a:r>
              <a:rPr lang="fr-FR" b="1" dirty="0" smtClean="0">
                <a:solidFill>
                  <a:schemeClr val="bg1"/>
                </a:solidFill>
              </a:rPr>
              <a:t>, </a:t>
            </a:r>
            <a:r>
              <a:rPr lang="fr-FR" b="1" dirty="0" err="1" smtClean="0">
                <a:solidFill>
                  <a:schemeClr val="bg1"/>
                </a:solidFill>
              </a:rPr>
              <a:t>pedonn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che</a:t>
            </a:r>
            <a:r>
              <a:rPr lang="fr-FR" b="1" dirty="0" smtClean="0">
                <a:solidFill>
                  <a:schemeClr val="bg1"/>
                </a:solidFill>
              </a:rPr>
              <a:t> se </a:t>
            </a:r>
            <a:r>
              <a:rPr lang="fr-FR" b="1" dirty="0" err="1" smtClean="0">
                <a:solidFill>
                  <a:schemeClr val="bg1"/>
                </a:solidFill>
              </a:rPr>
              <a:t>côreva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err="1" smtClean="0">
                <a:solidFill>
                  <a:schemeClr val="bg1"/>
                </a:solidFill>
              </a:rPr>
              <a:t>adree</a:t>
            </a:r>
            <a:r>
              <a:rPr lang="fr-FR" b="1" dirty="0" smtClean="0">
                <a:solidFill>
                  <a:schemeClr val="bg1"/>
                </a:solidFill>
              </a:rPr>
              <a:t>, </a:t>
            </a:r>
            <a:r>
              <a:rPr lang="fr-FR" b="1" dirty="0" err="1" smtClean="0">
                <a:solidFill>
                  <a:schemeClr val="bg1"/>
                </a:solidFill>
              </a:rPr>
              <a:t>che</a:t>
            </a:r>
            <a:r>
              <a:rPr lang="fr-FR" b="1" dirty="0" smtClean="0">
                <a:solidFill>
                  <a:schemeClr val="bg1"/>
                </a:solidFill>
              </a:rPr>
              <a:t> se </a:t>
            </a:r>
            <a:r>
              <a:rPr lang="fr-FR" b="1" dirty="0" err="1" smtClean="0">
                <a:solidFill>
                  <a:schemeClr val="bg1"/>
                </a:solidFill>
              </a:rPr>
              <a:t>intrezzava</a:t>
            </a:r>
            <a:r>
              <a:rPr lang="fr-FR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fr-FR" b="1" dirty="0" err="1" smtClean="0">
                <a:solidFill>
                  <a:schemeClr val="bg1"/>
                </a:solidFill>
              </a:rPr>
              <a:t>pedonn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che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disegnava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err="1" smtClean="0">
                <a:solidFill>
                  <a:schemeClr val="bg1"/>
                </a:solidFill>
              </a:rPr>
              <a:t>ôn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sentee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senza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coo</a:t>
            </a:r>
            <a:r>
              <a:rPr lang="fr-FR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fr-FR" b="1" dirty="0" err="1" smtClean="0">
                <a:solidFill>
                  <a:schemeClr val="bg1"/>
                </a:solidFill>
              </a:rPr>
              <a:t>innoz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indree</a:t>
            </a:r>
            <a:r>
              <a:rPr lang="fr-FR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fr-FR" b="1" dirty="0" err="1" smtClean="0">
                <a:solidFill>
                  <a:schemeClr val="bg1"/>
                </a:solidFill>
              </a:rPr>
              <a:t>pedonn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rôss</a:t>
            </a:r>
            <a:r>
              <a:rPr lang="fr-FR" b="1" dirty="0" smtClean="0">
                <a:solidFill>
                  <a:schemeClr val="bg1"/>
                </a:solidFill>
              </a:rPr>
              <a:t>, </a:t>
            </a:r>
            <a:r>
              <a:rPr lang="fr-FR" b="1" dirty="0" err="1" smtClean="0">
                <a:solidFill>
                  <a:schemeClr val="bg1"/>
                </a:solidFill>
              </a:rPr>
              <a:t>pedonn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giald</a:t>
            </a:r>
            <a:r>
              <a:rPr lang="fr-FR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fr-FR" b="1" dirty="0" err="1" smtClean="0">
                <a:solidFill>
                  <a:schemeClr val="bg1"/>
                </a:solidFill>
              </a:rPr>
              <a:t>ôna</a:t>
            </a:r>
            <a:r>
              <a:rPr lang="fr-FR" b="1" dirty="0" smtClean="0">
                <a:solidFill>
                  <a:schemeClr val="bg1"/>
                </a:solidFill>
              </a:rPr>
              <a:t> furia, </a:t>
            </a:r>
            <a:r>
              <a:rPr lang="fr-FR" b="1" dirty="0" err="1" smtClean="0">
                <a:solidFill>
                  <a:schemeClr val="bg1"/>
                </a:solidFill>
              </a:rPr>
              <a:t>ôn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scapà</a:t>
            </a:r>
            <a:r>
              <a:rPr lang="fr-FR" b="1" dirty="0" smtClean="0">
                <a:solidFill>
                  <a:schemeClr val="bg1"/>
                </a:solidFill>
              </a:rPr>
              <a:t>, </a:t>
            </a:r>
            <a:r>
              <a:rPr lang="fr-FR" b="1" dirty="0" err="1" smtClean="0">
                <a:solidFill>
                  <a:schemeClr val="bg1"/>
                </a:solidFill>
              </a:rPr>
              <a:t>ôn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sbrassigà</a:t>
            </a:r>
            <a:r>
              <a:rPr lang="fr-FR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fr-FR" b="1" dirty="0" err="1" smtClean="0">
                <a:solidFill>
                  <a:schemeClr val="bg1"/>
                </a:solidFill>
              </a:rPr>
              <a:t>ôn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sguagnì</a:t>
            </a:r>
            <a:r>
              <a:rPr lang="fr-FR" b="1" dirty="0" smtClean="0">
                <a:solidFill>
                  <a:schemeClr val="bg1"/>
                </a:solidFill>
              </a:rPr>
              <a:t>, </a:t>
            </a:r>
            <a:r>
              <a:rPr lang="fr-FR" b="1" dirty="0" err="1" smtClean="0">
                <a:solidFill>
                  <a:schemeClr val="bg1"/>
                </a:solidFill>
              </a:rPr>
              <a:t>ôn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rantegà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che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deventava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err="1" smtClean="0">
                <a:solidFill>
                  <a:schemeClr val="bg1"/>
                </a:solidFill>
              </a:rPr>
              <a:t>scuma</a:t>
            </a:r>
            <a:r>
              <a:rPr lang="fr-FR" b="1" dirty="0" smtClean="0">
                <a:solidFill>
                  <a:schemeClr val="bg1"/>
                </a:solidFill>
              </a:rPr>
              <a:t> de </a:t>
            </a:r>
            <a:r>
              <a:rPr lang="fr-FR" b="1" dirty="0" err="1" smtClean="0">
                <a:solidFill>
                  <a:schemeClr val="bg1"/>
                </a:solidFill>
              </a:rPr>
              <a:t>giazz</a:t>
            </a:r>
            <a:r>
              <a:rPr lang="fr-FR" b="1" dirty="0" smtClean="0">
                <a:solidFill>
                  <a:schemeClr val="bg1"/>
                </a:solidFill>
              </a:rPr>
              <a:t>, </a:t>
            </a:r>
            <a:r>
              <a:rPr lang="fr-FR" b="1" dirty="0" err="1" smtClean="0">
                <a:solidFill>
                  <a:schemeClr val="bg1"/>
                </a:solidFill>
              </a:rPr>
              <a:t>sôrbett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de </a:t>
            </a:r>
            <a:r>
              <a:rPr lang="fr-FR" b="1" dirty="0" err="1" smtClean="0">
                <a:solidFill>
                  <a:schemeClr val="bg1"/>
                </a:solidFill>
              </a:rPr>
              <a:t>agônia</a:t>
            </a:r>
            <a:r>
              <a:rPr lang="fr-FR" b="1" dirty="0" smtClean="0">
                <a:solidFill>
                  <a:schemeClr val="bg1"/>
                </a:solidFill>
              </a:rPr>
              <a:t>. </a:t>
            </a:r>
            <a:r>
              <a:rPr lang="fr-FR" b="1" dirty="0" err="1" smtClean="0">
                <a:solidFill>
                  <a:schemeClr val="bg1"/>
                </a:solidFill>
              </a:rPr>
              <a:t>ôn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giugh</a:t>
            </a:r>
            <a:r>
              <a:rPr lang="fr-FR" b="1" dirty="0" smtClean="0">
                <a:solidFill>
                  <a:schemeClr val="bg1"/>
                </a:solidFill>
              </a:rPr>
              <a:t> de l’</a:t>
            </a:r>
            <a:r>
              <a:rPr lang="fr-FR" b="1" dirty="0" err="1" smtClean="0">
                <a:solidFill>
                  <a:schemeClr val="bg1"/>
                </a:solidFill>
              </a:rPr>
              <a:t>oca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err="1" smtClean="0">
                <a:solidFill>
                  <a:schemeClr val="bg1"/>
                </a:solidFill>
              </a:rPr>
              <a:t>ancà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alôra</a:t>
            </a:r>
            <a:r>
              <a:rPr lang="fr-FR" b="1" dirty="0" smtClean="0">
                <a:solidFill>
                  <a:schemeClr val="bg1"/>
                </a:solidFill>
              </a:rPr>
              <a:t>: el </a:t>
            </a:r>
            <a:r>
              <a:rPr lang="fr-FR" b="1" dirty="0" err="1" smtClean="0">
                <a:solidFill>
                  <a:schemeClr val="bg1"/>
                </a:solidFill>
              </a:rPr>
              <a:t>fioeu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err="1" smtClean="0">
                <a:solidFill>
                  <a:schemeClr val="bg1"/>
                </a:solidFill>
              </a:rPr>
              <a:t>del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re</a:t>
            </a:r>
            <a:r>
              <a:rPr lang="fr-FR" b="1" dirty="0" smtClean="0">
                <a:solidFill>
                  <a:schemeClr val="bg1"/>
                </a:solidFill>
              </a:rPr>
              <a:t>, el </a:t>
            </a:r>
            <a:r>
              <a:rPr lang="fr-FR" b="1" dirty="0" err="1" smtClean="0">
                <a:solidFill>
                  <a:schemeClr val="bg1"/>
                </a:solidFill>
              </a:rPr>
              <a:t>pussee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bell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de </a:t>
            </a:r>
            <a:r>
              <a:rPr lang="fr-FR" b="1" dirty="0" err="1" smtClean="0">
                <a:solidFill>
                  <a:schemeClr val="bg1"/>
                </a:solidFill>
              </a:rPr>
              <a:t>tucc</a:t>
            </a:r>
            <a:r>
              <a:rPr lang="fr-FR" b="1" dirty="0" smtClean="0">
                <a:solidFill>
                  <a:schemeClr val="bg1"/>
                </a:solidFill>
              </a:rPr>
              <a:t>, in d’</a:t>
            </a:r>
            <a:r>
              <a:rPr lang="fr-FR" b="1" dirty="0" err="1" smtClean="0">
                <a:solidFill>
                  <a:schemeClr val="bg1"/>
                </a:solidFill>
              </a:rPr>
              <a:t>ôna</a:t>
            </a:r>
            <a:r>
              <a:rPr lang="fr-FR" b="1" dirty="0" smtClean="0">
                <a:solidFill>
                  <a:schemeClr val="bg1"/>
                </a:solidFill>
              </a:rPr>
              <a:t> selva in </a:t>
            </a:r>
            <a:r>
              <a:rPr lang="fr-FR" b="1" dirty="0" err="1" smtClean="0">
                <a:solidFill>
                  <a:schemeClr val="bg1"/>
                </a:solidFill>
              </a:rPr>
              <a:t>patafuga</a:t>
            </a:r>
            <a:r>
              <a:rPr lang="fr-FR" b="1" dirty="0" smtClean="0">
                <a:solidFill>
                  <a:schemeClr val="bg1"/>
                </a:solidFill>
              </a:rPr>
              <a:t>,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499992" y="44624"/>
            <a:ext cx="432048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finalmente anche lei, rossa come il fuoco,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quando si fermava a contemplare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lardo, pancetta, costine,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 salami, le salsicce, gli zampetti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sulla tavola di cucina, sotto gli occhi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celesti del Sacro Cuore.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«Via gennaio, entra febbraio»,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è il tempo del sacrificio.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Restava nella neve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la traccia degli uomini, la traccia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della bestia, impronte che si rincorrevano,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si intrecciavano,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orme che disegnavano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un sentiero insensato,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avanti indietro,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orme rosse, orme gialle,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una furia, un fuggire, un ruzzolare,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uno strillare, un rantolare che diventava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schiuma di ghiaccio, sorbetto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di agonia. Un gioco dell’oca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anche allora: il figlio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del re, il più bello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di tutti, in fuga disperata in una selva,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71670" y="197346"/>
            <a:ext cx="655272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</a:rPr>
              <a:t>ôna</a:t>
            </a:r>
            <a:r>
              <a:rPr lang="fr-FR" b="1" dirty="0" smtClean="0">
                <a:solidFill>
                  <a:schemeClr val="bg1"/>
                </a:solidFill>
              </a:rPr>
              <a:t> man </a:t>
            </a:r>
            <a:r>
              <a:rPr lang="fr-FR" b="1" dirty="0" err="1" smtClean="0">
                <a:solidFill>
                  <a:schemeClr val="bg1"/>
                </a:solidFill>
              </a:rPr>
              <a:t>secca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che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ghe</a:t>
            </a:r>
            <a:r>
              <a:rPr lang="fr-FR" b="1" dirty="0" smtClean="0">
                <a:solidFill>
                  <a:schemeClr val="bg1"/>
                </a:solidFill>
              </a:rPr>
              <a:t> se fa dent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de </a:t>
            </a:r>
            <a:r>
              <a:rPr lang="fr-FR" b="1" dirty="0" err="1" smtClean="0">
                <a:solidFill>
                  <a:schemeClr val="bg1"/>
                </a:solidFill>
              </a:rPr>
              <a:t>côlp</a:t>
            </a:r>
            <a:r>
              <a:rPr lang="fr-FR" b="1" dirty="0" smtClean="0">
                <a:solidFill>
                  <a:schemeClr val="bg1"/>
                </a:solidFill>
              </a:rPr>
              <a:t> in di </a:t>
            </a:r>
            <a:r>
              <a:rPr lang="fr-FR" b="1" dirty="0" err="1" smtClean="0">
                <a:solidFill>
                  <a:schemeClr val="bg1"/>
                </a:solidFill>
              </a:rPr>
              <a:t>cavij</a:t>
            </a:r>
            <a:r>
              <a:rPr lang="fr-FR" b="1" dirty="0" smtClean="0">
                <a:solidFill>
                  <a:schemeClr val="bg1"/>
                </a:solidFill>
              </a:rPr>
              <a:t>, </a:t>
            </a:r>
            <a:r>
              <a:rPr lang="fr-FR" b="1" dirty="0" err="1" smtClean="0">
                <a:solidFill>
                  <a:schemeClr val="bg1"/>
                </a:solidFill>
              </a:rPr>
              <a:t>spess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côme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lona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err="1" smtClean="0">
                <a:solidFill>
                  <a:schemeClr val="bg1"/>
                </a:solidFill>
              </a:rPr>
              <a:t>lusenta</a:t>
            </a:r>
            <a:r>
              <a:rPr lang="fr-FR" b="1" dirty="0" smtClean="0">
                <a:solidFill>
                  <a:schemeClr val="bg1"/>
                </a:solidFill>
              </a:rPr>
              <a:t>, la </a:t>
            </a:r>
            <a:r>
              <a:rPr lang="fr-FR" b="1" dirty="0" err="1" smtClean="0">
                <a:solidFill>
                  <a:schemeClr val="bg1"/>
                </a:solidFill>
              </a:rPr>
              <a:t>mula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che</a:t>
            </a:r>
            <a:r>
              <a:rPr lang="fr-FR" b="1" dirty="0" smtClean="0">
                <a:solidFill>
                  <a:schemeClr val="bg1"/>
                </a:solidFill>
              </a:rPr>
              <a:t> la trotta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via </a:t>
            </a:r>
            <a:r>
              <a:rPr lang="fr-FR" b="1" dirty="0" err="1" smtClean="0">
                <a:solidFill>
                  <a:schemeClr val="bg1"/>
                </a:solidFill>
              </a:rPr>
              <a:t>côi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sônaj</a:t>
            </a:r>
            <a:r>
              <a:rPr lang="fr-FR" b="1" dirty="0" smtClean="0">
                <a:solidFill>
                  <a:schemeClr val="bg1"/>
                </a:solidFill>
              </a:rPr>
              <a:t> d’argent,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el </a:t>
            </a:r>
            <a:r>
              <a:rPr lang="fr-FR" b="1" dirty="0" err="1" smtClean="0">
                <a:solidFill>
                  <a:schemeClr val="bg1"/>
                </a:solidFill>
              </a:rPr>
              <a:t>grôpp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ch’el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deventa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pussee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strenc</a:t>
            </a:r>
            <a:r>
              <a:rPr lang="fr-FR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el </a:t>
            </a:r>
            <a:r>
              <a:rPr lang="fr-FR" b="1" dirty="0" err="1" smtClean="0">
                <a:solidFill>
                  <a:schemeClr val="bg1"/>
                </a:solidFill>
              </a:rPr>
              <a:t>grôpp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che</a:t>
            </a:r>
            <a:r>
              <a:rPr lang="fr-FR" b="1" dirty="0" smtClean="0">
                <a:solidFill>
                  <a:schemeClr val="bg1"/>
                </a:solidFill>
              </a:rPr>
              <a:t> se </a:t>
            </a:r>
            <a:r>
              <a:rPr lang="fr-FR" b="1" dirty="0" err="1" smtClean="0">
                <a:solidFill>
                  <a:schemeClr val="bg1"/>
                </a:solidFill>
              </a:rPr>
              <a:t>poeù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minga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desgrôppà</a:t>
            </a:r>
            <a:r>
              <a:rPr lang="fr-FR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el </a:t>
            </a:r>
            <a:r>
              <a:rPr lang="fr-FR" b="1" dirty="0" err="1" smtClean="0">
                <a:solidFill>
                  <a:schemeClr val="bg1"/>
                </a:solidFill>
              </a:rPr>
              <a:t>grôpp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che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finalment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err="1" smtClean="0">
                <a:solidFill>
                  <a:schemeClr val="bg1"/>
                </a:solidFill>
              </a:rPr>
              <a:t>desgrôppa</a:t>
            </a:r>
            <a:r>
              <a:rPr lang="fr-FR" b="1" dirty="0" smtClean="0">
                <a:solidFill>
                  <a:schemeClr val="bg1"/>
                </a:solidFill>
              </a:rPr>
              <a:t> la </a:t>
            </a:r>
            <a:r>
              <a:rPr lang="fr-FR" b="1" dirty="0" err="1" smtClean="0">
                <a:solidFill>
                  <a:schemeClr val="bg1"/>
                </a:solidFill>
              </a:rPr>
              <a:t>pônta</a:t>
            </a:r>
            <a:r>
              <a:rPr lang="fr-FR" b="1" dirty="0" smtClean="0">
                <a:solidFill>
                  <a:schemeClr val="bg1"/>
                </a:solidFill>
              </a:rPr>
              <a:t> de </a:t>
            </a:r>
            <a:r>
              <a:rPr lang="fr-FR" b="1" dirty="0" err="1" smtClean="0">
                <a:solidFill>
                  <a:schemeClr val="bg1"/>
                </a:solidFill>
              </a:rPr>
              <a:t>ferr</a:t>
            </a:r>
            <a:r>
              <a:rPr lang="fr-FR" b="1" dirty="0" smtClean="0">
                <a:solidFill>
                  <a:schemeClr val="bg1"/>
                </a:solidFill>
              </a:rPr>
              <a:t> e l’è quasi</a:t>
            </a:r>
          </a:p>
          <a:p>
            <a:r>
              <a:rPr lang="fr-FR" b="1" dirty="0" err="1" smtClean="0">
                <a:solidFill>
                  <a:schemeClr val="bg1"/>
                </a:solidFill>
              </a:rPr>
              <a:t>ôna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mel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môresina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che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padìma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err="1" smtClean="0">
                <a:solidFill>
                  <a:schemeClr val="bg1"/>
                </a:solidFill>
              </a:rPr>
              <a:t>tuscoos</a:t>
            </a:r>
            <a:r>
              <a:rPr lang="fr-FR" b="1" dirty="0" smtClean="0">
                <a:solidFill>
                  <a:schemeClr val="bg1"/>
                </a:solidFill>
              </a:rPr>
              <a:t>: la </a:t>
            </a:r>
            <a:r>
              <a:rPr lang="fr-FR" b="1" dirty="0" err="1" smtClean="0">
                <a:solidFill>
                  <a:schemeClr val="bg1"/>
                </a:solidFill>
              </a:rPr>
              <a:t>carezza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che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spông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e </a:t>
            </a:r>
            <a:r>
              <a:rPr lang="fr-FR" b="1" dirty="0" err="1" smtClean="0">
                <a:solidFill>
                  <a:schemeClr val="bg1"/>
                </a:solidFill>
              </a:rPr>
              <a:t>guariss</a:t>
            </a:r>
            <a:r>
              <a:rPr lang="fr-FR" b="1" dirty="0" smtClean="0">
                <a:solidFill>
                  <a:schemeClr val="bg1"/>
                </a:solidFill>
              </a:rPr>
              <a:t> – </a:t>
            </a:r>
            <a:r>
              <a:rPr lang="fr-FR" b="1" dirty="0" err="1" smtClean="0">
                <a:solidFill>
                  <a:schemeClr val="bg1"/>
                </a:solidFill>
              </a:rPr>
              <a:t>ghe</a:t>
            </a:r>
            <a:r>
              <a:rPr lang="fr-FR" b="1" dirty="0" smtClean="0">
                <a:solidFill>
                  <a:schemeClr val="bg1"/>
                </a:solidFill>
              </a:rPr>
              <a:t> n’è </a:t>
            </a:r>
            <a:r>
              <a:rPr lang="fr-FR" b="1" dirty="0" err="1" smtClean="0">
                <a:solidFill>
                  <a:schemeClr val="bg1"/>
                </a:solidFill>
              </a:rPr>
              <a:t>dômá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vuna</a:t>
            </a:r>
            <a:r>
              <a:rPr lang="fr-FR" b="1" dirty="0" smtClean="0">
                <a:solidFill>
                  <a:schemeClr val="bg1"/>
                </a:solidFill>
              </a:rPr>
              <a:t>. </a:t>
            </a:r>
          </a:p>
          <a:p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err="1" smtClean="0">
                <a:solidFill>
                  <a:schemeClr val="bg1"/>
                </a:solidFill>
              </a:rPr>
              <a:t>Reliqua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crômpada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ôn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mesdì</a:t>
            </a:r>
            <a:r>
              <a:rPr lang="fr-FR" b="1" dirty="0" smtClean="0">
                <a:solidFill>
                  <a:schemeClr val="bg1"/>
                </a:solidFill>
              </a:rPr>
              <a:t> in partibus</a:t>
            </a:r>
          </a:p>
          <a:p>
            <a:r>
              <a:rPr lang="fr-FR" b="1" dirty="0" err="1" smtClean="0">
                <a:solidFill>
                  <a:schemeClr val="bg1"/>
                </a:solidFill>
              </a:rPr>
              <a:t>infidelium</a:t>
            </a:r>
            <a:r>
              <a:rPr lang="fr-FR" b="1" dirty="0" smtClean="0">
                <a:solidFill>
                  <a:schemeClr val="bg1"/>
                </a:solidFill>
              </a:rPr>
              <a:t> – perché la </a:t>
            </a:r>
            <a:r>
              <a:rPr lang="fr-FR" b="1" dirty="0" err="1" smtClean="0">
                <a:solidFill>
                  <a:schemeClr val="bg1"/>
                </a:solidFill>
              </a:rPr>
              <a:t>zia</a:t>
            </a:r>
            <a:r>
              <a:rPr lang="fr-FR" b="1" dirty="0" smtClean="0">
                <a:solidFill>
                  <a:schemeClr val="bg1"/>
                </a:solidFill>
              </a:rPr>
              <a:t> «</a:t>
            </a:r>
            <a:r>
              <a:rPr lang="fr-FR" b="1" dirty="0" err="1" smtClean="0">
                <a:solidFill>
                  <a:schemeClr val="bg1"/>
                </a:solidFill>
              </a:rPr>
              <a:t>Vergii</a:t>
            </a:r>
            <a:r>
              <a:rPr lang="fr-FR" b="1" dirty="0" smtClean="0">
                <a:solidFill>
                  <a:schemeClr val="bg1"/>
                </a:solidFill>
              </a:rPr>
              <a:t>»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la </a:t>
            </a:r>
            <a:r>
              <a:rPr lang="fr-FR" b="1" dirty="0" err="1" smtClean="0">
                <a:solidFill>
                  <a:schemeClr val="bg1"/>
                </a:solidFill>
              </a:rPr>
              <a:t>sarava</a:t>
            </a:r>
            <a:r>
              <a:rPr lang="fr-FR" b="1" dirty="0" smtClean="0">
                <a:solidFill>
                  <a:schemeClr val="bg1"/>
                </a:solidFill>
              </a:rPr>
              <a:t> su </a:t>
            </a:r>
            <a:r>
              <a:rPr lang="fr-FR" b="1" dirty="0" err="1" smtClean="0">
                <a:solidFill>
                  <a:schemeClr val="bg1"/>
                </a:solidFill>
              </a:rPr>
              <a:t>ôn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oeucc</a:t>
            </a:r>
            <a:r>
              <a:rPr lang="fr-FR" b="1" dirty="0" smtClean="0">
                <a:solidFill>
                  <a:schemeClr val="bg1"/>
                </a:solidFill>
              </a:rPr>
              <a:t> (</a:t>
            </a:r>
            <a:r>
              <a:rPr lang="fr-FR" b="1" dirty="0" err="1" smtClean="0">
                <a:solidFill>
                  <a:schemeClr val="bg1"/>
                </a:solidFill>
              </a:rPr>
              <a:t>senza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côlôô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err="1" smtClean="0">
                <a:solidFill>
                  <a:schemeClr val="bg1"/>
                </a:solidFill>
              </a:rPr>
              <a:t>côme</a:t>
            </a:r>
            <a:r>
              <a:rPr lang="fr-FR" b="1" dirty="0" smtClean="0">
                <a:solidFill>
                  <a:schemeClr val="bg1"/>
                </a:solidFill>
              </a:rPr>
              <a:t> i </a:t>
            </a:r>
            <a:r>
              <a:rPr lang="fr-FR" b="1" dirty="0" err="1" smtClean="0">
                <a:solidFill>
                  <a:schemeClr val="bg1"/>
                </a:solidFill>
              </a:rPr>
              <a:t>casc</a:t>
            </a:r>
            <a:r>
              <a:rPr lang="fr-FR" b="1" dirty="0" smtClean="0">
                <a:solidFill>
                  <a:schemeClr val="bg1"/>
                </a:solidFill>
              </a:rPr>
              <a:t> di patati, e ‘l </a:t>
            </a:r>
            <a:r>
              <a:rPr lang="fr-FR" b="1" dirty="0" err="1" smtClean="0">
                <a:solidFill>
                  <a:schemeClr val="bg1"/>
                </a:solidFill>
              </a:rPr>
              <a:t>gh’eva</a:t>
            </a:r>
            <a:r>
              <a:rPr lang="fr-FR" b="1" dirty="0" smtClean="0">
                <a:solidFill>
                  <a:schemeClr val="bg1"/>
                </a:solidFill>
              </a:rPr>
              <a:t> l’aria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de </a:t>
            </a:r>
            <a:r>
              <a:rPr lang="fr-FR" b="1" dirty="0" err="1" smtClean="0">
                <a:solidFill>
                  <a:schemeClr val="bg1"/>
                </a:solidFill>
              </a:rPr>
              <a:t>vedegh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anca</a:t>
            </a:r>
            <a:r>
              <a:rPr lang="fr-FR" b="1" dirty="0" smtClean="0">
                <a:solidFill>
                  <a:schemeClr val="bg1"/>
                </a:solidFill>
              </a:rPr>
              <a:t> al </a:t>
            </a:r>
            <a:r>
              <a:rPr lang="fr-FR" b="1" dirty="0" err="1" smtClean="0">
                <a:solidFill>
                  <a:schemeClr val="bg1"/>
                </a:solidFill>
              </a:rPr>
              <a:t>scur</a:t>
            </a:r>
            <a:r>
              <a:rPr lang="fr-FR" b="1" dirty="0" smtClean="0">
                <a:solidFill>
                  <a:schemeClr val="bg1"/>
                </a:solidFill>
              </a:rPr>
              <a:t>) se i </a:t>
            </a:r>
            <a:r>
              <a:rPr lang="fr-FR" b="1" dirty="0" err="1" smtClean="0">
                <a:solidFill>
                  <a:schemeClr val="bg1"/>
                </a:solidFill>
              </a:rPr>
              <a:t>danee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de </a:t>
            </a:r>
            <a:r>
              <a:rPr lang="fr-FR" b="1" dirty="0" err="1" smtClean="0">
                <a:solidFill>
                  <a:schemeClr val="bg1"/>
                </a:solidFill>
              </a:rPr>
              <a:t>toeù</a:t>
            </a:r>
            <a:r>
              <a:rPr lang="fr-FR" b="1" dirty="0" smtClean="0">
                <a:solidFill>
                  <a:schemeClr val="bg1"/>
                </a:solidFill>
              </a:rPr>
              <a:t> la </a:t>
            </a:r>
            <a:r>
              <a:rPr lang="fr-FR" b="1" dirty="0" err="1" smtClean="0">
                <a:solidFill>
                  <a:schemeClr val="bg1"/>
                </a:solidFill>
              </a:rPr>
              <a:t>regôlizia</a:t>
            </a:r>
            <a:r>
              <a:rPr lang="fr-FR" b="1" dirty="0" smtClean="0">
                <a:solidFill>
                  <a:schemeClr val="bg1"/>
                </a:solidFill>
              </a:rPr>
              <a:t> i </a:t>
            </a:r>
            <a:r>
              <a:rPr lang="fr-FR" b="1" dirty="0" err="1" smtClean="0">
                <a:solidFill>
                  <a:schemeClr val="bg1"/>
                </a:solidFill>
              </a:rPr>
              <a:t>even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minga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err="1" smtClean="0">
                <a:solidFill>
                  <a:schemeClr val="bg1"/>
                </a:solidFill>
              </a:rPr>
              <a:t>propi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nett</a:t>
            </a:r>
            <a:r>
              <a:rPr lang="fr-FR" b="1" dirty="0" smtClean="0">
                <a:solidFill>
                  <a:schemeClr val="bg1"/>
                </a:solidFill>
              </a:rPr>
              <a:t>, e se la t’</a:t>
            </a:r>
            <a:r>
              <a:rPr lang="fr-FR" b="1" dirty="0" err="1" smtClean="0">
                <a:solidFill>
                  <a:schemeClr val="bg1"/>
                </a:solidFill>
              </a:rPr>
              <a:t>eva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usmaa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err="1" smtClean="0">
                <a:solidFill>
                  <a:schemeClr val="bg1"/>
                </a:solidFill>
              </a:rPr>
              <a:t>ôn</a:t>
            </a:r>
            <a:r>
              <a:rPr lang="fr-FR" b="1" dirty="0" smtClean="0">
                <a:solidFill>
                  <a:schemeClr val="bg1"/>
                </a:solidFill>
              </a:rPr>
              <a:t> vint </a:t>
            </a:r>
            <a:r>
              <a:rPr lang="fr-FR" b="1" dirty="0" err="1" smtClean="0">
                <a:solidFill>
                  <a:schemeClr val="bg1"/>
                </a:solidFill>
              </a:rPr>
              <a:t>fronch</a:t>
            </a:r>
            <a:r>
              <a:rPr lang="fr-FR" b="1" dirty="0" smtClean="0">
                <a:solidFill>
                  <a:schemeClr val="bg1"/>
                </a:solidFill>
              </a:rPr>
              <a:t> in </a:t>
            </a:r>
            <a:r>
              <a:rPr lang="fr-FR" b="1" dirty="0" err="1" smtClean="0">
                <a:solidFill>
                  <a:schemeClr val="bg1"/>
                </a:solidFill>
              </a:rPr>
              <a:t>scarsella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che</a:t>
            </a:r>
            <a:r>
              <a:rPr lang="fr-FR" b="1" dirty="0" smtClean="0">
                <a:solidFill>
                  <a:schemeClr val="bg1"/>
                </a:solidFill>
              </a:rPr>
              <a:t> te </a:t>
            </a:r>
            <a:r>
              <a:rPr lang="fr-FR" b="1" dirty="0" err="1" smtClean="0">
                <a:solidFill>
                  <a:schemeClr val="bg1"/>
                </a:solidFill>
              </a:rPr>
              <a:t>sbrusa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l’</a:t>
            </a:r>
            <a:r>
              <a:rPr lang="fr-FR" b="1" dirty="0" err="1" smtClean="0">
                <a:solidFill>
                  <a:schemeClr val="bg1"/>
                </a:solidFill>
              </a:rPr>
              <a:t>eva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prônta</a:t>
            </a:r>
            <a:r>
              <a:rPr lang="fr-FR" b="1" dirty="0" smtClean="0">
                <a:solidFill>
                  <a:schemeClr val="bg1"/>
                </a:solidFill>
              </a:rPr>
              <a:t> a </a:t>
            </a:r>
            <a:r>
              <a:rPr lang="fr-FR" b="1" dirty="0" err="1" smtClean="0">
                <a:solidFill>
                  <a:schemeClr val="bg1"/>
                </a:solidFill>
              </a:rPr>
              <a:t>fôdrà</a:t>
            </a:r>
            <a:r>
              <a:rPr lang="fr-FR" b="1" dirty="0" smtClean="0">
                <a:solidFill>
                  <a:schemeClr val="bg1"/>
                </a:solidFill>
              </a:rPr>
              <a:t> de </a:t>
            </a:r>
            <a:r>
              <a:rPr lang="fr-FR" b="1" dirty="0" err="1" smtClean="0">
                <a:solidFill>
                  <a:schemeClr val="bg1"/>
                </a:solidFill>
              </a:rPr>
              <a:t>pell</a:t>
            </a:r>
            <a:r>
              <a:rPr lang="fr-FR" b="1" dirty="0" smtClean="0">
                <a:solidFill>
                  <a:schemeClr val="bg1"/>
                </a:solidFill>
              </a:rPr>
              <a:t> d’</a:t>
            </a:r>
            <a:r>
              <a:rPr lang="fr-FR" b="1" dirty="0" err="1" smtClean="0">
                <a:solidFill>
                  <a:schemeClr val="bg1"/>
                </a:solidFill>
              </a:rPr>
              <a:t>oeuv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la </a:t>
            </a:r>
            <a:r>
              <a:rPr lang="fr-FR" b="1" dirty="0" err="1" smtClean="0">
                <a:solidFill>
                  <a:schemeClr val="bg1"/>
                </a:solidFill>
              </a:rPr>
              <a:t>vôs</a:t>
            </a:r>
            <a:r>
              <a:rPr lang="fr-FR" b="1" dirty="0" smtClean="0">
                <a:solidFill>
                  <a:schemeClr val="bg1"/>
                </a:solidFill>
              </a:rPr>
              <a:t> de carta </a:t>
            </a:r>
            <a:r>
              <a:rPr lang="fr-FR" b="1" dirty="0" err="1" smtClean="0">
                <a:solidFill>
                  <a:schemeClr val="bg1"/>
                </a:solidFill>
              </a:rPr>
              <a:t>vedrada</a:t>
            </a:r>
            <a:r>
              <a:rPr lang="fr-FR" b="1" dirty="0" smtClean="0">
                <a:solidFill>
                  <a:schemeClr val="bg1"/>
                </a:solidFill>
              </a:rPr>
              <a:t> –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nô l’</a:t>
            </a:r>
            <a:r>
              <a:rPr lang="fr-FR" b="1" dirty="0" err="1" smtClean="0">
                <a:solidFill>
                  <a:schemeClr val="bg1"/>
                </a:solidFill>
              </a:rPr>
              <a:t>eva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però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sul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quadrnô</a:t>
            </a:r>
            <a:endParaRPr lang="fr-FR" b="1" dirty="0" smtClean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469570" y="197346"/>
            <a:ext cx="712879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una mano secca che gli si annoda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di colpo nei capelli, spessi come lana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lucente, la mula che trotta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via coi sonagli d’argento,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il nodo che si fa più stretto,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il nodo che non si può di sgroppare,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il nodo che finalmente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scioglie la punta di ferro ed è quasi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un miele morbido che dà sollievo: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la carezza che trafigge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 guarisce – ne esiste una sola.</a:t>
            </a:r>
          </a:p>
          <a:p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Reliquia acquistata un mezzogiorno in </a:t>
            </a:r>
            <a:r>
              <a:rPr lang="it-IT" b="1" dirty="0" err="1" smtClean="0">
                <a:solidFill>
                  <a:schemeClr val="bg1"/>
                </a:solidFill>
              </a:rPr>
              <a:t>partibus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err="1" smtClean="0">
                <a:solidFill>
                  <a:schemeClr val="bg1"/>
                </a:solidFill>
              </a:rPr>
              <a:t>infidelium</a:t>
            </a:r>
            <a:r>
              <a:rPr lang="it-IT" b="1" dirty="0" smtClean="0">
                <a:solidFill>
                  <a:schemeClr val="bg1"/>
                </a:solidFill>
              </a:rPr>
              <a:t> – poiché la zia «</a:t>
            </a:r>
            <a:r>
              <a:rPr lang="it-IT" b="1" dirty="0" err="1" smtClean="0">
                <a:solidFill>
                  <a:schemeClr val="bg1"/>
                </a:solidFill>
              </a:rPr>
              <a:t>Vergii</a:t>
            </a:r>
            <a:r>
              <a:rPr lang="it-IT" b="1" dirty="0" smtClean="0">
                <a:solidFill>
                  <a:schemeClr val="bg1"/>
                </a:solidFill>
              </a:rPr>
              <a:t>»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chiudeva un occhio (senza colore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come i germogli delle patate, e aveva l’aria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di vederci anche al buio) se i soldi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per la liquirizia non erano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di onesta provenienza e se ti fiutava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in tasca un cento lire che scotta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era pronta a foderare di pelle d’uovo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la voce di carta vetrata –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non era però sul quaderno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23528" y="474345"/>
            <a:ext cx="67687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«</a:t>
            </a:r>
            <a:r>
              <a:rPr lang="fr-FR" b="1" dirty="0" err="1" smtClean="0">
                <a:solidFill>
                  <a:schemeClr val="bg1"/>
                </a:solidFill>
              </a:rPr>
              <a:t>minga</a:t>
            </a:r>
            <a:r>
              <a:rPr lang="fr-FR" b="1" dirty="0" smtClean="0">
                <a:solidFill>
                  <a:schemeClr val="bg1"/>
                </a:solidFill>
              </a:rPr>
              <a:t> el </a:t>
            </a:r>
            <a:r>
              <a:rPr lang="fr-FR" b="1" dirty="0" err="1" smtClean="0">
                <a:solidFill>
                  <a:schemeClr val="bg1"/>
                </a:solidFill>
              </a:rPr>
              <a:t>solit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quadernô</a:t>
            </a:r>
            <a:r>
              <a:rPr lang="fr-FR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fr-FR" b="1" dirty="0" err="1" smtClean="0">
                <a:solidFill>
                  <a:schemeClr val="bg1"/>
                </a:solidFill>
              </a:rPr>
              <a:t>quataa</a:t>
            </a:r>
            <a:r>
              <a:rPr lang="fr-FR" b="1" dirty="0" smtClean="0">
                <a:solidFill>
                  <a:schemeClr val="bg1"/>
                </a:solidFill>
              </a:rPr>
              <a:t> de </a:t>
            </a:r>
            <a:r>
              <a:rPr lang="fr-FR" b="1" dirty="0" err="1" smtClean="0">
                <a:solidFill>
                  <a:schemeClr val="bg1"/>
                </a:solidFill>
              </a:rPr>
              <a:t>negrô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côn</a:t>
            </a:r>
            <a:r>
              <a:rPr lang="fr-FR" b="1" dirty="0" smtClean="0">
                <a:solidFill>
                  <a:schemeClr val="bg1"/>
                </a:solidFill>
              </a:rPr>
              <a:t> la </a:t>
            </a:r>
            <a:r>
              <a:rPr lang="fr-FR" b="1" dirty="0" err="1" smtClean="0">
                <a:solidFill>
                  <a:schemeClr val="bg1"/>
                </a:solidFill>
              </a:rPr>
              <a:t>costa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rôssa</a:t>
            </a:r>
            <a:r>
              <a:rPr lang="fr-FR" b="1" dirty="0" smtClean="0">
                <a:solidFill>
                  <a:schemeClr val="bg1"/>
                </a:solidFill>
              </a:rPr>
              <a:t>»,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l’</a:t>
            </a:r>
            <a:r>
              <a:rPr lang="fr-FR" b="1" dirty="0" err="1" smtClean="0">
                <a:solidFill>
                  <a:schemeClr val="bg1"/>
                </a:solidFill>
              </a:rPr>
              <a:t>oltra</a:t>
            </a:r>
            <a:r>
              <a:rPr lang="fr-FR" b="1" dirty="0" smtClean="0">
                <a:solidFill>
                  <a:schemeClr val="bg1"/>
                </a:solidFill>
              </a:rPr>
              <a:t> figura, in </a:t>
            </a:r>
            <a:r>
              <a:rPr lang="fr-FR" b="1" dirty="0" err="1" smtClean="0">
                <a:solidFill>
                  <a:schemeClr val="bg1"/>
                </a:solidFill>
              </a:rPr>
              <a:t>mezz</a:t>
            </a:r>
            <a:r>
              <a:rPr lang="fr-FR" b="1" dirty="0" smtClean="0">
                <a:solidFill>
                  <a:schemeClr val="bg1"/>
                </a:solidFill>
              </a:rPr>
              <a:t> a la </a:t>
            </a:r>
            <a:r>
              <a:rPr lang="fr-FR" b="1" dirty="0" err="1" smtClean="0">
                <a:solidFill>
                  <a:schemeClr val="bg1"/>
                </a:solidFill>
              </a:rPr>
              <a:t>côrrent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de do port, </a:t>
            </a:r>
            <a:r>
              <a:rPr lang="fr-FR" b="1" dirty="0" err="1" smtClean="0">
                <a:solidFill>
                  <a:schemeClr val="bg1"/>
                </a:solidFill>
              </a:rPr>
              <a:t>côme</a:t>
            </a:r>
            <a:r>
              <a:rPr lang="fr-FR" b="1" dirty="0" smtClean="0">
                <a:solidFill>
                  <a:schemeClr val="bg1"/>
                </a:solidFill>
              </a:rPr>
              <a:t> dent in d’</a:t>
            </a:r>
            <a:r>
              <a:rPr lang="fr-FR" b="1" dirty="0" err="1" smtClean="0">
                <a:solidFill>
                  <a:schemeClr val="bg1"/>
                </a:solidFill>
              </a:rPr>
              <a:t>ôn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pôzz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d’</a:t>
            </a:r>
            <a:r>
              <a:rPr lang="fr-FR" b="1" dirty="0" err="1" smtClean="0">
                <a:solidFill>
                  <a:schemeClr val="bg1"/>
                </a:solidFill>
              </a:rPr>
              <a:t>ômbria</a:t>
            </a:r>
            <a:r>
              <a:rPr lang="fr-FR" b="1" dirty="0" smtClean="0">
                <a:solidFill>
                  <a:schemeClr val="bg1"/>
                </a:solidFill>
              </a:rPr>
              <a:t>, </a:t>
            </a:r>
            <a:r>
              <a:rPr lang="fr-FR" b="1" dirty="0" err="1" smtClean="0">
                <a:solidFill>
                  <a:schemeClr val="bg1"/>
                </a:solidFill>
              </a:rPr>
              <a:t>senza</a:t>
            </a:r>
            <a:r>
              <a:rPr lang="fr-FR" b="1" dirty="0" smtClean="0">
                <a:solidFill>
                  <a:schemeClr val="bg1"/>
                </a:solidFill>
              </a:rPr>
              <a:t> la </a:t>
            </a:r>
            <a:r>
              <a:rPr lang="fr-FR" b="1" dirty="0" err="1" smtClean="0">
                <a:solidFill>
                  <a:schemeClr val="bg1"/>
                </a:solidFill>
              </a:rPr>
              <a:t>forza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de </a:t>
            </a:r>
            <a:r>
              <a:rPr lang="fr-FR" b="1" dirty="0" err="1" smtClean="0">
                <a:solidFill>
                  <a:schemeClr val="bg1"/>
                </a:solidFill>
              </a:rPr>
              <a:t>vardà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giò</a:t>
            </a:r>
            <a:r>
              <a:rPr lang="fr-FR" b="1" dirty="0" smtClean="0">
                <a:solidFill>
                  <a:schemeClr val="bg1"/>
                </a:solidFill>
              </a:rPr>
              <a:t> la </a:t>
            </a:r>
            <a:r>
              <a:rPr lang="fr-FR" b="1" dirty="0" err="1" smtClean="0">
                <a:solidFill>
                  <a:schemeClr val="bg1"/>
                </a:solidFill>
              </a:rPr>
              <a:t>strada</a:t>
            </a:r>
            <a:r>
              <a:rPr lang="fr-FR" b="1" dirty="0" smtClean="0">
                <a:solidFill>
                  <a:schemeClr val="bg1"/>
                </a:solidFill>
              </a:rPr>
              <a:t> in de la </a:t>
            </a:r>
            <a:r>
              <a:rPr lang="fr-FR" b="1" dirty="0" err="1" smtClean="0">
                <a:solidFill>
                  <a:schemeClr val="bg1"/>
                </a:solidFill>
              </a:rPr>
              <a:t>vall</a:t>
            </a:r>
            <a:r>
              <a:rPr lang="fr-FR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El </a:t>
            </a:r>
            <a:r>
              <a:rPr lang="fr-FR" b="1" dirty="0" err="1" smtClean="0">
                <a:solidFill>
                  <a:schemeClr val="bg1"/>
                </a:solidFill>
              </a:rPr>
              <a:t>dômandava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sú</a:t>
            </a:r>
            <a:r>
              <a:rPr lang="fr-FR" b="1" dirty="0" smtClean="0">
                <a:solidFill>
                  <a:schemeClr val="bg1"/>
                </a:solidFill>
              </a:rPr>
              <a:t>, a la </a:t>
            </a:r>
            <a:r>
              <a:rPr lang="fr-FR" b="1" dirty="0" err="1" smtClean="0">
                <a:solidFill>
                  <a:schemeClr val="bg1"/>
                </a:solidFill>
              </a:rPr>
              <a:t>sentinella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in su la </a:t>
            </a:r>
            <a:r>
              <a:rPr lang="fr-FR" b="1" dirty="0" err="1" smtClean="0">
                <a:solidFill>
                  <a:schemeClr val="bg1"/>
                </a:solidFill>
              </a:rPr>
              <a:t>tôrr</a:t>
            </a:r>
            <a:r>
              <a:rPr lang="fr-FR" b="1" dirty="0" smtClean="0">
                <a:solidFill>
                  <a:schemeClr val="bg1"/>
                </a:solidFill>
              </a:rPr>
              <a:t>, e </a:t>
            </a:r>
            <a:r>
              <a:rPr lang="fr-FR" b="1" dirty="0" err="1" smtClean="0">
                <a:solidFill>
                  <a:schemeClr val="bg1"/>
                </a:solidFill>
              </a:rPr>
              <a:t>quônd</a:t>
            </a:r>
            <a:r>
              <a:rPr lang="fr-FR" b="1" dirty="0" smtClean="0">
                <a:solidFill>
                  <a:schemeClr val="bg1"/>
                </a:solidFill>
              </a:rPr>
              <a:t> l’</a:t>
            </a:r>
            <a:r>
              <a:rPr lang="fr-FR" b="1" dirty="0" err="1" smtClean="0">
                <a:solidFill>
                  <a:schemeClr val="bg1"/>
                </a:solidFill>
              </a:rPr>
              <a:t>ômm</a:t>
            </a:r>
            <a:r>
              <a:rPr lang="fr-FR" b="1" dirty="0" smtClean="0">
                <a:solidFill>
                  <a:schemeClr val="bg1"/>
                </a:solidFill>
              </a:rPr>
              <a:t> de </a:t>
            </a:r>
            <a:r>
              <a:rPr lang="fr-FR" b="1" dirty="0" err="1" smtClean="0">
                <a:solidFill>
                  <a:schemeClr val="bg1"/>
                </a:solidFill>
              </a:rPr>
              <a:t>bee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err="1" smtClean="0">
                <a:solidFill>
                  <a:schemeClr val="bg1"/>
                </a:solidFill>
              </a:rPr>
              <a:t>côn</a:t>
            </a:r>
            <a:r>
              <a:rPr lang="fr-FR" b="1" dirty="0" smtClean="0">
                <a:solidFill>
                  <a:schemeClr val="bg1"/>
                </a:solidFill>
              </a:rPr>
              <a:t> la </a:t>
            </a:r>
            <a:r>
              <a:rPr lang="fr-FR" b="1" dirty="0" err="1" smtClean="0">
                <a:solidFill>
                  <a:schemeClr val="bg1"/>
                </a:solidFill>
              </a:rPr>
              <a:t>bela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noeuva</a:t>
            </a:r>
            <a:r>
              <a:rPr lang="fr-FR" b="1" dirty="0" smtClean="0">
                <a:solidFill>
                  <a:schemeClr val="bg1"/>
                </a:solidFill>
              </a:rPr>
              <a:t> el </a:t>
            </a:r>
            <a:r>
              <a:rPr lang="fr-FR" b="1" dirty="0" err="1" smtClean="0">
                <a:solidFill>
                  <a:schemeClr val="bg1"/>
                </a:solidFill>
              </a:rPr>
              <a:t>ghe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ingurava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«a </a:t>
            </a:r>
            <a:r>
              <a:rPr lang="fr-FR" b="1" dirty="0" err="1" smtClean="0">
                <a:solidFill>
                  <a:schemeClr val="bg1"/>
                </a:solidFill>
              </a:rPr>
              <a:t>tucc</a:t>
            </a:r>
            <a:r>
              <a:rPr lang="fr-FR" b="1" dirty="0" smtClean="0">
                <a:solidFill>
                  <a:schemeClr val="bg1"/>
                </a:solidFill>
              </a:rPr>
              <a:t> i </a:t>
            </a:r>
            <a:r>
              <a:rPr lang="fr-FR" b="1" dirty="0" err="1" smtClean="0">
                <a:solidFill>
                  <a:schemeClr val="bg1"/>
                </a:solidFill>
              </a:rPr>
              <a:t>soeu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nemis</a:t>
            </a:r>
            <a:r>
              <a:rPr lang="fr-FR" b="1" dirty="0" smtClean="0">
                <a:solidFill>
                  <a:schemeClr val="bg1"/>
                </a:solidFill>
              </a:rPr>
              <a:t> de </a:t>
            </a:r>
            <a:r>
              <a:rPr lang="fr-FR" b="1" dirty="0" err="1" smtClean="0">
                <a:solidFill>
                  <a:schemeClr val="bg1"/>
                </a:solidFill>
              </a:rPr>
              <a:t>fà</a:t>
            </a:r>
            <a:r>
              <a:rPr lang="fr-FR" b="1" dirty="0" smtClean="0">
                <a:solidFill>
                  <a:schemeClr val="bg1"/>
                </a:solidFill>
              </a:rPr>
              <a:t> la </a:t>
            </a:r>
            <a:r>
              <a:rPr lang="fr-FR" b="1" dirty="0" err="1" smtClean="0">
                <a:solidFill>
                  <a:schemeClr val="bg1"/>
                </a:solidFill>
              </a:rPr>
              <a:t>fii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de quel </a:t>
            </a:r>
            <a:r>
              <a:rPr lang="fr-FR" b="1" dirty="0" err="1" smtClean="0">
                <a:solidFill>
                  <a:schemeClr val="bg1"/>
                </a:solidFill>
              </a:rPr>
              <a:t>fioeu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che</a:t>
            </a:r>
            <a:r>
              <a:rPr lang="fr-FR" b="1" dirty="0" smtClean="0">
                <a:solidFill>
                  <a:schemeClr val="bg1"/>
                </a:solidFill>
              </a:rPr>
              <a:t> s’</a:t>
            </a:r>
            <a:r>
              <a:rPr lang="fr-FR" b="1" dirty="0" err="1" smtClean="0">
                <a:solidFill>
                  <a:schemeClr val="bg1"/>
                </a:solidFill>
              </a:rPr>
              <a:t>eva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revôltaa</a:t>
            </a:r>
            <a:r>
              <a:rPr lang="fr-FR" b="1" dirty="0" smtClean="0">
                <a:solidFill>
                  <a:schemeClr val="bg1"/>
                </a:solidFill>
              </a:rPr>
              <a:t>»,</a:t>
            </a:r>
          </a:p>
          <a:p>
            <a:r>
              <a:rPr lang="fr-FR" b="1" dirty="0" err="1" smtClean="0">
                <a:solidFill>
                  <a:schemeClr val="bg1"/>
                </a:solidFill>
              </a:rPr>
              <a:t>alôra</a:t>
            </a:r>
            <a:r>
              <a:rPr lang="fr-FR" b="1" dirty="0" smtClean="0">
                <a:solidFill>
                  <a:schemeClr val="bg1"/>
                </a:solidFill>
              </a:rPr>
              <a:t> el se </a:t>
            </a:r>
            <a:r>
              <a:rPr lang="fr-FR" b="1" dirty="0" err="1" smtClean="0">
                <a:solidFill>
                  <a:schemeClr val="bg1"/>
                </a:solidFill>
              </a:rPr>
              <a:t>quatava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la </a:t>
            </a:r>
            <a:r>
              <a:rPr lang="fr-FR" b="1" dirty="0" err="1" smtClean="0">
                <a:solidFill>
                  <a:schemeClr val="bg1"/>
                </a:solidFill>
              </a:rPr>
              <a:t>faccia</a:t>
            </a:r>
            <a:r>
              <a:rPr lang="fr-FR" b="1" dirty="0" smtClean="0">
                <a:solidFill>
                  <a:schemeClr val="bg1"/>
                </a:solidFill>
              </a:rPr>
              <a:t>, e </a:t>
            </a:r>
            <a:r>
              <a:rPr lang="fr-FR" b="1" dirty="0" err="1" smtClean="0">
                <a:solidFill>
                  <a:schemeClr val="bg1"/>
                </a:solidFill>
              </a:rPr>
              <a:t>ghe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côreva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l’</a:t>
            </a:r>
            <a:r>
              <a:rPr lang="fr-FR" b="1" dirty="0" err="1" smtClean="0">
                <a:solidFill>
                  <a:schemeClr val="bg1"/>
                </a:solidFill>
              </a:rPr>
              <a:t>acqua</a:t>
            </a:r>
            <a:r>
              <a:rPr lang="fr-FR" b="1" dirty="0" smtClean="0">
                <a:solidFill>
                  <a:schemeClr val="bg1"/>
                </a:solidFill>
              </a:rPr>
              <a:t> di </a:t>
            </a:r>
            <a:r>
              <a:rPr lang="fr-FR" b="1" dirty="0" err="1" smtClean="0">
                <a:solidFill>
                  <a:schemeClr val="bg1"/>
                </a:solidFill>
              </a:rPr>
              <a:t>oeucc</a:t>
            </a:r>
            <a:r>
              <a:rPr lang="fr-FR" b="1" dirty="0" smtClean="0">
                <a:solidFill>
                  <a:schemeClr val="bg1"/>
                </a:solidFill>
              </a:rPr>
              <a:t>, el </a:t>
            </a:r>
            <a:r>
              <a:rPr lang="fr-FR" b="1" dirty="0" err="1" smtClean="0">
                <a:solidFill>
                  <a:schemeClr val="bg1"/>
                </a:solidFill>
              </a:rPr>
              <a:t>diseva</a:t>
            </a:r>
            <a:r>
              <a:rPr lang="fr-FR" b="1" dirty="0" smtClean="0">
                <a:solidFill>
                  <a:schemeClr val="bg1"/>
                </a:solidFill>
              </a:rPr>
              <a:t>: «O </a:t>
            </a:r>
            <a:r>
              <a:rPr lang="fr-FR" b="1" dirty="0" err="1" smtClean="0">
                <a:solidFill>
                  <a:schemeClr val="bg1"/>
                </a:solidFill>
              </a:rPr>
              <a:t>penii</a:t>
            </a:r>
            <a:r>
              <a:rPr lang="fr-FR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o </a:t>
            </a:r>
            <a:r>
              <a:rPr lang="fr-FR" b="1" dirty="0" err="1" smtClean="0">
                <a:solidFill>
                  <a:schemeClr val="bg1"/>
                </a:solidFill>
              </a:rPr>
              <a:t>fioeu</a:t>
            </a:r>
            <a:r>
              <a:rPr lang="fr-FR" b="1" dirty="0" smtClean="0">
                <a:solidFill>
                  <a:schemeClr val="bg1"/>
                </a:solidFill>
              </a:rPr>
              <a:t>, , </a:t>
            </a:r>
            <a:r>
              <a:rPr lang="fr-FR" b="1" dirty="0" err="1" smtClean="0">
                <a:solidFill>
                  <a:schemeClr val="bg1"/>
                </a:solidFill>
              </a:rPr>
              <a:t>filii</a:t>
            </a:r>
            <a:r>
              <a:rPr lang="fr-FR" b="1" dirty="0" smtClean="0">
                <a:solidFill>
                  <a:schemeClr val="bg1"/>
                </a:solidFill>
              </a:rPr>
              <a:t> mi </a:t>
            </a:r>
            <a:r>
              <a:rPr lang="fr-FR" b="1" dirty="0" err="1" smtClean="0">
                <a:solidFill>
                  <a:schemeClr val="bg1"/>
                </a:solidFill>
              </a:rPr>
              <a:t>Absalom</a:t>
            </a:r>
            <a:r>
              <a:rPr lang="fr-FR" b="1" dirty="0" smtClean="0">
                <a:solidFill>
                  <a:schemeClr val="bg1"/>
                </a:solidFill>
              </a:rPr>
              <a:t>! </a:t>
            </a:r>
            <a:r>
              <a:rPr lang="fr-FR" b="1" dirty="0" err="1" smtClean="0">
                <a:solidFill>
                  <a:schemeClr val="bg1"/>
                </a:solidFill>
              </a:rPr>
              <a:t>quis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mihi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err="1" smtClean="0">
                <a:solidFill>
                  <a:schemeClr val="bg1"/>
                </a:solidFill>
              </a:rPr>
              <a:t>tribuat</a:t>
            </a:r>
            <a:r>
              <a:rPr lang="fr-FR" b="1" dirty="0" smtClean="0">
                <a:solidFill>
                  <a:schemeClr val="bg1"/>
                </a:solidFill>
              </a:rPr>
              <a:t> ut ego </a:t>
            </a:r>
            <a:r>
              <a:rPr lang="fr-FR" b="1" dirty="0" err="1" smtClean="0">
                <a:solidFill>
                  <a:schemeClr val="bg1"/>
                </a:solidFill>
              </a:rPr>
              <a:t>moriar</a:t>
            </a:r>
            <a:r>
              <a:rPr lang="fr-FR" b="1" dirty="0" smtClean="0">
                <a:solidFill>
                  <a:schemeClr val="bg1"/>
                </a:solidFill>
              </a:rPr>
              <a:t> pro te,</a:t>
            </a:r>
          </a:p>
          <a:p>
            <a:r>
              <a:rPr lang="fr-FR" b="1" dirty="0" err="1" smtClean="0">
                <a:solidFill>
                  <a:schemeClr val="bg1"/>
                </a:solidFill>
              </a:rPr>
              <a:t>Abasalom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filii</a:t>
            </a:r>
            <a:r>
              <a:rPr lang="fr-FR" b="1" dirty="0" smtClean="0">
                <a:solidFill>
                  <a:schemeClr val="bg1"/>
                </a:solidFill>
              </a:rPr>
              <a:t> mi, </a:t>
            </a:r>
            <a:r>
              <a:rPr lang="fr-FR" b="1" dirty="0" err="1" smtClean="0">
                <a:solidFill>
                  <a:schemeClr val="bg1"/>
                </a:solidFill>
              </a:rPr>
              <a:t>filii</a:t>
            </a:r>
            <a:r>
              <a:rPr lang="fr-FR" b="1" dirty="0" smtClean="0">
                <a:solidFill>
                  <a:schemeClr val="bg1"/>
                </a:solidFill>
              </a:rPr>
              <a:t> mi </a:t>
            </a:r>
            <a:r>
              <a:rPr lang="fr-FR" b="1" dirty="0" err="1" smtClean="0">
                <a:solidFill>
                  <a:schemeClr val="bg1"/>
                </a:solidFill>
              </a:rPr>
              <a:t>Absalom</a:t>
            </a:r>
            <a:r>
              <a:rPr lang="fr-FR" b="1" dirty="0" smtClean="0">
                <a:solidFill>
                  <a:schemeClr val="bg1"/>
                </a:solidFill>
              </a:rPr>
              <a:t>?»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L’</a:t>
            </a:r>
            <a:r>
              <a:rPr lang="fr-FR" b="1" dirty="0" err="1" smtClean="0">
                <a:solidFill>
                  <a:schemeClr val="bg1"/>
                </a:solidFill>
              </a:rPr>
              <a:t>eva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ôn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pôm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granii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che</a:t>
            </a:r>
            <a:r>
              <a:rPr lang="fr-FR" b="1" dirty="0" smtClean="0">
                <a:solidFill>
                  <a:schemeClr val="bg1"/>
                </a:solidFill>
              </a:rPr>
              <a:t> se </a:t>
            </a:r>
            <a:r>
              <a:rPr lang="fr-FR" b="1" dirty="0" err="1" smtClean="0">
                <a:solidFill>
                  <a:schemeClr val="bg1"/>
                </a:solidFill>
              </a:rPr>
              <a:t>spacava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in di man </a:t>
            </a:r>
            <a:r>
              <a:rPr lang="fr-FR" b="1" dirty="0" err="1" smtClean="0">
                <a:solidFill>
                  <a:schemeClr val="bg1"/>
                </a:solidFill>
              </a:rPr>
              <a:t>del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bagaj</a:t>
            </a:r>
            <a:r>
              <a:rPr lang="fr-FR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la </a:t>
            </a:r>
            <a:r>
              <a:rPr lang="fr-FR" b="1" dirty="0" err="1" smtClean="0">
                <a:solidFill>
                  <a:schemeClr val="bg1"/>
                </a:solidFill>
              </a:rPr>
              <a:t>bôca</a:t>
            </a:r>
            <a:r>
              <a:rPr lang="fr-FR" b="1" dirty="0" smtClean="0">
                <a:solidFill>
                  <a:schemeClr val="bg1"/>
                </a:solidFill>
              </a:rPr>
              <a:t> l’</a:t>
            </a:r>
            <a:r>
              <a:rPr lang="fr-FR" b="1" dirty="0" err="1" smtClean="0">
                <a:solidFill>
                  <a:schemeClr val="bg1"/>
                </a:solidFill>
              </a:rPr>
              <a:t>eva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ingôrda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err="1" smtClean="0">
                <a:solidFill>
                  <a:schemeClr val="bg1"/>
                </a:solidFill>
              </a:rPr>
              <a:t>del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brusch</a:t>
            </a:r>
            <a:r>
              <a:rPr lang="fr-FR" b="1" dirty="0" smtClean="0">
                <a:solidFill>
                  <a:schemeClr val="bg1"/>
                </a:solidFill>
              </a:rPr>
              <a:t> de </a:t>
            </a:r>
            <a:r>
              <a:rPr lang="fr-FR" b="1" dirty="0" err="1" smtClean="0">
                <a:solidFill>
                  <a:schemeClr val="bg1"/>
                </a:solidFill>
              </a:rPr>
              <a:t>quii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gondôl</a:t>
            </a:r>
            <a:r>
              <a:rPr lang="fr-FR" b="1" dirty="0" smtClean="0">
                <a:solidFill>
                  <a:schemeClr val="bg1"/>
                </a:solidFill>
              </a:rPr>
              <a:t> de </a:t>
            </a:r>
            <a:r>
              <a:rPr lang="fr-FR" b="1" dirty="0" err="1" smtClean="0">
                <a:solidFill>
                  <a:schemeClr val="bg1"/>
                </a:solidFill>
              </a:rPr>
              <a:t>côraj</a:t>
            </a:r>
            <a:r>
              <a:rPr lang="fr-FR" sz="16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510512" y="474345"/>
            <a:ext cx="762232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«mica il solito quaderno,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nero con la costa rossa»,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l’altra figura, nella corrente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di due porte, come in un pozzo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d’ombra, senza la forza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di guardare la strada nella valle.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Chiedeva su, alla sentinella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sulla torre, e quando l’uomo dabbene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con la buona nuova gli augurava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«che tutti i suoi nemici facessero la fine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del figlio che si era ribellato»,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allora si copriva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il volto, scoppiava in pianto,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diceva: «O bambino,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o figlio, </a:t>
            </a:r>
            <a:r>
              <a:rPr lang="it-IT" b="1" dirty="0" err="1" smtClean="0">
                <a:solidFill>
                  <a:schemeClr val="bg1"/>
                </a:solidFill>
              </a:rPr>
              <a:t>filii</a:t>
            </a:r>
            <a:r>
              <a:rPr lang="it-IT" b="1" dirty="0" smtClean="0">
                <a:solidFill>
                  <a:schemeClr val="bg1"/>
                </a:solidFill>
              </a:rPr>
              <a:t> mi </a:t>
            </a:r>
            <a:r>
              <a:rPr lang="it-IT" b="1" dirty="0" err="1" smtClean="0">
                <a:solidFill>
                  <a:schemeClr val="bg1"/>
                </a:solidFill>
              </a:rPr>
              <a:t>Absalom</a:t>
            </a:r>
            <a:r>
              <a:rPr lang="it-IT" b="1" dirty="0" smtClean="0">
                <a:solidFill>
                  <a:schemeClr val="bg1"/>
                </a:solidFill>
              </a:rPr>
              <a:t>! </a:t>
            </a:r>
            <a:r>
              <a:rPr lang="it-IT" b="1" dirty="0" err="1" smtClean="0">
                <a:solidFill>
                  <a:schemeClr val="bg1"/>
                </a:solidFill>
              </a:rPr>
              <a:t>quis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mihi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err="1" smtClean="0">
                <a:solidFill>
                  <a:schemeClr val="bg1"/>
                </a:solidFill>
              </a:rPr>
              <a:t>tribuat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ut</a:t>
            </a:r>
            <a:r>
              <a:rPr lang="it-IT" b="1" dirty="0" smtClean="0">
                <a:solidFill>
                  <a:schemeClr val="bg1"/>
                </a:solidFill>
              </a:rPr>
              <a:t> ego </a:t>
            </a:r>
            <a:r>
              <a:rPr lang="it-IT" b="1" dirty="0" err="1" smtClean="0">
                <a:solidFill>
                  <a:schemeClr val="bg1"/>
                </a:solidFill>
              </a:rPr>
              <a:t>moriar</a:t>
            </a:r>
            <a:r>
              <a:rPr lang="it-IT" b="1" dirty="0" smtClean="0">
                <a:solidFill>
                  <a:schemeClr val="bg1"/>
                </a:solidFill>
              </a:rPr>
              <a:t> pro te,</a:t>
            </a:r>
          </a:p>
          <a:p>
            <a:r>
              <a:rPr lang="it-IT" b="1" dirty="0" err="1" smtClean="0">
                <a:solidFill>
                  <a:schemeClr val="bg1"/>
                </a:solidFill>
              </a:rPr>
              <a:t>Abasalom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filii</a:t>
            </a:r>
            <a:r>
              <a:rPr lang="it-IT" b="1" dirty="0" smtClean="0">
                <a:solidFill>
                  <a:schemeClr val="bg1"/>
                </a:solidFill>
              </a:rPr>
              <a:t> mi, </a:t>
            </a:r>
            <a:r>
              <a:rPr lang="it-IT" b="1" dirty="0" err="1" smtClean="0">
                <a:solidFill>
                  <a:schemeClr val="bg1"/>
                </a:solidFill>
              </a:rPr>
              <a:t>filii</a:t>
            </a:r>
            <a:r>
              <a:rPr lang="it-IT" b="1" dirty="0" smtClean="0">
                <a:solidFill>
                  <a:schemeClr val="bg1"/>
                </a:solidFill>
              </a:rPr>
              <a:t> mi </a:t>
            </a:r>
            <a:r>
              <a:rPr lang="it-IT" b="1" dirty="0" err="1" smtClean="0">
                <a:solidFill>
                  <a:schemeClr val="bg1"/>
                </a:solidFill>
              </a:rPr>
              <a:t>Absalom</a:t>
            </a:r>
            <a:r>
              <a:rPr lang="it-IT" b="1" dirty="0" smtClean="0">
                <a:solidFill>
                  <a:schemeClr val="bg1"/>
                </a:solidFill>
              </a:rPr>
              <a:t>?»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Era una melagrana che si spaccava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nelle mani del fanciullo,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la bocca era golosa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del sapore aspro dei semi di corallo.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87724" y="2927226"/>
            <a:ext cx="4968552" cy="1003548"/>
          </a:xfrm>
          <a:solidFill>
            <a:schemeClr val="bg2">
              <a:alpha val="77000"/>
            </a:schemeClr>
          </a:solidFill>
        </p:spPr>
        <p:txBody>
          <a:bodyPr>
            <a:normAutofit/>
          </a:bodyPr>
          <a:lstStyle/>
          <a:p>
            <a:r>
              <a:rPr lang="it-IT" sz="4000" b="1" dirty="0" smtClean="0"/>
              <a:t>VITO TROMBETTA</a:t>
            </a:r>
            <a:endParaRPr lang="it-I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475656" y="2136339"/>
            <a:ext cx="4032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chemeClr val="bg1"/>
                </a:solidFill>
              </a:rPr>
              <a:t>Gh'ìi</a:t>
            </a:r>
            <a:r>
              <a:rPr lang="it-IT" b="1" dirty="0" smtClean="0">
                <a:solidFill>
                  <a:schemeClr val="bg1"/>
                </a:solidFill>
              </a:rPr>
              <a:t> memoria de mi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'me se </a:t>
            </a:r>
            <a:r>
              <a:rPr lang="it-IT" b="1" dirty="0" err="1" smtClean="0">
                <a:solidFill>
                  <a:schemeClr val="bg1"/>
                </a:solidFill>
              </a:rPr>
              <a:t>füdesse</a:t>
            </a:r>
            <a:r>
              <a:rPr lang="it-IT" b="1" dirty="0" smtClean="0">
                <a:solidFill>
                  <a:schemeClr val="bg1"/>
                </a:solidFill>
              </a:rPr>
              <a:t> mi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l'acqua primordi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la mater liquida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mi </a:t>
            </a:r>
            <a:r>
              <a:rPr lang="it-IT" b="1" dirty="0" err="1" smtClean="0">
                <a:solidFill>
                  <a:schemeClr val="bg1"/>
                </a:solidFill>
              </a:rPr>
              <a:t>sun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dumà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quél</a:t>
            </a:r>
            <a:r>
              <a:rPr lang="it-IT" b="1" dirty="0" smtClean="0">
                <a:solidFill>
                  <a:schemeClr val="bg1"/>
                </a:solidFill>
              </a:rPr>
              <a:t>'</a:t>
            </a:r>
            <a:r>
              <a:rPr lang="it-IT" b="1" dirty="0" err="1" smtClean="0">
                <a:solidFill>
                  <a:schemeClr val="bg1"/>
                </a:solidFill>
              </a:rPr>
              <a:t>omm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che a'l </a:t>
            </a:r>
            <a:r>
              <a:rPr lang="it-IT" b="1" dirty="0" err="1" smtClean="0">
                <a:solidFill>
                  <a:schemeClr val="bg1"/>
                </a:solidFill>
              </a:rPr>
              <a:t>sò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inventass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se </a:t>
            </a:r>
            <a:r>
              <a:rPr lang="it-IT" b="1" dirty="0" err="1" smtClean="0">
                <a:solidFill>
                  <a:schemeClr val="bg1"/>
                </a:solidFill>
              </a:rPr>
              <a:t>desmentega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de' la </a:t>
            </a:r>
            <a:r>
              <a:rPr lang="it-IT" b="1" dirty="0" err="1" smtClean="0">
                <a:solidFill>
                  <a:schemeClr val="bg1"/>
                </a:solidFill>
              </a:rPr>
              <a:t>rasunn</a:t>
            </a:r>
            <a:r>
              <a:rPr lang="it-IT" b="1" dirty="0" smtClean="0">
                <a:solidFill>
                  <a:schemeClr val="bg1"/>
                </a:solidFill>
              </a:rPr>
              <a:t> de'l </a:t>
            </a:r>
            <a:r>
              <a:rPr lang="it-IT" b="1" dirty="0" err="1" smtClean="0">
                <a:solidFill>
                  <a:schemeClr val="bg1"/>
                </a:solidFill>
              </a:rPr>
              <a:t>cöör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l'eterna bega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220072" y="2136339"/>
            <a:ext cx="36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Avere memoria di me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come se fossi io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l'acqua primordi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la mater liquida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io sono soltanto quell'uomo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che al suo inventarsi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si dimentica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della ragione del cuore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L'eterno imbroglio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1520" y="4737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LET’S DO IT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554252" y="47377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FACCIAMOLO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39552" y="1268760"/>
            <a:ext cx="50405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She said I do and I will.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   And what’s more, from the way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you are opening your heart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   to the deep of its feeling,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 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I think you will too.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   Then there’s a pair of us.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Let’s do it.  Let’s make touch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   and play, and the miracle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 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of words, be the way we arrange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   a story about the secret life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of all the green things that keep us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   so alive to each other.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   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788024" y="1268760"/>
            <a:ext cx="41764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Disse lo faccio e lo voglio.</a:t>
            </a:r>
          </a:p>
          <a:p>
            <a:r>
              <a:rPr lang="it-IT" b="1" dirty="0">
                <a:solidFill>
                  <a:schemeClr val="bg1"/>
                </a:solidFill>
              </a:rPr>
              <a:t>   E per di più, dal modo </a:t>
            </a:r>
          </a:p>
          <a:p>
            <a:r>
              <a:rPr lang="it-IT" b="1" dirty="0">
                <a:solidFill>
                  <a:schemeClr val="bg1"/>
                </a:solidFill>
              </a:rPr>
              <a:t>in cui stai aprendo il tuo cuore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   al </a:t>
            </a:r>
            <a:r>
              <a:rPr lang="it-IT" b="1" dirty="0">
                <a:solidFill>
                  <a:schemeClr val="bg1"/>
                </a:solidFill>
              </a:rPr>
              <a:t>profondo del sentimento,</a:t>
            </a:r>
          </a:p>
          <a:p>
            <a:r>
              <a:rPr lang="it-IT" b="1" dirty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>
                <a:solidFill>
                  <a:schemeClr val="bg1"/>
                </a:solidFill>
              </a:rPr>
              <a:t>Credo che anche tu lo farai.</a:t>
            </a:r>
          </a:p>
          <a:p>
            <a:r>
              <a:rPr lang="it-IT" b="1" dirty="0">
                <a:solidFill>
                  <a:schemeClr val="bg1"/>
                </a:solidFill>
              </a:rPr>
              <a:t>   Dunque siamo in due.</a:t>
            </a:r>
          </a:p>
          <a:p>
            <a:r>
              <a:rPr lang="it-IT" b="1" dirty="0">
                <a:solidFill>
                  <a:schemeClr val="bg1"/>
                </a:solidFill>
              </a:rPr>
              <a:t>Facciamolo. Facciamo tocca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    e </a:t>
            </a:r>
            <a:r>
              <a:rPr lang="it-IT" b="1" dirty="0">
                <a:solidFill>
                  <a:schemeClr val="bg1"/>
                </a:solidFill>
              </a:rPr>
              <a:t>gioca, e il miracolo</a:t>
            </a:r>
          </a:p>
          <a:p>
            <a:r>
              <a:rPr lang="it-IT" b="1" dirty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>
                <a:solidFill>
                  <a:schemeClr val="bg1"/>
                </a:solidFill>
              </a:rPr>
              <a:t>delle parole sia il modo in cui costruiamo </a:t>
            </a:r>
          </a:p>
          <a:p>
            <a:r>
              <a:rPr lang="it-IT" b="1" dirty="0">
                <a:solidFill>
                  <a:schemeClr val="bg1"/>
                </a:solidFill>
              </a:rPr>
              <a:t>   una storia sulla vita segreta</a:t>
            </a:r>
          </a:p>
          <a:p>
            <a:r>
              <a:rPr lang="it-IT" b="1" dirty="0">
                <a:solidFill>
                  <a:schemeClr val="bg1"/>
                </a:solidFill>
              </a:rPr>
              <a:t>di tutte le cose verdi che ci tengono</a:t>
            </a:r>
          </a:p>
          <a:p>
            <a:r>
              <a:rPr lang="it-IT" b="1" dirty="0">
                <a:solidFill>
                  <a:schemeClr val="bg1"/>
                </a:solidFill>
              </a:rPr>
              <a:t>   in vita l'uno per l'altra</a:t>
            </a:r>
            <a:r>
              <a:rPr lang="it-IT" b="1" dirty="0" smtClean="0">
                <a:solidFill>
                  <a:schemeClr val="bg1"/>
                </a:solidFill>
              </a:rPr>
              <a:t>.</a:t>
            </a:r>
            <a:r>
              <a:rPr lang="it-IT" sz="800" b="1" dirty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51520" y="548680"/>
            <a:ext cx="4752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Nauta sum e per </a:t>
            </a:r>
            <a:r>
              <a:rPr lang="it-IT" b="1" dirty="0" err="1" smtClean="0">
                <a:solidFill>
                  <a:schemeClr val="bg1"/>
                </a:solidFill>
              </a:rPr>
              <a:t>ul</a:t>
            </a:r>
            <a:r>
              <a:rPr lang="it-IT" b="1" dirty="0" smtClean="0">
                <a:solidFill>
                  <a:schemeClr val="bg1"/>
                </a:solidFill>
              </a:rPr>
              <a:t> fatto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de '</a:t>
            </a:r>
            <a:r>
              <a:rPr lang="it-IT" b="1" dirty="0" err="1" smtClean="0">
                <a:solidFill>
                  <a:schemeClr val="bg1"/>
                </a:solidFill>
              </a:rPr>
              <a:t>vé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sbagliaa</a:t>
            </a:r>
            <a:r>
              <a:rPr lang="it-IT" b="1" dirty="0" smtClean="0">
                <a:solidFill>
                  <a:schemeClr val="bg1"/>
                </a:solidFill>
              </a:rPr>
              <a:t> preghiera</a:t>
            </a:r>
          </a:p>
          <a:p>
            <a:r>
              <a:rPr lang="it-IT" b="1" dirty="0" err="1" smtClean="0">
                <a:solidFill>
                  <a:schemeClr val="bg1"/>
                </a:solidFill>
              </a:rPr>
              <a:t>asess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sun</a:t>
            </a:r>
            <a:r>
              <a:rPr lang="it-IT" b="1" dirty="0" smtClean="0">
                <a:solidFill>
                  <a:schemeClr val="bg1"/>
                </a:solidFill>
              </a:rPr>
              <a:t> chi </a:t>
            </a:r>
            <a:r>
              <a:rPr lang="it-IT" b="1" dirty="0" err="1" smtClean="0">
                <a:solidFill>
                  <a:schemeClr val="bg1"/>
                </a:solidFill>
              </a:rPr>
              <a:t>mentem</a:t>
            </a:r>
            <a:r>
              <a:rPr lang="it-IT" b="1" dirty="0" smtClean="0">
                <a:solidFill>
                  <a:schemeClr val="bg1"/>
                </a:solidFill>
              </a:rPr>
              <a:t> en </a:t>
            </a:r>
            <a:r>
              <a:rPr lang="it-IT" b="1" dirty="0" err="1" smtClean="0">
                <a:solidFill>
                  <a:schemeClr val="bg1"/>
                </a:solidFill>
              </a:rPr>
              <a:t>formidine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pressus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e cerchi l'</a:t>
            </a:r>
            <a:r>
              <a:rPr lang="it-IT" b="1" dirty="0" err="1" smtClean="0">
                <a:solidFill>
                  <a:schemeClr val="bg1"/>
                </a:solidFill>
              </a:rPr>
              <a:t>aquam</a:t>
            </a:r>
            <a:r>
              <a:rPr lang="it-IT" b="1" dirty="0" smtClean="0">
                <a:solidFill>
                  <a:schemeClr val="bg1"/>
                </a:solidFill>
              </a:rPr>
              <a:t> a </a:t>
            </a:r>
            <a:r>
              <a:rPr lang="it-IT" b="1" dirty="0" err="1" smtClean="0">
                <a:solidFill>
                  <a:schemeClr val="bg1"/>
                </a:solidFill>
              </a:rPr>
              <a:t>pumice</a:t>
            </a:r>
            <a:r>
              <a:rPr lang="it-IT" b="1" dirty="0" smtClean="0">
                <a:solidFill>
                  <a:schemeClr val="bg1"/>
                </a:solidFill>
              </a:rPr>
              <a:t> postulare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però </a:t>
            </a:r>
            <a:r>
              <a:rPr lang="it-IT" b="1" dirty="0" err="1" smtClean="0">
                <a:solidFill>
                  <a:schemeClr val="bg1"/>
                </a:solidFill>
              </a:rPr>
              <a:t>suum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malum</a:t>
            </a:r>
            <a:r>
              <a:rPr lang="it-IT" b="1" dirty="0" smtClean="0">
                <a:solidFill>
                  <a:schemeClr val="bg1"/>
                </a:solidFill>
              </a:rPr>
              <a:t> gemere diventa '</a:t>
            </a:r>
            <a:r>
              <a:rPr lang="it-IT" b="1" dirty="0" err="1" smtClean="0">
                <a:solidFill>
                  <a:schemeClr val="bg1"/>
                </a:solidFill>
              </a:rPr>
              <a:t>na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furtuna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che i </a:t>
            </a:r>
            <a:r>
              <a:rPr lang="it-IT" b="1" dirty="0" err="1" smtClean="0">
                <a:solidFill>
                  <a:schemeClr val="bg1"/>
                </a:solidFill>
              </a:rPr>
              <a:t>lagrem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poden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obire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negotium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esempi '</a:t>
            </a:r>
            <a:r>
              <a:rPr lang="it-IT" b="1" dirty="0" err="1" smtClean="0">
                <a:solidFill>
                  <a:schemeClr val="bg1"/>
                </a:solidFill>
              </a:rPr>
              <a:t>mmurbidì</a:t>
            </a:r>
            <a:r>
              <a:rPr lang="it-IT" b="1" dirty="0" smtClean="0">
                <a:solidFill>
                  <a:schemeClr val="bg1"/>
                </a:solidFill>
              </a:rPr>
              <a:t> la </a:t>
            </a:r>
            <a:r>
              <a:rPr lang="it-IT" b="1" dirty="0" err="1" smtClean="0">
                <a:solidFill>
                  <a:schemeClr val="bg1"/>
                </a:solidFill>
              </a:rPr>
              <a:t>tèra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err="1" smtClean="0">
                <a:solidFill>
                  <a:schemeClr val="bg1"/>
                </a:solidFill>
              </a:rPr>
              <a:t>dacch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quél</a:t>
            </a:r>
            <a:r>
              <a:rPr lang="it-IT" b="1" dirty="0" smtClean="0">
                <a:solidFill>
                  <a:schemeClr val="bg1"/>
                </a:solidFill>
              </a:rPr>
              <a:t>'</a:t>
            </a:r>
            <a:r>
              <a:rPr lang="it-IT" b="1" dirty="0" err="1" smtClean="0">
                <a:solidFill>
                  <a:schemeClr val="bg1"/>
                </a:solidFill>
              </a:rPr>
              <a:t>umiditá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sugnada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che d'un </a:t>
            </a:r>
            <a:r>
              <a:rPr lang="it-IT" b="1" dirty="0" err="1" smtClean="0">
                <a:solidFill>
                  <a:schemeClr val="bg1"/>
                </a:solidFill>
              </a:rPr>
              <a:t>penseer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baluurd</a:t>
            </a:r>
            <a:r>
              <a:rPr lang="it-IT" b="1" dirty="0" smtClean="0">
                <a:solidFill>
                  <a:schemeClr val="bg1"/>
                </a:solidFill>
              </a:rPr>
              <a:t> l'era </a:t>
            </a:r>
            <a:r>
              <a:rPr lang="it-IT" b="1" dirty="0" err="1" smtClean="0">
                <a:solidFill>
                  <a:schemeClr val="bg1"/>
                </a:solidFill>
              </a:rPr>
              <a:t>malada</a:t>
            </a:r>
            <a:endParaRPr lang="it-IT" b="1" dirty="0" smtClean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131840" y="3717032"/>
            <a:ext cx="57606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Sono un navigante e per il fatto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di aver sbagliato preghiera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adesso sono qui con l'animo oppresso dallo spavento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 cerco di cavare acqua da una pietra pomice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però piangere sulla propria sfortuna diventa una fortuna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ché le lacrime possono seguire un incarico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per esempio ammorbidire la terra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darle quell'umidità sognata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che di un pensiero balordo era ammalata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07504" y="116632"/>
            <a:ext cx="61206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Nauta</a:t>
            </a:r>
            <a:r>
              <a:rPr lang="en-US" b="1" dirty="0" smtClean="0">
                <a:solidFill>
                  <a:schemeClr val="bg1"/>
                </a:solidFill>
              </a:rPr>
              <a:t> sum </a:t>
            </a:r>
            <a:r>
              <a:rPr lang="en-US" b="1" dirty="0" err="1" smtClean="0">
                <a:solidFill>
                  <a:schemeClr val="bg1"/>
                </a:solidFill>
              </a:rPr>
              <a:t>cu'l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desideri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de '</a:t>
            </a:r>
            <a:r>
              <a:rPr lang="en-US" b="1" dirty="0" err="1" smtClean="0">
                <a:solidFill>
                  <a:schemeClr val="bg1"/>
                </a:solidFill>
              </a:rPr>
              <a:t>vècch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pussée</a:t>
            </a:r>
            <a:r>
              <a:rPr lang="en-US" b="1" dirty="0" smtClean="0">
                <a:solidFill>
                  <a:schemeClr val="bg1"/>
                </a:solidFill>
              </a:rPr>
              <a:t> ratio </a:t>
            </a:r>
            <a:r>
              <a:rPr lang="en-US" b="1" dirty="0" err="1" smtClean="0">
                <a:solidFill>
                  <a:schemeClr val="bg1"/>
                </a:solidFill>
              </a:rPr>
              <a:t>terestra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perché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de'l'acqua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apertis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verbis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cugnussi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l'unda</a:t>
            </a:r>
            <a:r>
              <a:rPr lang="en-US" b="1" dirty="0" smtClean="0">
                <a:solidFill>
                  <a:schemeClr val="bg1"/>
                </a:solidFill>
              </a:rPr>
              <a:t> e 'l so </a:t>
            </a:r>
            <a:r>
              <a:rPr lang="en-US" b="1" dirty="0" err="1" smtClean="0">
                <a:solidFill>
                  <a:schemeClr val="bg1"/>
                </a:solidFill>
              </a:rPr>
              <a:t>rebatt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con la </a:t>
            </a:r>
            <a:r>
              <a:rPr lang="en-US" b="1" dirty="0" err="1" smtClean="0">
                <a:solidFill>
                  <a:schemeClr val="bg1"/>
                </a:solidFill>
              </a:rPr>
              <a:t>stessa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sapienza</a:t>
            </a:r>
            <a:r>
              <a:rPr lang="en-US" b="1" dirty="0" smtClean="0">
                <a:solidFill>
                  <a:schemeClr val="bg1"/>
                </a:solidFill>
              </a:rPr>
              <a:t> d'un </a:t>
            </a:r>
            <a:r>
              <a:rPr lang="en-US" b="1" dirty="0" err="1" smtClean="0">
                <a:solidFill>
                  <a:schemeClr val="bg1"/>
                </a:solidFill>
              </a:rPr>
              <a:t>veteramentarius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che</a:t>
            </a:r>
            <a:r>
              <a:rPr lang="en-US" b="1" dirty="0" smtClean="0">
                <a:solidFill>
                  <a:schemeClr val="bg1"/>
                </a:solidFill>
              </a:rPr>
              <a:t> lacus in </a:t>
            </a:r>
            <a:r>
              <a:rPr lang="en-US" b="1" dirty="0" err="1" smtClean="0">
                <a:solidFill>
                  <a:schemeClr val="bg1"/>
                </a:solidFill>
              </a:rPr>
              <a:t>alvo</a:t>
            </a:r>
            <a:r>
              <a:rPr lang="en-US" b="1" dirty="0" smtClean="0">
                <a:solidFill>
                  <a:schemeClr val="bg1"/>
                </a:solidFill>
              </a:rPr>
              <a:t> de' </a:t>
            </a:r>
            <a:r>
              <a:rPr lang="en-US" b="1" dirty="0" err="1" smtClean="0">
                <a:solidFill>
                  <a:schemeClr val="bg1"/>
                </a:solidFill>
              </a:rPr>
              <a:t>l'Addua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sentivi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caecaus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acervus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vignì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déent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svulzando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l'aequamen</a:t>
            </a:r>
            <a:r>
              <a:rPr lang="en-US" b="1" dirty="0" smtClean="0">
                <a:solidFill>
                  <a:schemeClr val="bg1"/>
                </a:solidFill>
              </a:rPr>
              <a:t>. Prima de </a:t>
            </a:r>
            <a:r>
              <a:rPr lang="en-US" b="1" dirty="0" err="1" smtClean="0">
                <a:solidFill>
                  <a:schemeClr val="bg1"/>
                </a:solidFill>
              </a:rPr>
              <a:t>l'accomodatio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e </a:t>
            </a:r>
            <a:r>
              <a:rPr lang="en-US" b="1" dirty="0" err="1" smtClean="0">
                <a:solidFill>
                  <a:schemeClr val="bg1"/>
                </a:solidFill>
              </a:rPr>
              <a:t>ogni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volta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ul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scuacc</a:t>
            </a:r>
            <a:r>
              <a:rPr lang="en-US" b="1" dirty="0" smtClean="0">
                <a:solidFill>
                  <a:schemeClr val="bg1"/>
                </a:solidFill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</a:rPr>
              <a:t>l'abundantia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e </a:t>
            </a:r>
            <a:r>
              <a:rPr lang="en-US" b="1" dirty="0" err="1" smtClean="0">
                <a:solidFill>
                  <a:schemeClr val="bg1"/>
                </a:solidFill>
              </a:rPr>
              <a:t>l'abundatio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sura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' </a:t>
            </a:r>
            <a:r>
              <a:rPr lang="en-US" b="1" dirty="0" err="1" smtClean="0">
                <a:solidFill>
                  <a:schemeClr val="bg1"/>
                </a:solidFill>
              </a:rPr>
              <a:t>riiv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un </a:t>
            </a:r>
            <a:r>
              <a:rPr lang="en-US" b="1" dirty="0" err="1" smtClean="0">
                <a:solidFill>
                  <a:schemeClr val="bg1"/>
                </a:solidFill>
              </a:rPr>
              <a:t>galegià</a:t>
            </a:r>
            <a:r>
              <a:rPr lang="en-US" b="1" dirty="0" smtClean="0">
                <a:solidFill>
                  <a:schemeClr val="bg1"/>
                </a:solidFill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</a:rPr>
              <a:t>ratt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l'acatiummea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pesanta</a:t>
            </a:r>
            <a:r>
              <a:rPr lang="en-US" b="1" dirty="0" smtClean="0">
                <a:solidFill>
                  <a:schemeClr val="bg1"/>
                </a:solidFill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</a:rPr>
              <a:t>s'giunfia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Quai </a:t>
            </a:r>
            <a:r>
              <a:rPr lang="en-US" b="1" dirty="0" err="1" smtClean="0">
                <a:solidFill>
                  <a:schemeClr val="bg1"/>
                </a:solidFill>
              </a:rPr>
              <a:t>a'l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vuress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ul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laagh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L'adgiunctio</a:t>
            </a:r>
            <a:r>
              <a:rPr lang="en-US" b="1" dirty="0" smtClean="0">
                <a:solidFill>
                  <a:schemeClr val="bg1"/>
                </a:solidFill>
              </a:rPr>
              <a:t> cunt </a:t>
            </a:r>
            <a:r>
              <a:rPr lang="en-US" b="1" dirty="0" err="1" smtClean="0">
                <a:solidFill>
                  <a:schemeClr val="bg1"/>
                </a:solidFill>
              </a:rPr>
              <a:t>ul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ciéel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572000" y="2420888"/>
            <a:ext cx="68762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Sono un navigante e desidero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avere più quantità di terra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perché dell'acqua conosco chiaramente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l'onda e il suo ribattere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con la stessa sapienza di un maneggione antico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che nel ventre del lago sentivo l'Adda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la massa tenebrosa entrare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alzare il livello prima dell'adattamento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 ogni volta il terrore dell'abbondanza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 lo straripamento delle rive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un galleggiare di topi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pesante e gonfia la mia barca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quasi volesse il lago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l'unione con il cielo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 separare in un amen uomini e terra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51520" y="1443841"/>
            <a:ext cx="4320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Nauta</a:t>
            </a:r>
            <a:r>
              <a:rPr lang="en-US" b="1" dirty="0" smtClean="0">
                <a:solidFill>
                  <a:schemeClr val="bg1"/>
                </a:solidFill>
              </a:rPr>
              <a:t> sum e </a:t>
            </a:r>
            <a:r>
              <a:rPr lang="en-US" b="1" dirty="0" err="1" smtClean="0">
                <a:solidFill>
                  <a:schemeClr val="bg1"/>
                </a:solidFill>
              </a:rPr>
              <a:t>vurariss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ab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acia</a:t>
            </a:r>
            <a:r>
              <a:rPr lang="en-US" b="1" dirty="0" smtClean="0">
                <a:solidFill>
                  <a:schemeClr val="bg1"/>
                </a:solidFill>
              </a:rPr>
              <a:t> et </a:t>
            </a:r>
            <a:r>
              <a:rPr lang="en-US" b="1" dirty="0" err="1" smtClean="0">
                <a:solidFill>
                  <a:schemeClr val="bg1"/>
                </a:solidFill>
              </a:rPr>
              <a:t>acu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exponere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la </a:t>
            </a:r>
            <a:r>
              <a:rPr lang="en-US" b="1" dirty="0" err="1" smtClean="0">
                <a:solidFill>
                  <a:schemeClr val="bg1"/>
                </a:solidFill>
              </a:rPr>
              <a:t>mia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stüpidità</a:t>
            </a:r>
            <a:r>
              <a:rPr lang="en-US" b="1" dirty="0" smtClean="0">
                <a:solidFill>
                  <a:schemeClr val="bg1"/>
                </a:solidFill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</a:rPr>
              <a:t>l'ignuranza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che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già</a:t>
            </a:r>
            <a:r>
              <a:rPr lang="en-US" b="1" dirty="0" smtClean="0">
                <a:solidFill>
                  <a:schemeClr val="bg1"/>
                </a:solidFill>
              </a:rPr>
              <a:t> se </a:t>
            </a:r>
            <a:r>
              <a:rPr lang="en-US" b="1" dirty="0" err="1" smtClean="0">
                <a:solidFill>
                  <a:schemeClr val="bg1"/>
                </a:solidFill>
              </a:rPr>
              <a:t>sa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che</a:t>
            </a:r>
            <a:r>
              <a:rPr lang="en-US" b="1" dirty="0" smtClean="0">
                <a:solidFill>
                  <a:schemeClr val="bg1"/>
                </a:solidFill>
              </a:rPr>
              <a:t> l' </a:t>
            </a:r>
            <a:r>
              <a:rPr lang="en-US" b="1" dirty="0" err="1" smtClean="0">
                <a:solidFill>
                  <a:schemeClr val="bg1"/>
                </a:solidFill>
              </a:rPr>
              <a:t>deus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ad </a:t>
            </a:r>
            <a:r>
              <a:rPr lang="en-US" b="1" dirty="0" err="1" smtClean="0">
                <a:solidFill>
                  <a:schemeClr val="bg1"/>
                </a:solidFill>
              </a:rPr>
              <a:t>ogni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incensaméent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ogni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prece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nu'l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manca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mai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responsum</a:t>
            </a:r>
            <a:r>
              <a:rPr lang="en-US" b="1" dirty="0" smtClean="0">
                <a:solidFill>
                  <a:schemeClr val="bg1"/>
                </a:solidFill>
              </a:rPr>
              <a:t> dare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 mi </a:t>
            </a:r>
            <a:r>
              <a:rPr lang="en-US" b="1" dirty="0" err="1" smtClean="0">
                <a:solidFill>
                  <a:schemeClr val="bg1"/>
                </a:solidFill>
              </a:rPr>
              <a:t>cume</a:t>
            </a:r>
            <a:r>
              <a:rPr lang="en-US" b="1" dirty="0" smtClean="0">
                <a:solidFill>
                  <a:schemeClr val="bg1"/>
                </a:solidFill>
              </a:rPr>
              <a:t> 'n </a:t>
            </a:r>
            <a:r>
              <a:rPr lang="en-US" b="1" dirty="0" err="1" smtClean="0">
                <a:solidFill>
                  <a:schemeClr val="bg1"/>
                </a:solidFill>
              </a:rPr>
              <a:t>lanciott</a:t>
            </a:r>
            <a:r>
              <a:rPr lang="en-US" b="1" dirty="0" smtClean="0">
                <a:solidFill>
                  <a:schemeClr val="bg1"/>
                </a:solidFill>
              </a:rPr>
              <a:t> a </a:t>
            </a:r>
            <a:r>
              <a:rPr lang="en-US" b="1" dirty="0" err="1" smtClean="0">
                <a:solidFill>
                  <a:schemeClr val="bg1"/>
                </a:solidFill>
              </a:rPr>
              <a:t>pizzà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candéel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"</a:t>
            </a:r>
            <a:r>
              <a:rPr lang="en-US" b="1" dirty="0" err="1" smtClean="0">
                <a:solidFill>
                  <a:schemeClr val="bg1"/>
                </a:solidFill>
              </a:rPr>
              <a:t>Abscindere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aquae</a:t>
            </a:r>
            <a:r>
              <a:rPr lang="en-US" b="1" dirty="0" smtClean="0">
                <a:solidFill>
                  <a:schemeClr val="bg1"/>
                </a:solidFill>
              </a:rPr>
              <a:t>" </a:t>
            </a:r>
            <a:r>
              <a:rPr lang="en-US" b="1" dirty="0" err="1" smtClean="0">
                <a:solidFill>
                  <a:schemeClr val="bg1"/>
                </a:solidFill>
              </a:rPr>
              <a:t>barbutaven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grann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de'l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rusari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E </a:t>
            </a:r>
            <a:r>
              <a:rPr lang="en-US" b="1" dirty="0" err="1" smtClean="0">
                <a:solidFill>
                  <a:schemeClr val="bg1"/>
                </a:solidFill>
              </a:rPr>
              <a:t>ogni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mussinà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ogni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rusada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abstandus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esr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minga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bütala</a:t>
            </a:r>
            <a:r>
              <a:rPr lang="en-US" b="1" dirty="0" smtClean="0">
                <a:solidFill>
                  <a:schemeClr val="bg1"/>
                </a:solidFill>
              </a:rPr>
              <a:t> via per </a:t>
            </a:r>
            <a:r>
              <a:rPr lang="en-US" b="1" dirty="0" err="1" smtClean="0">
                <a:solidFill>
                  <a:schemeClr val="bg1"/>
                </a:solidFill>
              </a:rPr>
              <a:t>carità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legnéla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lì</a:t>
            </a:r>
            <a:r>
              <a:rPr lang="en-US" b="1" dirty="0" smtClean="0">
                <a:solidFill>
                  <a:schemeClr val="bg1"/>
                </a:solidFill>
              </a:rPr>
              <a:t> in </a:t>
            </a:r>
            <a:r>
              <a:rPr lang="en-US" b="1" dirty="0" err="1" smtClean="0">
                <a:solidFill>
                  <a:schemeClr val="bg1"/>
                </a:solidFill>
              </a:rPr>
              <a:t>abstruso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prunta</a:t>
            </a:r>
            <a:r>
              <a:rPr lang="en-US" b="1" dirty="0" smtClean="0">
                <a:solidFill>
                  <a:schemeClr val="bg1"/>
                </a:solidFill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</a:rPr>
              <a:t>duperà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quand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ghe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sarà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l'absentia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Quand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pur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vulèra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besugnerà</a:t>
            </a:r>
            <a:r>
              <a:rPr lang="en-US" b="1" dirty="0" smtClean="0">
                <a:solidFill>
                  <a:schemeClr val="bg1"/>
                </a:solidFill>
              </a:rPr>
              <a:t> '</a:t>
            </a:r>
            <a:r>
              <a:rPr lang="en-US" b="1" dirty="0" err="1" smtClean="0">
                <a:solidFill>
                  <a:schemeClr val="bg1"/>
                </a:solidFill>
              </a:rPr>
              <a:t>ncamò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pregà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572000" y="1443841"/>
            <a:ext cx="457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Sono un navigante e vorrei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narrare per filo e per segno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la mia stupidità e l'ignoranza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poiché già si sa che il dio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ad ogni incensamento ad ogni preghiera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non manca mai di dare risposta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 io come uno stolto ad accender candele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"Togliere l'acqua" brontolavano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 grani del mio rosario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 ogni piovigginare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ogni rugiada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deve essere tenuta lontana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non buttarla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quando per volerla bisognerà pregare ancora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51520" y="764704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G'hoo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l'acqua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turma</a:t>
            </a:r>
            <a:r>
              <a:rPr lang="en-US" b="1" dirty="0" smtClean="0">
                <a:solidFill>
                  <a:schemeClr val="bg1"/>
                </a:solidFill>
              </a:rPr>
              <a:t> ma </a:t>
            </a:r>
            <a:r>
              <a:rPr lang="en-US" b="1" dirty="0" err="1" smtClean="0">
                <a:solidFill>
                  <a:schemeClr val="bg1"/>
                </a:solidFill>
              </a:rPr>
              <a:t>ul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ciéel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l'è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ciaar</a:t>
            </a:r>
            <a:r>
              <a:rPr lang="en-US" b="1" dirty="0" smtClean="0">
                <a:solidFill>
                  <a:schemeClr val="bg1"/>
                </a:solidFill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</a:rPr>
              <a:t>nett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Ul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ciéel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l'è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ciarr</a:t>
            </a:r>
            <a:r>
              <a:rPr lang="en-US" b="1" dirty="0" smtClean="0">
                <a:solidFill>
                  <a:schemeClr val="bg1"/>
                </a:solidFill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</a:rPr>
              <a:t>nett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cume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parol</a:t>
            </a:r>
            <a:r>
              <a:rPr lang="en-US" b="1" dirty="0" smtClean="0">
                <a:solidFill>
                  <a:schemeClr val="bg1"/>
                </a:solidFill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</a:rPr>
              <a:t>l'aria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Cume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paroll</a:t>
            </a:r>
            <a:r>
              <a:rPr lang="en-US" b="1" dirty="0" smtClean="0">
                <a:solidFill>
                  <a:schemeClr val="bg1"/>
                </a:solidFill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</a:rPr>
              <a:t>l'aria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che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inventi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ne'l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sugnass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Che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inventi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nel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sugnass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luntann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d'ogni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pagüra</a:t>
            </a:r>
            <a:r>
              <a:rPr lang="en-US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Luntann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d'ogni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pagüra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l'alma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diventa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ciara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L'slma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diventa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ciara</a:t>
            </a:r>
            <a:r>
              <a:rPr lang="en-US" b="1" dirty="0" smtClean="0">
                <a:solidFill>
                  <a:schemeClr val="bg1"/>
                </a:solidFill>
              </a:rPr>
              <a:t> 'me </a:t>
            </a:r>
            <a:r>
              <a:rPr lang="en-US" b="1" dirty="0" err="1" smtClean="0">
                <a:solidFill>
                  <a:schemeClr val="bg1"/>
                </a:solidFill>
              </a:rPr>
              <a:t>sabia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mai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scrivüda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'Me </a:t>
            </a:r>
            <a:r>
              <a:rPr lang="en-US" b="1" dirty="0" err="1" smtClean="0">
                <a:solidFill>
                  <a:schemeClr val="bg1"/>
                </a:solidFill>
              </a:rPr>
              <a:t>sabia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mai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scrivüda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cu'i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dii</a:t>
            </a:r>
            <a:r>
              <a:rPr lang="en-US" b="1" dirty="0" smtClean="0">
                <a:solidFill>
                  <a:schemeClr val="bg1"/>
                </a:solidFill>
              </a:rPr>
              <a:t> de' </a:t>
            </a:r>
            <a:r>
              <a:rPr lang="en-US" b="1" dirty="0" err="1" smtClean="0">
                <a:solidFill>
                  <a:schemeClr val="bg1"/>
                </a:solidFill>
              </a:rPr>
              <a:t>l'incuscienza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Cu'i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dii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l'incuscienza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truà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butunn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de'l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cöör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211960" y="3789040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Ho l'acqua torbida ma il cielo è chiaro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ma il cielo è chiaro come le parole dell'aria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come le parole dell'aria che nel sognare invento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che nel sognare invento lontano da ogni paura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lontano da ogni paura l'anima diventa chiara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l'anima diventa chiara come sabbia mai scritta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come sabbia mai scritta con le dita incoscienti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trovare i bottoni del cuore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51520" y="836712"/>
            <a:ext cx="8244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D'un'acqua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baüsciuna</a:t>
            </a:r>
            <a:r>
              <a:rPr lang="en-US" b="1" dirty="0" smtClean="0">
                <a:solidFill>
                  <a:schemeClr val="bg1"/>
                </a:solidFill>
              </a:rPr>
              <a:t> mi sun </a:t>
            </a:r>
            <a:r>
              <a:rPr lang="en-US" b="1" dirty="0" err="1" smtClean="0">
                <a:solidFill>
                  <a:schemeClr val="bg1"/>
                </a:solidFill>
              </a:rPr>
              <a:t>fada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Mi sun </a:t>
            </a:r>
            <a:r>
              <a:rPr lang="en-US" b="1" dirty="0" err="1" smtClean="0">
                <a:solidFill>
                  <a:schemeClr val="bg1"/>
                </a:solidFill>
              </a:rPr>
              <a:t>fada</a:t>
            </a:r>
            <a:r>
              <a:rPr lang="en-US" b="1" dirty="0" smtClean="0">
                <a:solidFill>
                  <a:schemeClr val="bg1"/>
                </a:solidFill>
              </a:rPr>
              <a:t> cunt </a:t>
            </a:r>
            <a:r>
              <a:rPr lang="en-US" b="1" dirty="0" err="1" smtClean="0">
                <a:solidFill>
                  <a:schemeClr val="bg1"/>
                </a:solidFill>
              </a:rPr>
              <a:t>ul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cantà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de'l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suu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Cunt </a:t>
            </a:r>
            <a:r>
              <a:rPr lang="en-US" b="1" dirty="0" err="1" smtClean="0">
                <a:solidFill>
                  <a:schemeClr val="bg1"/>
                </a:solidFill>
              </a:rPr>
              <a:t>ul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cantà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del'su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ul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giööch</a:t>
            </a:r>
            <a:r>
              <a:rPr lang="en-US" b="1" dirty="0" smtClean="0">
                <a:solidFill>
                  <a:schemeClr val="bg1"/>
                </a:solidFill>
              </a:rPr>
              <a:t> de' </a:t>
            </a:r>
            <a:r>
              <a:rPr lang="en-US" b="1" dirty="0" err="1" smtClean="0">
                <a:solidFill>
                  <a:schemeClr val="bg1"/>
                </a:solidFill>
              </a:rPr>
              <a:t>nà</a:t>
            </a:r>
            <a:r>
              <a:rPr lang="en-US" b="1" dirty="0" smtClean="0">
                <a:solidFill>
                  <a:schemeClr val="bg1"/>
                </a:solidFill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</a:rPr>
              <a:t>vegnì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Ul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giööch</a:t>
            </a:r>
            <a:r>
              <a:rPr lang="en-US" b="1" dirty="0" smtClean="0">
                <a:solidFill>
                  <a:schemeClr val="bg1"/>
                </a:solidFill>
              </a:rPr>
              <a:t>  </a:t>
            </a:r>
            <a:r>
              <a:rPr lang="en-US" b="1" dirty="0" err="1" smtClean="0">
                <a:solidFill>
                  <a:schemeClr val="bg1"/>
                </a:solidFill>
              </a:rPr>
              <a:t>de'l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nà</a:t>
            </a:r>
            <a:r>
              <a:rPr lang="en-US" b="1" dirty="0" smtClean="0">
                <a:solidFill>
                  <a:schemeClr val="bg1"/>
                </a:solidFill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</a:rPr>
              <a:t>vegnì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fra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sabia</a:t>
            </a:r>
            <a:r>
              <a:rPr lang="en-US" b="1" dirty="0" smtClean="0">
                <a:solidFill>
                  <a:schemeClr val="bg1"/>
                </a:solidFill>
              </a:rPr>
              <a:t> e sass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Fra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sabia</a:t>
            </a:r>
            <a:r>
              <a:rPr lang="en-US" b="1" dirty="0" smtClean="0">
                <a:solidFill>
                  <a:schemeClr val="bg1"/>
                </a:solidFill>
              </a:rPr>
              <a:t> e sass </a:t>
            </a:r>
            <a:r>
              <a:rPr lang="en-US" b="1" dirty="0" err="1" smtClean="0">
                <a:solidFill>
                  <a:schemeClr val="bg1"/>
                </a:solidFill>
              </a:rPr>
              <a:t>l'umbra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de'l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mai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truass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L'umbra</a:t>
            </a:r>
            <a:r>
              <a:rPr lang="en-US" b="1" dirty="0" smtClean="0">
                <a:solidFill>
                  <a:schemeClr val="bg1"/>
                </a:solidFill>
              </a:rPr>
              <a:t> del </a:t>
            </a:r>
            <a:r>
              <a:rPr lang="en-US" b="1" dirty="0" err="1" smtClean="0">
                <a:solidFill>
                  <a:schemeClr val="bg1"/>
                </a:solidFill>
              </a:rPr>
              <a:t>mai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truass</a:t>
            </a:r>
            <a:r>
              <a:rPr lang="en-US" b="1" dirty="0" smtClean="0">
                <a:solidFill>
                  <a:schemeClr val="bg1"/>
                </a:solidFill>
              </a:rPr>
              <a:t> due </a:t>
            </a:r>
            <a:r>
              <a:rPr lang="en-US" b="1" dirty="0" err="1" smtClean="0">
                <a:solidFill>
                  <a:schemeClr val="bg1"/>
                </a:solidFill>
              </a:rPr>
              <a:t>l'amuur</a:t>
            </a:r>
            <a:r>
              <a:rPr lang="en-US" b="1" dirty="0" smtClean="0">
                <a:solidFill>
                  <a:schemeClr val="bg1"/>
                </a:solidFill>
              </a:rPr>
              <a:t> se </a:t>
            </a:r>
            <a:r>
              <a:rPr lang="en-US" b="1" dirty="0" err="1" smtClean="0">
                <a:solidFill>
                  <a:schemeClr val="bg1"/>
                </a:solidFill>
              </a:rPr>
              <a:t>impara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Dùe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l'amuur</a:t>
            </a:r>
            <a:r>
              <a:rPr lang="en-US" b="1" dirty="0" smtClean="0">
                <a:solidFill>
                  <a:schemeClr val="bg1"/>
                </a:solidFill>
              </a:rPr>
              <a:t> se </a:t>
            </a:r>
            <a:r>
              <a:rPr lang="en-US" b="1" dirty="0" err="1" smtClean="0">
                <a:solidFill>
                  <a:schemeClr val="bg1"/>
                </a:solidFill>
              </a:rPr>
              <a:t>impara</a:t>
            </a:r>
            <a:r>
              <a:rPr lang="en-US" b="1" dirty="0" smtClean="0">
                <a:solidFill>
                  <a:schemeClr val="bg1"/>
                </a:solidFill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</a:rPr>
              <a:t>già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lüsiss</a:t>
            </a:r>
            <a:r>
              <a:rPr lang="en-US" b="1" dirty="0" smtClean="0">
                <a:solidFill>
                  <a:schemeClr val="bg1"/>
                </a:solidFill>
              </a:rPr>
              <a:t> la vita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 </a:t>
            </a:r>
            <a:r>
              <a:rPr lang="en-US" b="1" dirty="0" err="1" smtClean="0">
                <a:solidFill>
                  <a:schemeClr val="bg1"/>
                </a:solidFill>
              </a:rPr>
              <a:t>già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lüsiss</a:t>
            </a:r>
            <a:r>
              <a:rPr lang="en-US" b="1" dirty="0" smtClean="0">
                <a:solidFill>
                  <a:schemeClr val="bg1"/>
                </a:solidFill>
              </a:rPr>
              <a:t>  la vita </a:t>
            </a:r>
            <a:r>
              <a:rPr lang="en-US" b="1" dirty="0" err="1" smtClean="0">
                <a:solidFill>
                  <a:schemeClr val="bg1"/>
                </a:solidFill>
              </a:rPr>
              <a:t>stralüsc</a:t>
            </a:r>
            <a:r>
              <a:rPr lang="en-US" b="1" dirty="0" smtClean="0">
                <a:solidFill>
                  <a:schemeClr val="bg1"/>
                </a:solidFill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</a:rPr>
              <a:t>verità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139952" y="3789040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Di un'acqua vanitosa io sono fatta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Io sono fatta con il cantare del sole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Con il cantare del sole il gioco del va e vieni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Il gioco del va e vieni fra sassi e sabbia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Fra sassi e sabbia l'ombra del mai trovarsi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L'ombra del mai trovarsi dove l'amore si impara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Dove l'amore si impara e già riluce la vita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 già riluce la vita lampi di verità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3568" y="1720840"/>
            <a:ext cx="4896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Let there be no talk of paradise.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   Something there is in soul-making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that is more than the thrill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of spending the rest of your life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   being beautiful alone.  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 </a:t>
            </a:r>
            <a:endParaRPr lang="en-AU" b="1" dirty="0" smtClean="0">
              <a:solidFill>
                <a:schemeClr val="bg1"/>
              </a:solidFill>
            </a:endParaRPr>
          </a:p>
          <a:p>
            <a:r>
              <a:rPr lang="en-AU" b="1" dirty="0" smtClean="0">
                <a:solidFill>
                  <a:schemeClr val="bg1"/>
                </a:solidFill>
              </a:rPr>
              <a:t>What </a:t>
            </a:r>
            <a:r>
              <a:rPr lang="en-AU" b="1" dirty="0">
                <a:solidFill>
                  <a:schemeClr val="bg1"/>
                </a:solidFill>
              </a:rPr>
              <a:t>we do in making earth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   and love that place to lie down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together—is enough to say,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   that for love there will always be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the music of light, opening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   the life of flowers, and ourselves.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788024" y="1720840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Che non ci siano discorsi di paradiso.</a:t>
            </a:r>
          </a:p>
          <a:p>
            <a:r>
              <a:rPr lang="it-IT" b="1" dirty="0">
                <a:solidFill>
                  <a:schemeClr val="bg1"/>
                </a:solidFill>
              </a:rPr>
              <a:t>   C'è qualcosa nel fare un'anima </a:t>
            </a:r>
          </a:p>
          <a:p>
            <a:r>
              <a:rPr lang="it-IT" b="1" dirty="0">
                <a:solidFill>
                  <a:schemeClr val="bg1"/>
                </a:solidFill>
              </a:rPr>
              <a:t>che è più dell'emozione</a:t>
            </a:r>
          </a:p>
          <a:p>
            <a:r>
              <a:rPr lang="it-IT" b="1" dirty="0">
                <a:solidFill>
                  <a:schemeClr val="bg1"/>
                </a:solidFill>
              </a:rPr>
              <a:t>    di trascorrere il resto dei tuoi giorni</a:t>
            </a:r>
          </a:p>
          <a:p>
            <a:r>
              <a:rPr lang="it-IT" b="1" dirty="0">
                <a:solidFill>
                  <a:schemeClr val="bg1"/>
                </a:solidFill>
              </a:rPr>
              <a:t> chiuso in una bellezza solitaria.  </a:t>
            </a:r>
          </a:p>
          <a:p>
            <a:endParaRPr lang="it-IT" b="1" dirty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Ciò </a:t>
            </a:r>
            <a:r>
              <a:rPr lang="it-IT" b="1" dirty="0">
                <a:solidFill>
                  <a:schemeClr val="bg1"/>
                </a:solidFill>
              </a:rPr>
              <a:t>che realizziamo nel fare la terra</a:t>
            </a:r>
          </a:p>
          <a:p>
            <a:r>
              <a:rPr lang="it-IT" b="1" dirty="0">
                <a:solidFill>
                  <a:schemeClr val="bg1"/>
                </a:solidFill>
              </a:rPr>
              <a:t>   e l'amore, quel luogo dove sdraiarci </a:t>
            </a:r>
          </a:p>
          <a:p>
            <a:r>
              <a:rPr lang="it-IT" b="1" dirty="0">
                <a:solidFill>
                  <a:schemeClr val="bg1"/>
                </a:solidFill>
              </a:rPr>
              <a:t>insieme —è quanto basta per dire</a:t>
            </a:r>
          </a:p>
          <a:p>
            <a:r>
              <a:rPr lang="it-IT" b="1" dirty="0">
                <a:solidFill>
                  <a:schemeClr val="bg1"/>
                </a:solidFill>
              </a:rPr>
              <a:t>   che per l'amore ci sarà sempre</a:t>
            </a:r>
          </a:p>
          <a:p>
            <a:r>
              <a:rPr lang="it-IT" b="1" dirty="0">
                <a:solidFill>
                  <a:schemeClr val="bg1"/>
                </a:solidFill>
              </a:rPr>
              <a:t>la musica della luce, che apre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    alla </a:t>
            </a:r>
            <a:r>
              <a:rPr lang="it-IT" b="1" dirty="0">
                <a:solidFill>
                  <a:schemeClr val="bg1"/>
                </a:solidFill>
              </a:rPr>
              <a:t>vita i fiori, e noi stessi.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0544" y="116631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NO PROBLEM, </a:t>
            </a:r>
          </a:p>
          <a:p>
            <a:r>
              <a:rPr lang="en-AU" sz="2400" b="1" dirty="0" smtClean="0">
                <a:solidFill>
                  <a:schemeClr val="bg1"/>
                </a:solidFill>
              </a:rPr>
              <a:t>BUT </a:t>
            </a:r>
            <a:r>
              <a:rPr lang="en-AU" sz="2400" b="1" dirty="0">
                <a:solidFill>
                  <a:schemeClr val="bg1"/>
                </a:solidFill>
              </a:rPr>
              <a:t>NOT EASY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788024" y="124081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NON È UN PROBLEMA, </a:t>
            </a:r>
            <a:endParaRPr lang="it-IT" sz="2400" b="1" dirty="0" smtClean="0">
              <a:solidFill>
                <a:schemeClr val="bg1"/>
              </a:solidFill>
            </a:endParaRPr>
          </a:p>
          <a:p>
            <a:r>
              <a:rPr lang="it-IT" sz="2400" b="1" dirty="0" smtClean="0">
                <a:solidFill>
                  <a:schemeClr val="bg1"/>
                </a:solidFill>
              </a:rPr>
              <a:t>MA </a:t>
            </a:r>
            <a:r>
              <a:rPr lang="it-IT" sz="2400" b="1" dirty="0">
                <a:solidFill>
                  <a:schemeClr val="bg1"/>
                </a:solidFill>
              </a:rPr>
              <a:t>NON È FACILE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1268760"/>
            <a:ext cx="72728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This is the Green Man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He lives at the corner of Hello Street and Goodbye.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He lives in a house, Alchemy House.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 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When you stand close to him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He is surely a man, you can see that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Sometimes, even, he has a beard.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 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And there are times when you see him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From afar, say, from across the room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He is also a woman.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 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Now, she is the Green Woman.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This is the way it is.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 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Sometimes he is friendly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Always in a hurry to be singing.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Sometimes she is not unfriendly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She is full of lightness, and music</a:t>
            </a:r>
            <a:r>
              <a:rPr lang="en-AU" b="1" dirty="0" smtClean="0">
                <a:solidFill>
                  <a:schemeClr val="bg1"/>
                </a:solidFill>
              </a:rPr>
              <a:t>.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932040" y="1254630"/>
            <a:ext cx="56886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Vi presento l'Uomo Verde</a:t>
            </a:r>
          </a:p>
          <a:p>
            <a:r>
              <a:rPr lang="it-IT" b="1" dirty="0">
                <a:solidFill>
                  <a:schemeClr val="bg1"/>
                </a:solidFill>
              </a:rPr>
              <a:t>Vive all'angolo di Via Salve e Arrivederci.</a:t>
            </a:r>
          </a:p>
          <a:p>
            <a:r>
              <a:rPr lang="it-IT" b="1" dirty="0">
                <a:solidFill>
                  <a:schemeClr val="bg1"/>
                </a:solidFill>
              </a:rPr>
              <a:t>Vive in una casa, la Casa dell'Alchimia.</a:t>
            </a:r>
          </a:p>
          <a:p>
            <a:r>
              <a:rPr lang="it-IT" b="1" dirty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>
                <a:solidFill>
                  <a:schemeClr val="bg1"/>
                </a:solidFill>
              </a:rPr>
              <a:t>Se ti avvicini, </a:t>
            </a:r>
          </a:p>
          <a:p>
            <a:r>
              <a:rPr lang="it-IT" b="1" dirty="0">
                <a:solidFill>
                  <a:schemeClr val="bg1"/>
                </a:solidFill>
              </a:rPr>
              <a:t>Ti appare chiaro che è un uomo, si vede</a:t>
            </a:r>
          </a:p>
          <a:p>
            <a:r>
              <a:rPr lang="it-IT" b="1" dirty="0">
                <a:solidFill>
                  <a:schemeClr val="bg1"/>
                </a:solidFill>
              </a:rPr>
              <a:t>A volte che ha la barba.</a:t>
            </a:r>
          </a:p>
          <a:p>
            <a:r>
              <a:rPr lang="it-IT" b="1" dirty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>
                <a:solidFill>
                  <a:schemeClr val="bg1"/>
                </a:solidFill>
              </a:rPr>
              <a:t>E alcune volte lo vedi</a:t>
            </a:r>
          </a:p>
          <a:p>
            <a:r>
              <a:rPr lang="it-IT" b="1" dirty="0">
                <a:solidFill>
                  <a:schemeClr val="bg1"/>
                </a:solidFill>
              </a:rPr>
              <a:t>Da lontano, da un lato all'altro della stanza,</a:t>
            </a:r>
          </a:p>
          <a:p>
            <a:r>
              <a:rPr lang="it-IT" b="1" dirty="0">
                <a:solidFill>
                  <a:schemeClr val="bg1"/>
                </a:solidFill>
              </a:rPr>
              <a:t>Allora è anche donna.</a:t>
            </a:r>
          </a:p>
          <a:p>
            <a:r>
              <a:rPr lang="it-IT" b="1" dirty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>
                <a:solidFill>
                  <a:schemeClr val="bg1"/>
                </a:solidFill>
              </a:rPr>
              <a:t>Ecco, è la Donna Verde.</a:t>
            </a:r>
          </a:p>
          <a:p>
            <a:r>
              <a:rPr lang="it-IT" b="1" dirty="0">
                <a:solidFill>
                  <a:schemeClr val="bg1"/>
                </a:solidFill>
              </a:rPr>
              <a:t>Ecco com'è.</a:t>
            </a:r>
          </a:p>
          <a:p>
            <a:r>
              <a:rPr lang="it-IT" b="1" dirty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>
                <a:solidFill>
                  <a:schemeClr val="bg1"/>
                </a:solidFill>
              </a:rPr>
              <a:t>A volte lui è socievole,</a:t>
            </a:r>
          </a:p>
          <a:p>
            <a:r>
              <a:rPr lang="it-IT" b="1" dirty="0">
                <a:solidFill>
                  <a:schemeClr val="bg1"/>
                </a:solidFill>
              </a:rPr>
              <a:t>Desideroso di cantare.</a:t>
            </a:r>
          </a:p>
          <a:p>
            <a:r>
              <a:rPr lang="it-IT" b="1" dirty="0">
                <a:solidFill>
                  <a:schemeClr val="bg1"/>
                </a:solidFill>
              </a:rPr>
              <a:t>A volte lei non è scontrosa</a:t>
            </a:r>
          </a:p>
          <a:p>
            <a:r>
              <a:rPr lang="it-IT" b="1" dirty="0">
                <a:solidFill>
                  <a:schemeClr val="bg1"/>
                </a:solidFill>
              </a:rPr>
              <a:t>E' piena di leggerezza e musica</a:t>
            </a:r>
            <a:r>
              <a:rPr lang="it-IT" b="1" dirty="0" smtClean="0">
                <a:solidFill>
                  <a:schemeClr val="bg1"/>
                </a:solidFill>
              </a:rPr>
              <a:t>.</a:t>
            </a:r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79512" y="1166843"/>
            <a:ext cx="52565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And there are times when he is quite terrible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AU" b="1" dirty="0" smtClean="0">
                <a:solidFill>
                  <a:schemeClr val="bg1"/>
                </a:solidFill>
              </a:rPr>
              <a:t>Full of fire, you had better watch out.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AU" b="1" dirty="0" smtClean="0">
                <a:solidFill>
                  <a:schemeClr val="bg1"/>
                </a:solidFill>
              </a:rPr>
              <a:t>And sometimes she is quite bossy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AU" b="1" dirty="0" smtClean="0">
                <a:solidFill>
                  <a:schemeClr val="bg1"/>
                </a:solidFill>
              </a:rPr>
              <a:t>Even wicked, be careful.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AU" b="1" dirty="0" smtClean="0">
                <a:solidFill>
                  <a:schemeClr val="bg1"/>
                </a:solidFill>
              </a:rPr>
              <a:t> 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AU" b="1" dirty="0" smtClean="0">
                <a:solidFill>
                  <a:schemeClr val="bg1"/>
                </a:solidFill>
              </a:rPr>
              <a:t>Which is the way it is.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AU" b="1" dirty="0" smtClean="0">
                <a:solidFill>
                  <a:schemeClr val="bg1"/>
                </a:solidFill>
              </a:rPr>
              <a:t> 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AU" b="1" dirty="0" smtClean="0">
                <a:solidFill>
                  <a:schemeClr val="bg1"/>
                </a:solidFill>
              </a:rPr>
              <a:t>And you know, sometimes even they go to war.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AU" b="1" dirty="0" smtClean="0">
                <a:solidFill>
                  <a:schemeClr val="bg1"/>
                </a:solidFill>
              </a:rPr>
              <a:t>There is destruction all over the place.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AU" b="1" dirty="0" smtClean="0">
                <a:solidFill>
                  <a:schemeClr val="bg1"/>
                </a:solidFill>
              </a:rPr>
              <a:t> 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AU" b="1" dirty="0" smtClean="0">
                <a:solidFill>
                  <a:schemeClr val="bg1"/>
                </a:solidFill>
              </a:rPr>
              <a:t>And of course there are times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AU" b="1" dirty="0" smtClean="0">
                <a:solidFill>
                  <a:schemeClr val="bg1"/>
                </a:solidFill>
              </a:rPr>
              <a:t>When they lie down in each other’s arms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AU" b="1" dirty="0" smtClean="0">
                <a:solidFill>
                  <a:schemeClr val="bg1"/>
                </a:solidFill>
              </a:rPr>
              <a:t>And they touch each other again and again.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AU" b="1" dirty="0" smtClean="0">
                <a:solidFill>
                  <a:schemeClr val="bg1"/>
                </a:solidFill>
              </a:rPr>
              <a:t> 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AU" b="1" dirty="0" smtClean="0">
                <a:solidFill>
                  <a:schemeClr val="bg1"/>
                </a:solidFill>
              </a:rPr>
              <a:t>And this is the way it is: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AU" b="1" dirty="0" smtClean="0">
                <a:solidFill>
                  <a:schemeClr val="bg1"/>
                </a:solidFill>
              </a:rPr>
              <a:t>No problem, but not easy.</a:t>
            </a:r>
            <a:endParaRPr lang="it-IT" b="1" dirty="0" smtClean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004048" y="1166843"/>
            <a:ext cx="66967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 E ci sono momenti in cui lui è tremendo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Pieno di fuoco, sta' in guardia.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 talvolta lei è prepotente,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Persino cattiva, attento!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Che è poi come stanno le cose.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 sai, a volte vanno persino in guerra.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 ovunque guardi è distruzione.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 ovviamente ci sono momenti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In cui si sdraiano abbracciati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 si toccano più e più volte.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Ed ecco come stanno le cose: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Non è un problema, ma non è facile.</a:t>
            </a:r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23528" y="87015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THE FAMILY AT LAST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139952" y="87015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LA FAMIGLIA INFINE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568867"/>
            <a:ext cx="377991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 </a:t>
            </a:r>
            <a:r>
              <a:rPr lang="en-AU" b="1" dirty="0" smtClean="0">
                <a:solidFill>
                  <a:schemeClr val="bg1"/>
                </a:solidFill>
              </a:rPr>
              <a:t>Oh</a:t>
            </a:r>
            <a:r>
              <a:rPr lang="en-AU" b="1" dirty="0">
                <a:solidFill>
                  <a:schemeClr val="bg1"/>
                </a:solidFill>
              </a:rPr>
              <a:t>, happy </a:t>
            </a:r>
            <a:r>
              <a:rPr lang="en-AU" b="1" dirty="0" err="1">
                <a:solidFill>
                  <a:schemeClr val="bg1"/>
                </a:solidFill>
              </a:rPr>
              <a:t>somebodies</a:t>
            </a:r>
            <a:r>
              <a:rPr lang="en-AU" b="1" dirty="0">
                <a:solidFill>
                  <a:schemeClr val="bg1"/>
                </a:solidFill>
              </a:rPr>
              <a:t> at last.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   Fluttering on their hooks,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such a family of clothes getting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    together again; and a little play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of expectations: a hat doffed, a sleeve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    or two shaking hands; someone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waving </a:t>
            </a:r>
            <a:r>
              <a:rPr lang="en-AU" b="1" dirty="0" smtClean="0">
                <a:solidFill>
                  <a:schemeClr val="bg1"/>
                </a:solidFill>
              </a:rPr>
              <a:t>“hello </a:t>
            </a:r>
            <a:r>
              <a:rPr lang="en-AU" b="1" dirty="0">
                <a:solidFill>
                  <a:schemeClr val="bg1"/>
                </a:solidFill>
              </a:rPr>
              <a:t>I like the way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    your are looking </a:t>
            </a:r>
            <a:r>
              <a:rPr lang="en-AU" b="1" dirty="0" smtClean="0">
                <a:solidFill>
                  <a:schemeClr val="bg1"/>
                </a:solidFill>
              </a:rPr>
              <a:t>today”; </a:t>
            </a:r>
            <a:r>
              <a:rPr lang="en-AU" b="1" dirty="0">
                <a:solidFill>
                  <a:schemeClr val="bg1"/>
                </a:solidFill>
              </a:rPr>
              <a:t>or a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bodice full of steamy promises.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 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    They are delighted to be lolling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about—eating air, leaning into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    each other, a little caress here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another there, and what looks like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    a discreet exchange of vows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from time to time.  Hardly a wasp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    of a  dark word between them.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‘No need to hold on to who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   we once were’; happy now to be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emptied of their former lives--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    crossing frontier after frontier,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with no names to call their own.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dirty="0"/>
              <a:t> 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923928" y="548680"/>
            <a:ext cx="583264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Oh, felice qualcuno infine.</a:t>
            </a:r>
          </a:p>
          <a:p>
            <a:r>
              <a:rPr lang="it-IT" b="1" dirty="0">
                <a:solidFill>
                  <a:schemeClr val="bg1"/>
                </a:solidFill>
              </a:rPr>
              <a:t>   Agitandosi sugli </a:t>
            </a:r>
            <a:r>
              <a:rPr lang="it-IT" b="1" dirty="0" err="1">
                <a:solidFill>
                  <a:schemeClr val="bg1"/>
                </a:solidFill>
              </a:rPr>
              <a:t>appendini</a:t>
            </a:r>
            <a:r>
              <a:rPr lang="it-IT" b="1" dirty="0">
                <a:solidFill>
                  <a:schemeClr val="bg1"/>
                </a:solidFill>
              </a:rPr>
              <a:t>,</a:t>
            </a:r>
          </a:p>
          <a:p>
            <a:r>
              <a:rPr lang="it-IT" b="1" dirty="0">
                <a:solidFill>
                  <a:schemeClr val="bg1"/>
                </a:solidFill>
              </a:rPr>
              <a:t>una tal famiglia di abiti nuovamente </a:t>
            </a:r>
          </a:p>
          <a:p>
            <a:r>
              <a:rPr lang="it-IT" b="1" dirty="0">
                <a:solidFill>
                  <a:schemeClr val="bg1"/>
                </a:solidFill>
              </a:rPr>
              <a:t>    insieme; e un breve gioco</a:t>
            </a:r>
          </a:p>
          <a:p>
            <a:r>
              <a:rPr lang="it-IT" b="1" dirty="0">
                <a:solidFill>
                  <a:schemeClr val="bg1"/>
                </a:solidFill>
              </a:rPr>
              <a:t>di aspettative: un cappello abbandonato, una manica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    o </a:t>
            </a:r>
            <a:r>
              <a:rPr lang="it-IT" b="1" dirty="0">
                <a:solidFill>
                  <a:schemeClr val="bg1"/>
                </a:solidFill>
              </a:rPr>
              <a:t>due che si danno la mano; qualcuno</a:t>
            </a:r>
          </a:p>
          <a:p>
            <a:r>
              <a:rPr lang="it-IT" b="1" dirty="0">
                <a:solidFill>
                  <a:schemeClr val="bg1"/>
                </a:solidFill>
              </a:rPr>
              <a:t>che saluta </a:t>
            </a:r>
            <a:r>
              <a:rPr lang="it-IT" b="1" dirty="0" smtClean="0">
                <a:solidFill>
                  <a:schemeClr val="bg1"/>
                </a:solidFill>
              </a:rPr>
              <a:t>«salve</a:t>
            </a:r>
            <a:r>
              <a:rPr lang="it-IT" b="1" dirty="0">
                <a:solidFill>
                  <a:schemeClr val="bg1"/>
                </a:solidFill>
              </a:rPr>
              <a:t>, mi piace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    il </a:t>
            </a:r>
            <a:r>
              <a:rPr lang="it-IT" b="1" dirty="0">
                <a:solidFill>
                  <a:schemeClr val="bg1"/>
                </a:solidFill>
              </a:rPr>
              <a:t>tuo aspetto </a:t>
            </a:r>
            <a:r>
              <a:rPr lang="it-IT" b="1" dirty="0" smtClean="0">
                <a:solidFill>
                  <a:schemeClr val="bg1"/>
                </a:solidFill>
              </a:rPr>
              <a:t>quest'oggi»; </a:t>
            </a:r>
            <a:r>
              <a:rPr lang="it-IT" b="1" dirty="0">
                <a:solidFill>
                  <a:schemeClr val="bg1"/>
                </a:solidFill>
              </a:rPr>
              <a:t>o un </a:t>
            </a:r>
          </a:p>
          <a:p>
            <a:r>
              <a:rPr lang="it-IT" b="1" dirty="0">
                <a:solidFill>
                  <a:schemeClr val="bg1"/>
                </a:solidFill>
              </a:rPr>
              <a:t>corsetto pieno di vapori e di speranze.</a:t>
            </a:r>
          </a:p>
          <a:p>
            <a:r>
              <a:rPr lang="it-IT" b="1" dirty="0">
                <a:solidFill>
                  <a:schemeClr val="bg1"/>
                </a:solidFill>
              </a:rPr>
              <a:t>    </a:t>
            </a:r>
          </a:p>
          <a:p>
            <a:r>
              <a:rPr lang="it-IT" b="1" dirty="0">
                <a:solidFill>
                  <a:schemeClr val="bg1"/>
                </a:solidFill>
              </a:rPr>
              <a:t>    Sono felici di gironzolare</a:t>
            </a:r>
          </a:p>
          <a:p>
            <a:r>
              <a:rPr lang="it-IT" b="1" dirty="0">
                <a:solidFill>
                  <a:schemeClr val="bg1"/>
                </a:solidFill>
              </a:rPr>
              <a:t>—mangiando aria, appoggiandosi 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    gli </a:t>
            </a:r>
            <a:r>
              <a:rPr lang="it-IT" b="1" dirty="0">
                <a:solidFill>
                  <a:schemeClr val="bg1"/>
                </a:solidFill>
              </a:rPr>
              <a:t>uni agli altri, una </a:t>
            </a:r>
            <a:r>
              <a:rPr lang="it-IT" b="1" dirty="0" err="1">
                <a:solidFill>
                  <a:schemeClr val="bg1"/>
                </a:solidFill>
              </a:rPr>
              <a:t>carezzina</a:t>
            </a:r>
            <a:r>
              <a:rPr lang="it-IT" b="1" dirty="0">
                <a:solidFill>
                  <a:schemeClr val="bg1"/>
                </a:solidFill>
              </a:rPr>
              <a:t> qui</a:t>
            </a:r>
          </a:p>
          <a:p>
            <a:r>
              <a:rPr lang="it-IT" b="1" dirty="0">
                <a:solidFill>
                  <a:schemeClr val="bg1"/>
                </a:solidFill>
              </a:rPr>
              <a:t>un'altra lì, e ciò che pare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    essere </a:t>
            </a:r>
            <a:r>
              <a:rPr lang="it-IT" b="1" dirty="0">
                <a:solidFill>
                  <a:schemeClr val="bg1"/>
                </a:solidFill>
              </a:rPr>
              <a:t>un discreto scambio  di voti </a:t>
            </a:r>
          </a:p>
          <a:p>
            <a:r>
              <a:rPr lang="it-IT" b="1" dirty="0">
                <a:solidFill>
                  <a:schemeClr val="bg1"/>
                </a:solidFill>
              </a:rPr>
              <a:t>di tanto in tanto. Quasi nessuna vespa 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    di </a:t>
            </a:r>
            <a:r>
              <a:rPr lang="it-IT" b="1" dirty="0">
                <a:solidFill>
                  <a:schemeClr val="bg1"/>
                </a:solidFill>
              </a:rPr>
              <a:t>dura parola tra loro.</a:t>
            </a:r>
          </a:p>
          <a:p>
            <a:r>
              <a:rPr lang="it-IT" b="1" dirty="0">
                <a:solidFill>
                  <a:schemeClr val="bg1"/>
                </a:solidFill>
              </a:rPr>
              <a:t>‘Nessun bisogno di  aggrapparci a ciò 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    che </a:t>
            </a:r>
            <a:r>
              <a:rPr lang="it-IT" b="1" dirty="0">
                <a:solidFill>
                  <a:schemeClr val="bg1"/>
                </a:solidFill>
              </a:rPr>
              <a:t>eravamo’; felici d'esser</a:t>
            </a:r>
          </a:p>
          <a:p>
            <a:r>
              <a:rPr lang="it-IT" b="1" dirty="0">
                <a:solidFill>
                  <a:schemeClr val="bg1"/>
                </a:solidFill>
              </a:rPr>
              <a:t>svuotati della vita d'un tempo</a:t>
            </a:r>
            <a:r>
              <a:rPr lang="it-IT" b="1" dirty="0" smtClean="0">
                <a:solidFill>
                  <a:schemeClr val="bg1"/>
                </a:solidFill>
              </a:rPr>
              <a:t>—</a:t>
            </a:r>
          </a:p>
          <a:p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smtClean="0">
                <a:solidFill>
                  <a:schemeClr val="bg1"/>
                </a:solidFill>
              </a:rPr>
              <a:t>   superando </a:t>
            </a:r>
            <a:r>
              <a:rPr lang="it-IT" b="1" dirty="0">
                <a:solidFill>
                  <a:schemeClr val="bg1"/>
                </a:solidFill>
              </a:rPr>
              <a:t>frontiere una dopo l'altra,</a:t>
            </a:r>
          </a:p>
          <a:p>
            <a:r>
              <a:rPr lang="it-IT" b="1" dirty="0">
                <a:solidFill>
                  <a:schemeClr val="bg1"/>
                </a:solidFill>
              </a:rPr>
              <a:t>senza un nome da dir proprio.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7704" y="2819214"/>
            <a:ext cx="5328592" cy="1219572"/>
          </a:xfrm>
          <a:solidFill>
            <a:schemeClr val="bg2">
              <a:alpha val="73000"/>
            </a:schemeClr>
          </a:solidFill>
        </p:spPr>
        <p:txBody>
          <a:bodyPr>
            <a:normAutofit fontScale="90000"/>
          </a:bodyPr>
          <a:lstStyle/>
          <a:p>
            <a:r>
              <a:rPr lang="it-IT" b="1" dirty="0" smtClean="0"/>
              <a:t>WILLIAM WOLAK</a:t>
            </a:r>
            <a:br>
              <a:rPr lang="it-IT" b="1" dirty="0" smtClean="0"/>
            </a:br>
            <a:r>
              <a:rPr lang="it-IT" sz="3600" b="1" dirty="0" smtClean="0"/>
              <a:t>Traduzione Annarita </a:t>
            </a:r>
            <a:r>
              <a:rPr lang="it-IT" sz="3600" b="1" dirty="0" err="1" smtClean="0"/>
              <a:t>Tavani</a:t>
            </a:r>
            <a:endParaRPr lang="it-IT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853698" y="2836075"/>
            <a:ext cx="5436604" cy="1185850"/>
          </a:xfrm>
          <a:solidFill>
            <a:schemeClr val="bg2">
              <a:alpha val="57000"/>
            </a:schemeClr>
          </a:solidFill>
        </p:spPr>
        <p:txBody>
          <a:bodyPr>
            <a:normAutofit fontScale="90000"/>
          </a:bodyPr>
          <a:lstStyle/>
          <a:p>
            <a:r>
              <a:rPr lang="it-IT" b="1" dirty="0" smtClean="0"/>
              <a:t>MICHAEL HARLOW</a:t>
            </a:r>
            <a:br>
              <a:rPr lang="it-IT" b="1" dirty="0" smtClean="0"/>
            </a:br>
            <a:r>
              <a:rPr lang="it-IT" sz="3600" b="1" dirty="0" smtClean="0"/>
              <a:t>Traduzione Annarita </a:t>
            </a:r>
            <a:r>
              <a:rPr lang="it-IT" sz="3600" b="1" dirty="0" err="1" smtClean="0"/>
              <a:t>Tavani</a:t>
            </a:r>
            <a:endParaRPr lang="it-IT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1520" y="11663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FEAR OF ALMANACS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499992" y="116632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PAURA DEGLI ALMANACCHI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268760"/>
            <a:ext cx="43204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I’ve opened to the year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of dancing scorpions.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Desire will disappear into museums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where docents will explain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the allure of nakedness.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Phones will stop ringing,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and screens will go blank.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Woodcutters will abandon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their axes in stumps.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This year death and destruction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will linger as close as a pair of aces.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Shifts in the magnetosphere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will cause the seasons to go haywire.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Someone you once loved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will become a yawn of sand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right in front of your face.</a:t>
            </a:r>
            <a:endParaRPr lang="it-IT" b="1" dirty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573036" y="1268760"/>
            <a:ext cx="457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Ho aperto all’anno</a:t>
            </a:r>
          </a:p>
          <a:p>
            <a:r>
              <a:rPr lang="it-IT" b="1" dirty="0">
                <a:solidFill>
                  <a:schemeClr val="bg1"/>
                </a:solidFill>
              </a:rPr>
              <a:t>di scorpioni danzanti.</a:t>
            </a:r>
          </a:p>
          <a:p>
            <a:r>
              <a:rPr lang="it-IT" b="1" dirty="0">
                <a:solidFill>
                  <a:schemeClr val="bg1"/>
                </a:solidFill>
              </a:rPr>
              <a:t>Il desiderio svanirà nei musei</a:t>
            </a:r>
          </a:p>
          <a:p>
            <a:r>
              <a:rPr lang="it-IT" b="1" dirty="0">
                <a:solidFill>
                  <a:schemeClr val="bg1"/>
                </a:solidFill>
              </a:rPr>
              <a:t>dove le guide spiegheranno</a:t>
            </a:r>
          </a:p>
          <a:p>
            <a:r>
              <a:rPr lang="it-IT" b="1" dirty="0">
                <a:solidFill>
                  <a:schemeClr val="bg1"/>
                </a:solidFill>
              </a:rPr>
              <a:t>il fascino della nudità.</a:t>
            </a:r>
          </a:p>
          <a:p>
            <a:r>
              <a:rPr lang="it-IT" b="1" dirty="0">
                <a:solidFill>
                  <a:schemeClr val="bg1"/>
                </a:solidFill>
              </a:rPr>
              <a:t>I telefoni smetteranno di suonare</a:t>
            </a:r>
          </a:p>
          <a:p>
            <a:r>
              <a:rPr lang="it-IT" b="1" dirty="0">
                <a:solidFill>
                  <a:schemeClr val="bg1"/>
                </a:solidFill>
              </a:rPr>
              <a:t>e gli schermi si oscureranno </a:t>
            </a:r>
            <a:r>
              <a:rPr lang="it-IT" b="1" dirty="0" smtClean="0">
                <a:solidFill>
                  <a:schemeClr val="bg1"/>
                </a:solidFill>
              </a:rPr>
              <a:t>.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I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>
                <a:solidFill>
                  <a:schemeClr val="bg1"/>
                </a:solidFill>
              </a:rPr>
              <a:t>taglialegna abbandoneranno</a:t>
            </a:r>
          </a:p>
          <a:p>
            <a:r>
              <a:rPr lang="it-IT" b="1" dirty="0">
                <a:solidFill>
                  <a:schemeClr val="bg1"/>
                </a:solidFill>
              </a:rPr>
              <a:t>le loro asce nei ceppi.</a:t>
            </a:r>
          </a:p>
          <a:p>
            <a:r>
              <a:rPr lang="it-IT" b="1" dirty="0">
                <a:solidFill>
                  <a:schemeClr val="bg1"/>
                </a:solidFill>
              </a:rPr>
              <a:t>Quest’anno morte e distruzione</a:t>
            </a:r>
          </a:p>
          <a:p>
            <a:r>
              <a:rPr lang="it-IT" b="1" dirty="0">
                <a:solidFill>
                  <a:schemeClr val="bg1"/>
                </a:solidFill>
              </a:rPr>
              <a:t>staranno così vicine come una coppia d’assi</a:t>
            </a:r>
            <a:r>
              <a:rPr lang="it-IT" b="1" dirty="0" smtClean="0">
                <a:solidFill>
                  <a:schemeClr val="bg1"/>
                </a:solidFill>
              </a:rPr>
              <a:t>.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Il cambiamento nella magnetosfera</a:t>
            </a:r>
          </a:p>
          <a:p>
            <a:r>
              <a:rPr lang="it-IT" b="1" dirty="0">
                <a:solidFill>
                  <a:schemeClr val="bg1"/>
                </a:solidFill>
              </a:rPr>
              <a:t>porterà il caos nelle stagioni.</a:t>
            </a:r>
          </a:p>
          <a:p>
            <a:r>
              <a:rPr lang="it-IT" b="1" dirty="0">
                <a:solidFill>
                  <a:schemeClr val="bg1"/>
                </a:solidFill>
              </a:rPr>
              <a:t>Chi  una volta amavi </a:t>
            </a:r>
          </a:p>
          <a:p>
            <a:r>
              <a:rPr lang="it-IT" b="1" dirty="0">
                <a:solidFill>
                  <a:schemeClr val="bg1"/>
                </a:solidFill>
              </a:rPr>
              <a:t>diventerà uno sbadiglio di sabbia 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proprio </a:t>
            </a:r>
            <a:r>
              <a:rPr lang="it-IT" b="1" dirty="0">
                <a:solidFill>
                  <a:schemeClr val="bg1"/>
                </a:solidFill>
              </a:rPr>
              <a:t>davanti al tuo viso</a:t>
            </a:r>
            <a:r>
              <a:rPr lang="it-IT" b="1" dirty="0" smtClean="0">
                <a:solidFill>
                  <a:schemeClr val="bg1"/>
                </a:solidFill>
              </a:rPr>
              <a:t>.</a:t>
            </a:r>
          </a:p>
          <a:p>
            <a:endParaRPr lang="it-IT" b="1" dirty="0" smtClean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39552" y="1582341"/>
            <a:ext cx="43204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You will look out on the sea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and its odor will only remind you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of the unforgettable stench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of the slaughterhouse.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You will become the moth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swimming in candle wax.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Your body will be outlived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by heat lightning.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The undertaker’s final offer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will sound like a good deal.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Orpheus will not return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to sing the darkness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out of the underworld.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644008" y="1582341"/>
            <a:ext cx="41399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 Guarderai verso il mare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 il suo tanfo ti ricorderà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l’indimenticabile fetore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del mattatoio.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Diventerai una tarma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che nuota nella cera di una candela.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Il tuo corpo sarà sepolto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dal calore del fulmine.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L’offerta finale del becchino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sembrerà un buon affare.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Orfeo non tornerà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a cantare le tenebre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uscendo dagli Inferi.</a:t>
            </a:r>
          </a:p>
          <a:p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Traduzione di Laura </a:t>
            </a:r>
            <a:r>
              <a:rPr lang="it-IT" b="1" dirty="0" err="1" smtClean="0">
                <a:solidFill>
                  <a:schemeClr val="bg1"/>
                </a:solidFill>
              </a:rPr>
              <a:t>Garavaglia</a:t>
            </a:r>
            <a:endParaRPr lang="it-IT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1520" y="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LOVE OPENS THE HANDS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499992" y="1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L’AMORE APRE LE MANI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548680"/>
            <a:ext cx="41044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Only the heart enjoys 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this fishing without a net;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beauty locks all the doors 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and disaster breaks them down.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 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Long absence resonates anticipation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like the guesswork of desire,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but deep roots grow 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deliberately around rock 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so that any guest who finally arrives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eclipses the sun becoming the feast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and the wine and the dessert.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 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Touch the scar, and it 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will offer some astounding advice: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loveliness fades, but not grace;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the world loves lightning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less than fire.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 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Love opens the hands for kindness.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and kindness is a debt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you never tire of repaying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572000" y="548680"/>
            <a:ext cx="568863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Solo il cuore ama </a:t>
            </a:r>
          </a:p>
          <a:p>
            <a:r>
              <a:rPr lang="it-IT" b="1" dirty="0">
                <a:solidFill>
                  <a:schemeClr val="bg1"/>
                </a:solidFill>
              </a:rPr>
              <a:t>questo pescare senza rete;</a:t>
            </a:r>
          </a:p>
          <a:p>
            <a:r>
              <a:rPr lang="it-IT" b="1" dirty="0">
                <a:solidFill>
                  <a:schemeClr val="bg1"/>
                </a:solidFill>
              </a:rPr>
              <a:t>la bellezza chiude tutte le porte </a:t>
            </a:r>
          </a:p>
          <a:p>
            <a:r>
              <a:rPr lang="it-IT" b="1" dirty="0">
                <a:solidFill>
                  <a:schemeClr val="bg1"/>
                </a:solidFill>
              </a:rPr>
              <a:t>e la rovina le distrugge.</a:t>
            </a:r>
          </a:p>
          <a:p>
            <a:r>
              <a:rPr lang="it-IT" b="1" dirty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>
                <a:solidFill>
                  <a:schemeClr val="bg1"/>
                </a:solidFill>
              </a:rPr>
              <a:t>La lunga assenza risuona di anticipazioni</a:t>
            </a:r>
          </a:p>
          <a:p>
            <a:r>
              <a:rPr lang="it-IT" b="1" dirty="0">
                <a:solidFill>
                  <a:schemeClr val="bg1"/>
                </a:solidFill>
              </a:rPr>
              <a:t>come l’indovinare del desiderio,</a:t>
            </a:r>
          </a:p>
          <a:p>
            <a:r>
              <a:rPr lang="it-IT" b="1" dirty="0">
                <a:solidFill>
                  <a:schemeClr val="bg1"/>
                </a:solidFill>
              </a:rPr>
              <a:t>ma le radici profonde crescono</a:t>
            </a:r>
          </a:p>
          <a:p>
            <a:r>
              <a:rPr lang="it-IT" b="1" dirty="0">
                <a:solidFill>
                  <a:schemeClr val="bg1"/>
                </a:solidFill>
              </a:rPr>
              <a:t>volutamente intorno alla roccia</a:t>
            </a:r>
          </a:p>
          <a:p>
            <a:r>
              <a:rPr lang="it-IT" b="1" dirty="0">
                <a:solidFill>
                  <a:schemeClr val="bg1"/>
                </a:solidFill>
              </a:rPr>
              <a:t>sì che chiunque sia l’ospite che arriva infine</a:t>
            </a:r>
          </a:p>
          <a:p>
            <a:r>
              <a:rPr lang="it-IT" b="1" dirty="0">
                <a:solidFill>
                  <a:schemeClr val="bg1"/>
                </a:solidFill>
              </a:rPr>
              <a:t>eclissa il sole facendosi banchetto</a:t>
            </a:r>
          </a:p>
          <a:p>
            <a:r>
              <a:rPr lang="it-IT" b="1" dirty="0">
                <a:solidFill>
                  <a:schemeClr val="bg1"/>
                </a:solidFill>
              </a:rPr>
              <a:t>e vino e dessert.</a:t>
            </a:r>
          </a:p>
          <a:p>
            <a:r>
              <a:rPr lang="it-IT" b="1" dirty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>
                <a:solidFill>
                  <a:schemeClr val="bg1"/>
                </a:solidFill>
              </a:rPr>
              <a:t>Tocca la cicatrice, e </a:t>
            </a:r>
          </a:p>
          <a:p>
            <a:r>
              <a:rPr lang="it-IT" b="1" dirty="0">
                <a:solidFill>
                  <a:schemeClr val="bg1"/>
                </a:solidFill>
              </a:rPr>
              <a:t>offrirà consigli sorprendenti: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la </a:t>
            </a:r>
            <a:r>
              <a:rPr lang="it-IT" b="1" dirty="0">
                <a:solidFill>
                  <a:schemeClr val="bg1"/>
                </a:solidFill>
              </a:rPr>
              <a:t>bellezza svanisce, ma non la grazia;</a:t>
            </a:r>
          </a:p>
          <a:p>
            <a:r>
              <a:rPr lang="it-IT" b="1" dirty="0">
                <a:solidFill>
                  <a:schemeClr val="bg1"/>
                </a:solidFill>
              </a:rPr>
              <a:t>il mondo ama il fulmine </a:t>
            </a:r>
          </a:p>
          <a:p>
            <a:r>
              <a:rPr lang="it-IT" b="1" dirty="0">
                <a:solidFill>
                  <a:schemeClr val="bg1"/>
                </a:solidFill>
              </a:rPr>
              <a:t>meno del fuoco.</a:t>
            </a:r>
          </a:p>
          <a:p>
            <a:r>
              <a:rPr lang="it-IT" b="1" dirty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>
                <a:solidFill>
                  <a:schemeClr val="bg1"/>
                </a:solidFill>
              </a:rPr>
              <a:t>L’amore apre le mani per gentilezza.</a:t>
            </a:r>
          </a:p>
          <a:p>
            <a:r>
              <a:rPr lang="it-IT" b="1" dirty="0">
                <a:solidFill>
                  <a:schemeClr val="bg1"/>
                </a:solidFill>
              </a:rPr>
              <a:t>e la gentilezza è un debito</a:t>
            </a:r>
          </a:p>
          <a:p>
            <a:r>
              <a:rPr lang="it-IT" b="1" dirty="0">
                <a:solidFill>
                  <a:schemeClr val="bg1"/>
                </a:solidFill>
              </a:rPr>
              <a:t>che non ti stanchi mai di ripagare</a:t>
            </a:r>
            <a:r>
              <a:rPr lang="it-IT" b="1" dirty="0" smtClean="0">
                <a:solidFill>
                  <a:schemeClr val="bg1"/>
                </a:solidFill>
              </a:rPr>
              <a:t>.</a:t>
            </a:r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5496" y="18864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SONG OF THE LOST DAUGHTER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355976" y="188640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CANTO DELLA FIGLIA PERDUTA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-36512" y="1628800"/>
            <a:ext cx="554461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chemeClr val="bg1"/>
                </a:solidFill>
              </a:rPr>
              <a:t>Hair of rope dragged along the ground,</a:t>
            </a:r>
            <a:endParaRPr lang="it-IT" sz="1700" b="1" dirty="0">
              <a:solidFill>
                <a:schemeClr val="bg1"/>
              </a:solidFill>
            </a:endParaRPr>
          </a:p>
          <a:p>
            <a:r>
              <a:rPr lang="en-US" sz="1700" b="1" dirty="0">
                <a:solidFill>
                  <a:schemeClr val="bg1"/>
                </a:solidFill>
              </a:rPr>
              <a:t>I sleep in rags huddled in a cardboard box</a:t>
            </a:r>
            <a:endParaRPr lang="it-IT" sz="1700" b="1" dirty="0">
              <a:solidFill>
                <a:schemeClr val="bg1"/>
              </a:solidFill>
            </a:endParaRPr>
          </a:p>
          <a:p>
            <a:r>
              <a:rPr lang="en-US" sz="1700" b="1" dirty="0">
                <a:solidFill>
                  <a:schemeClr val="bg1"/>
                </a:solidFill>
              </a:rPr>
              <a:t>dreaming of shoes, candy, and clean water.</a:t>
            </a:r>
            <a:endParaRPr lang="it-IT" sz="1700" b="1" dirty="0">
              <a:solidFill>
                <a:schemeClr val="bg1"/>
              </a:solidFill>
            </a:endParaRPr>
          </a:p>
          <a:p>
            <a:r>
              <a:rPr lang="en-US" sz="1700" b="1" dirty="0">
                <a:solidFill>
                  <a:schemeClr val="bg1"/>
                </a:solidFill>
              </a:rPr>
              <a:t> </a:t>
            </a:r>
            <a:endParaRPr lang="it-IT" sz="1700" b="1" dirty="0">
              <a:solidFill>
                <a:schemeClr val="bg1"/>
              </a:solidFill>
            </a:endParaRPr>
          </a:p>
          <a:p>
            <a:r>
              <a:rPr lang="en-US" sz="1700" b="1" dirty="0">
                <a:solidFill>
                  <a:schemeClr val="bg1"/>
                </a:solidFill>
              </a:rPr>
              <a:t>My father disappeared looking for work,</a:t>
            </a:r>
            <a:endParaRPr lang="it-IT" sz="1700" b="1" dirty="0">
              <a:solidFill>
                <a:schemeClr val="bg1"/>
              </a:solidFill>
            </a:endParaRPr>
          </a:p>
          <a:p>
            <a:r>
              <a:rPr lang="en-US" sz="1700" b="1" dirty="0">
                <a:solidFill>
                  <a:schemeClr val="bg1"/>
                </a:solidFill>
              </a:rPr>
              <a:t>my mother searching for food.</a:t>
            </a:r>
            <a:endParaRPr lang="it-IT" sz="1700" b="1" dirty="0">
              <a:solidFill>
                <a:schemeClr val="bg1"/>
              </a:solidFill>
            </a:endParaRPr>
          </a:p>
          <a:p>
            <a:r>
              <a:rPr lang="en-US" sz="1700" b="1" dirty="0">
                <a:solidFill>
                  <a:schemeClr val="bg1"/>
                </a:solidFill>
              </a:rPr>
              <a:t>Now little brother brings me brackish water, </a:t>
            </a:r>
            <a:endParaRPr lang="it-IT" sz="1700" b="1" dirty="0">
              <a:solidFill>
                <a:schemeClr val="bg1"/>
              </a:solidFill>
            </a:endParaRPr>
          </a:p>
          <a:p>
            <a:r>
              <a:rPr lang="en-US" sz="1700" b="1" dirty="0">
                <a:solidFill>
                  <a:schemeClr val="bg1"/>
                </a:solidFill>
              </a:rPr>
              <a:t>and I hold him like a blessing while he sleeps.</a:t>
            </a:r>
            <a:endParaRPr lang="it-IT" sz="1700" b="1" dirty="0">
              <a:solidFill>
                <a:schemeClr val="bg1"/>
              </a:solidFill>
            </a:endParaRPr>
          </a:p>
          <a:p>
            <a:r>
              <a:rPr lang="en-US" sz="1700" b="1" dirty="0">
                <a:solidFill>
                  <a:schemeClr val="bg1"/>
                </a:solidFill>
              </a:rPr>
              <a:t> </a:t>
            </a:r>
            <a:endParaRPr lang="it-IT" sz="1700" b="1" dirty="0">
              <a:solidFill>
                <a:schemeClr val="bg1"/>
              </a:solidFill>
            </a:endParaRPr>
          </a:p>
          <a:p>
            <a:r>
              <a:rPr lang="en-US" sz="1700" b="1" dirty="0">
                <a:solidFill>
                  <a:schemeClr val="bg1"/>
                </a:solidFill>
              </a:rPr>
              <a:t>Too scared to search for firewood,</a:t>
            </a:r>
            <a:endParaRPr lang="it-IT" sz="1700" b="1" dirty="0">
              <a:solidFill>
                <a:schemeClr val="bg1"/>
              </a:solidFill>
            </a:endParaRPr>
          </a:p>
          <a:p>
            <a:r>
              <a:rPr lang="en-US" sz="1700" b="1" dirty="0">
                <a:solidFill>
                  <a:schemeClr val="bg1"/>
                </a:solidFill>
              </a:rPr>
              <a:t>too weak to beg for food, </a:t>
            </a:r>
            <a:endParaRPr lang="en-US" sz="1700" b="1" dirty="0" smtClean="0">
              <a:solidFill>
                <a:schemeClr val="bg1"/>
              </a:solidFill>
            </a:endParaRPr>
          </a:p>
          <a:p>
            <a:r>
              <a:rPr lang="en-US" sz="1700" b="1" dirty="0" smtClean="0">
                <a:solidFill>
                  <a:schemeClr val="bg1"/>
                </a:solidFill>
              </a:rPr>
              <a:t>too tired for a lullaby,</a:t>
            </a:r>
            <a:endParaRPr lang="it-IT" sz="1700" b="1" dirty="0" smtClean="0">
              <a:solidFill>
                <a:schemeClr val="bg1"/>
              </a:solidFill>
            </a:endParaRPr>
          </a:p>
          <a:p>
            <a:r>
              <a:rPr lang="en-US" sz="1700" b="1" dirty="0" smtClean="0">
                <a:solidFill>
                  <a:schemeClr val="bg1"/>
                </a:solidFill>
              </a:rPr>
              <a:t>hair </a:t>
            </a:r>
            <a:r>
              <a:rPr lang="en-US" sz="1700" b="1" dirty="0">
                <a:solidFill>
                  <a:schemeClr val="bg1"/>
                </a:solidFill>
              </a:rPr>
              <a:t>of rope dragged along the ground,</a:t>
            </a:r>
            <a:endParaRPr lang="it-IT" sz="1700" b="1" dirty="0">
              <a:solidFill>
                <a:schemeClr val="bg1"/>
              </a:solidFill>
            </a:endParaRPr>
          </a:p>
          <a:p>
            <a:r>
              <a:rPr lang="en-US" sz="1700" b="1" dirty="0">
                <a:solidFill>
                  <a:schemeClr val="bg1"/>
                </a:solidFill>
              </a:rPr>
              <a:t>my emaciated body too thin for an </a:t>
            </a:r>
            <a:r>
              <a:rPr lang="en-US" sz="1700" b="1" dirty="0" smtClean="0">
                <a:solidFill>
                  <a:schemeClr val="bg1"/>
                </a:solidFill>
              </a:rPr>
              <a:t>embrace.</a:t>
            </a:r>
            <a:r>
              <a:rPr lang="en-US" sz="1700" dirty="0" smtClean="0"/>
              <a:t>.</a:t>
            </a:r>
            <a:endParaRPr lang="it-IT" sz="17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355976" y="1628800"/>
            <a:ext cx="648072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>
                <a:solidFill>
                  <a:schemeClr val="bg1"/>
                </a:solidFill>
              </a:rPr>
              <a:t>Capelli di corda trascinati sul terreno,</a:t>
            </a:r>
          </a:p>
          <a:p>
            <a:r>
              <a:rPr lang="it-IT" sz="1700" b="1" dirty="0">
                <a:solidFill>
                  <a:schemeClr val="bg1"/>
                </a:solidFill>
              </a:rPr>
              <a:t>dormo vestita di stracci e avvolta nel cartone </a:t>
            </a:r>
          </a:p>
          <a:p>
            <a:r>
              <a:rPr lang="it-IT" sz="1700" b="1" dirty="0">
                <a:solidFill>
                  <a:schemeClr val="bg1"/>
                </a:solidFill>
              </a:rPr>
              <a:t>sognando scarpe, caramelle e acqua pulita.</a:t>
            </a:r>
          </a:p>
          <a:p>
            <a:r>
              <a:rPr lang="it-IT" sz="1700" b="1" dirty="0">
                <a:solidFill>
                  <a:schemeClr val="bg1"/>
                </a:solidFill>
              </a:rPr>
              <a:t> </a:t>
            </a:r>
          </a:p>
          <a:p>
            <a:r>
              <a:rPr lang="it-IT" sz="1700" b="1" dirty="0">
                <a:solidFill>
                  <a:schemeClr val="bg1"/>
                </a:solidFill>
              </a:rPr>
              <a:t>Mio padre scomparve cercando lavoro,</a:t>
            </a:r>
          </a:p>
          <a:p>
            <a:r>
              <a:rPr lang="it-IT" sz="1700" b="1" dirty="0">
                <a:solidFill>
                  <a:schemeClr val="bg1"/>
                </a:solidFill>
              </a:rPr>
              <a:t>mia madre cercando cibo.</a:t>
            </a:r>
          </a:p>
          <a:p>
            <a:r>
              <a:rPr lang="it-IT" sz="1700" b="1" dirty="0">
                <a:solidFill>
                  <a:schemeClr val="bg1"/>
                </a:solidFill>
              </a:rPr>
              <a:t>Ora il fratellino mi porta acqua salmastra, </a:t>
            </a:r>
          </a:p>
          <a:p>
            <a:r>
              <a:rPr lang="it-IT" sz="1700" b="1" dirty="0">
                <a:solidFill>
                  <a:schemeClr val="bg1"/>
                </a:solidFill>
              </a:rPr>
              <a:t>e lo tengo in braccio come un dono mentre dorme.</a:t>
            </a:r>
          </a:p>
          <a:p>
            <a:r>
              <a:rPr lang="it-IT" sz="1700" b="1" dirty="0">
                <a:solidFill>
                  <a:schemeClr val="bg1"/>
                </a:solidFill>
              </a:rPr>
              <a:t> </a:t>
            </a:r>
          </a:p>
          <a:p>
            <a:r>
              <a:rPr lang="it-IT" sz="1700" b="1" dirty="0">
                <a:solidFill>
                  <a:schemeClr val="bg1"/>
                </a:solidFill>
              </a:rPr>
              <a:t>Troppo spaventato per cercare legna,</a:t>
            </a:r>
          </a:p>
          <a:p>
            <a:r>
              <a:rPr lang="it-IT" sz="1700" b="1" dirty="0">
                <a:solidFill>
                  <a:schemeClr val="bg1"/>
                </a:solidFill>
              </a:rPr>
              <a:t>troppo debole per chiedere cibo, </a:t>
            </a:r>
            <a:endParaRPr lang="it-IT" sz="1700" b="1" dirty="0" smtClean="0">
              <a:solidFill>
                <a:schemeClr val="bg1"/>
              </a:solidFill>
            </a:endParaRPr>
          </a:p>
          <a:p>
            <a:r>
              <a:rPr lang="it-IT" sz="1700" b="1" dirty="0" smtClean="0">
                <a:solidFill>
                  <a:schemeClr val="bg1"/>
                </a:solidFill>
              </a:rPr>
              <a:t>troppo stanco per una ninnananna,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capelli </a:t>
            </a:r>
            <a:r>
              <a:rPr lang="it-IT" sz="1700" b="1" dirty="0">
                <a:solidFill>
                  <a:schemeClr val="bg1"/>
                </a:solidFill>
              </a:rPr>
              <a:t>di corda trascinati sul terreno,</a:t>
            </a:r>
          </a:p>
          <a:p>
            <a:r>
              <a:rPr lang="it-IT" sz="1700" b="1" dirty="0">
                <a:solidFill>
                  <a:schemeClr val="bg1"/>
                </a:solidFill>
              </a:rPr>
              <a:t>il mio corpo emaciato troppo esile per un abbraccio.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99592" y="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IN THE SILENCE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BETWEEN </a:t>
            </a:r>
            <a:r>
              <a:rPr lang="en-US" sz="2400" b="1" dirty="0">
                <a:solidFill>
                  <a:schemeClr val="bg1"/>
                </a:solidFill>
              </a:rPr>
              <a:t>LOVE SONGS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220072" y="0"/>
            <a:ext cx="4644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NEL SILENZIO </a:t>
            </a:r>
            <a:endParaRPr lang="it-IT" sz="2400" b="1" dirty="0" smtClean="0">
              <a:solidFill>
                <a:schemeClr val="bg1"/>
              </a:solidFill>
            </a:endParaRPr>
          </a:p>
          <a:p>
            <a:r>
              <a:rPr lang="it-IT" sz="2400" b="1" dirty="0" smtClean="0">
                <a:solidFill>
                  <a:schemeClr val="bg1"/>
                </a:solidFill>
              </a:rPr>
              <a:t>TRA I </a:t>
            </a:r>
            <a:r>
              <a:rPr lang="it-IT" sz="2400" b="1" dirty="0">
                <a:solidFill>
                  <a:schemeClr val="bg1"/>
                </a:solidFill>
              </a:rPr>
              <a:t>CANTI </a:t>
            </a:r>
            <a:r>
              <a:rPr lang="it-IT" sz="2400" b="1" dirty="0" err="1" smtClean="0">
                <a:solidFill>
                  <a:schemeClr val="bg1"/>
                </a:solidFill>
              </a:rPr>
              <a:t>D’AMORE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71600" y="1225689"/>
            <a:ext cx="33843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 miss your body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sliding over mine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sleek as lightning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with your hips tilted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a little toward delirium.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 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I miss the hint of dawn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in your fingernails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and the dwindling moonlight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of your hair.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 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I miss the arching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of your long back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smooth as a snow heron’s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neck feathers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and your upturned legs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kicking at the ceiling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when I slip my tongue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inside you.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 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92080" y="1225689"/>
            <a:ext cx="3600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Mi manca il tuo corpo </a:t>
            </a:r>
          </a:p>
          <a:p>
            <a:r>
              <a:rPr lang="it-IT" b="1" dirty="0">
                <a:solidFill>
                  <a:schemeClr val="bg1"/>
                </a:solidFill>
              </a:rPr>
              <a:t>che scivola sul mio</a:t>
            </a:r>
          </a:p>
          <a:p>
            <a:r>
              <a:rPr lang="it-IT" b="1" dirty="0">
                <a:solidFill>
                  <a:schemeClr val="bg1"/>
                </a:solidFill>
              </a:rPr>
              <a:t>elegante come il fulmine</a:t>
            </a:r>
          </a:p>
          <a:p>
            <a:r>
              <a:rPr lang="it-IT" b="1" dirty="0">
                <a:solidFill>
                  <a:schemeClr val="bg1"/>
                </a:solidFill>
              </a:rPr>
              <a:t>con i fianchi inclinati 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un </a:t>
            </a:r>
            <a:r>
              <a:rPr lang="it-IT" b="1" dirty="0">
                <a:solidFill>
                  <a:schemeClr val="bg1"/>
                </a:solidFill>
              </a:rPr>
              <a:t>po’ verso il delirio.</a:t>
            </a:r>
          </a:p>
          <a:p>
            <a:r>
              <a:rPr lang="it-IT" b="1" dirty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>
                <a:solidFill>
                  <a:schemeClr val="bg1"/>
                </a:solidFill>
              </a:rPr>
              <a:t>Mi manca l’accenno d’alba</a:t>
            </a:r>
          </a:p>
          <a:p>
            <a:r>
              <a:rPr lang="it-IT" b="1" dirty="0">
                <a:solidFill>
                  <a:schemeClr val="bg1"/>
                </a:solidFill>
              </a:rPr>
              <a:t>nelle tue unghie</a:t>
            </a:r>
          </a:p>
          <a:p>
            <a:r>
              <a:rPr lang="it-IT" b="1" dirty="0">
                <a:solidFill>
                  <a:schemeClr val="bg1"/>
                </a:solidFill>
              </a:rPr>
              <a:t>e la sbiadita luce lunare </a:t>
            </a:r>
          </a:p>
          <a:p>
            <a:r>
              <a:rPr lang="it-IT" b="1" dirty="0">
                <a:solidFill>
                  <a:schemeClr val="bg1"/>
                </a:solidFill>
              </a:rPr>
              <a:t>dei tuoi capelli.</a:t>
            </a:r>
          </a:p>
          <a:p>
            <a:r>
              <a:rPr lang="it-IT" b="1" dirty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>
                <a:solidFill>
                  <a:schemeClr val="bg1"/>
                </a:solidFill>
              </a:rPr>
              <a:t>Mi manca l’inarcarsi </a:t>
            </a:r>
          </a:p>
          <a:p>
            <a:r>
              <a:rPr lang="it-IT" b="1" dirty="0">
                <a:solidFill>
                  <a:schemeClr val="bg1"/>
                </a:solidFill>
              </a:rPr>
              <a:t>della tua lunga schiena </a:t>
            </a:r>
          </a:p>
          <a:p>
            <a:r>
              <a:rPr lang="it-IT" b="1" dirty="0">
                <a:solidFill>
                  <a:schemeClr val="bg1"/>
                </a:solidFill>
              </a:rPr>
              <a:t>liscia come le piume candide sul </a:t>
            </a:r>
          </a:p>
          <a:p>
            <a:r>
              <a:rPr lang="it-IT" b="1" dirty="0">
                <a:solidFill>
                  <a:schemeClr val="bg1"/>
                </a:solidFill>
              </a:rPr>
              <a:t>collo dell’airone</a:t>
            </a:r>
          </a:p>
          <a:p>
            <a:r>
              <a:rPr lang="it-IT" b="1" dirty="0">
                <a:solidFill>
                  <a:schemeClr val="bg1"/>
                </a:solidFill>
              </a:rPr>
              <a:t>e le tue gambe sollevate</a:t>
            </a:r>
          </a:p>
          <a:p>
            <a:r>
              <a:rPr lang="it-IT" b="1" dirty="0">
                <a:solidFill>
                  <a:schemeClr val="bg1"/>
                </a:solidFill>
              </a:rPr>
              <a:t>che scalciano verso il soffitto</a:t>
            </a:r>
          </a:p>
          <a:p>
            <a:r>
              <a:rPr lang="it-IT" b="1" dirty="0">
                <a:solidFill>
                  <a:schemeClr val="bg1"/>
                </a:solidFill>
              </a:rPr>
              <a:t>quando infilo la lingua </a:t>
            </a:r>
          </a:p>
          <a:p>
            <a:r>
              <a:rPr lang="it-IT" b="1" dirty="0">
                <a:solidFill>
                  <a:schemeClr val="bg1"/>
                </a:solidFill>
              </a:rPr>
              <a:t>dentro di te.</a:t>
            </a:r>
          </a:p>
          <a:p>
            <a:r>
              <a:rPr lang="it-IT" b="1" dirty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971600" y="2136339"/>
            <a:ext cx="2808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 miss your blue eyes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where I lost the sea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and your broad shoulders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pressed against my back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while I dreamed.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 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But I miss you most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in the silence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err="1" smtClean="0">
                <a:solidFill>
                  <a:schemeClr val="bg1"/>
                </a:solidFill>
              </a:rPr>
              <a:t>between</a:t>
            </a:r>
            <a:r>
              <a:rPr lang="it-IT" b="1" dirty="0" smtClean="0">
                <a:solidFill>
                  <a:schemeClr val="bg1"/>
                </a:solidFill>
              </a:rPr>
              <a:t> love </a:t>
            </a:r>
            <a:r>
              <a:rPr lang="it-IT" b="1" dirty="0" err="1" smtClean="0">
                <a:solidFill>
                  <a:schemeClr val="bg1"/>
                </a:solidFill>
              </a:rPr>
              <a:t>songs</a:t>
            </a:r>
            <a:r>
              <a:rPr lang="it-IT" b="1" dirty="0" smtClean="0">
                <a:solidFill>
                  <a:schemeClr val="bg1"/>
                </a:solidFill>
              </a:rPr>
              <a:t>.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004048" y="2136339"/>
            <a:ext cx="3672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Mi mancano i tuoi occhi azzurri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in cui ho perso il mare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 le tue spalle larghe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che premevano sulla mia schiena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mentre sognavo.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Ma più di tutto mi manchi tu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nel silenzio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tra i canti d’amore.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75556" y="0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SNOWFLAKES BLOWN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INTO </a:t>
            </a:r>
            <a:r>
              <a:rPr lang="en-US" sz="2400" b="1" dirty="0">
                <a:solidFill>
                  <a:schemeClr val="bg1"/>
                </a:solidFill>
              </a:rPr>
              <a:t>A KEYHOLE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824028" y="0"/>
            <a:ext cx="4644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FIOCCHI </a:t>
            </a:r>
            <a:r>
              <a:rPr lang="it-IT" sz="2400" b="1" dirty="0" err="1">
                <a:solidFill>
                  <a:schemeClr val="bg1"/>
                </a:solidFill>
              </a:rPr>
              <a:t>DI</a:t>
            </a:r>
            <a:r>
              <a:rPr lang="it-IT" sz="2400" b="1" dirty="0">
                <a:solidFill>
                  <a:schemeClr val="bg1"/>
                </a:solidFill>
              </a:rPr>
              <a:t> NEVE SOSPINTI </a:t>
            </a:r>
            <a:endParaRPr lang="it-IT" sz="2400" b="1" dirty="0" smtClean="0">
              <a:solidFill>
                <a:schemeClr val="bg1"/>
              </a:solidFill>
            </a:endParaRPr>
          </a:p>
          <a:p>
            <a:r>
              <a:rPr lang="it-IT" sz="2400" b="1" dirty="0" smtClean="0">
                <a:solidFill>
                  <a:schemeClr val="bg1"/>
                </a:solidFill>
              </a:rPr>
              <a:t>IN </a:t>
            </a:r>
            <a:r>
              <a:rPr lang="it-IT" sz="2400" b="1" dirty="0">
                <a:solidFill>
                  <a:schemeClr val="bg1"/>
                </a:solidFill>
              </a:rPr>
              <a:t>UNA SERRATURA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99592" y="827657"/>
            <a:ext cx="3600400" cy="5993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0" b="1" dirty="0">
                <a:solidFill>
                  <a:schemeClr val="bg1"/>
                </a:solidFill>
              </a:rPr>
              <a:t>Don’t keep avoiding love. 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en-US" sz="1750" b="1" dirty="0">
                <a:solidFill>
                  <a:schemeClr val="bg1"/>
                </a:solidFill>
              </a:rPr>
              <a:t>A raindrop disappears 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en-US" sz="1750" b="1" dirty="0">
                <a:solidFill>
                  <a:schemeClr val="bg1"/>
                </a:solidFill>
              </a:rPr>
              <a:t>effortlessly with a single kiss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en-US" sz="1750" b="1" dirty="0">
                <a:solidFill>
                  <a:schemeClr val="bg1"/>
                </a:solidFill>
              </a:rPr>
              <a:t>into the restless sea.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en-US" sz="800" b="1" dirty="0">
                <a:solidFill>
                  <a:schemeClr val="bg1"/>
                </a:solidFill>
              </a:rPr>
              <a:t> </a:t>
            </a:r>
            <a:endParaRPr lang="it-IT" sz="800" dirty="0">
              <a:solidFill>
                <a:schemeClr val="bg1"/>
              </a:solidFill>
            </a:endParaRPr>
          </a:p>
          <a:p>
            <a:r>
              <a:rPr lang="en-US" sz="1750" b="1" dirty="0">
                <a:solidFill>
                  <a:schemeClr val="bg1"/>
                </a:solidFill>
              </a:rPr>
              <a:t>Sometimes strangers 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en-US" sz="1750" b="1" dirty="0">
                <a:solidFill>
                  <a:schemeClr val="bg1"/>
                </a:solidFill>
              </a:rPr>
              <a:t>from a shipwreck arrive 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en-US" sz="1750" b="1" dirty="0">
                <a:solidFill>
                  <a:schemeClr val="bg1"/>
                </a:solidFill>
              </a:rPr>
              <a:t>parched and thirsty.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en-US" sz="1750" b="1" dirty="0">
                <a:solidFill>
                  <a:schemeClr val="bg1"/>
                </a:solidFill>
              </a:rPr>
              <a:t>Sometimes survivors 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en-US" sz="1750" b="1" dirty="0">
                <a:solidFill>
                  <a:schemeClr val="bg1"/>
                </a:solidFill>
              </a:rPr>
              <a:t>burnt in a fire turn up 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en-US" sz="1750" b="1" dirty="0">
                <a:solidFill>
                  <a:schemeClr val="bg1"/>
                </a:solidFill>
              </a:rPr>
              <a:t>trembling from the cold.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en-US" sz="1750" b="1" dirty="0">
                <a:solidFill>
                  <a:schemeClr val="bg1"/>
                </a:solidFill>
              </a:rPr>
              <a:t>You believe your numbness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en-US" sz="1750" b="1" dirty="0">
                <a:solidFill>
                  <a:schemeClr val="bg1"/>
                </a:solidFill>
              </a:rPr>
              <a:t>is the end of the story.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en-US" sz="1750" b="1" dirty="0">
                <a:solidFill>
                  <a:schemeClr val="bg1"/>
                </a:solidFill>
              </a:rPr>
              <a:t>But it’s only a symptom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en-US" sz="1750" b="1" dirty="0">
                <a:solidFill>
                  <a:schemeClr val="bg1"/>
                </a:solidFill>
              </a:rPr>
              <a:t>of the body suffering withdrawal.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en-US" sz="800" b="1" dirty="0">
                <a:solidFill>
                  <a:schemeClr val="bg1"/>
                </a:solidFill>
              </a:rPr>
              <a:t> </a:t>
            </a:r>
            <a:endParaRPr lang="it-IT" sz="800" dirty="0">
              <a:solidFill>
                <a:schemeClr val="bg1"/>
              </a:solidFill>
            </a:endParaRPr>
          </a:p>
          <a:p>
            <a:r>
              <a:rPr lang="en-US" sz="1750" b="1" dirty="0">
                <a:solidFill>
                  <a:schemeClr val="bg1"/>
                </a:solidFill>
              </a:rPr>
              <a:t>Even after generosity 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en-US" sz="1750" b="1" dirty="0">
                <a:solidFill>
                  <a:schemeClr val="bg1"/>
                </a:solidFill>
              </a:rPr>
              <a:t>turns your hair gray,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en-US" sz="1750" b="1" dirty="0">
                <a:solidFill>
                  <a:schemeClr val="bg1"/>
                </a:solidFill>
              </a:rPr>
              <a:t>keep searching for the one 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en-US" sz="1750" b="1" dirty="0">
                <a:solidFill>
                  <a:schemeClr val="bg1"/>
                </a:solidFill>
              </a:rPr>
              <a:t>counting on your kindness.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en-US" sz="1750" b="1" dirty="0">
                <a:solidFill>
                  <a:schemeClr val="bg1"/>
                </a:solidFill>
              </a:rPr>
              <a:t>Lovers find each other 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en-US" sz="1750" b="1" dirty="0">
                <a:solidFill>
                  <a:schemeClr val="bg1"/>
                </a:solidFill>
              </a:rPr>
              <a:t>mysteriously like snowflakes 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it-IT" sz="1750" b="1" dirty="0" err="1">
                <a:solidFill>
                  <a:schemeClr val="bg1"/>
                </a:solidFill>
              </a:rPr>
              <a:t>blown</a:t>
            </a:r>
            <a:r>
              <a:rPr lang="it-IT" sz="1750" b="1" dirty="0">
                <a:solidFill>
                  <a:schemeClr val="bg1"/>
                </a:solidFill>
              </a:rPr>
              <a:t> </a:t>
            </a:r>
            <a:r>
              <a:rPr lang="it-IT" sz="1750" b="1" dirty="0" err="1">
                <a:solidFill>
                  <a:schemeClr val="bg1"/>
                </a:solidFill>
              </a:rPr>
              <a:t>into</a:t>
            </a:r>
            <a:r>
              <a:rPr lang="it-IT" sz="1750" b="1" dirty="0">
                <a:solidFill>
                  <a:schemeClr val="bg1"/>
                </a:solidFill>
              </a:rPr>
              <a:t> a </a:t>
            </a:r>
            <a:r>
              <a:rPr lang="it-IT" sz="1750" b="1" dirty="0" err="1">
                <a:solidFill>
                  <a:schemeClr val="bg1"/>
                </a:solidFill>
              </a:rPr>
              <a:t>keyhole</a:t>
            </a:r>
            <a:r>
              <a:rPr lang="it-IT" sz="1750" b="1" dirty="0">
                <a:solidFill>
                  <a:schemeClr val="bg1"/>
                </a:solidFill>
              </a:rPr>
              <a:t>.</a:t>
            </a:r>
            <a:endParaRPr lang="it-IT" sz="175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967536" y="847063"/>
            <a:ext cx="4176464" cy="5993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50" b="1" dirty="0">
                <a:solidFill>
                  <a:schemeClr val="bg1"/>
                </a:solidFill>
              </a:rPr>
              <a:t>Non sottrarti sempre all'amore. 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it-IT" sz="1750" b="1" dirty="0">
                <a:solidFill>
                  <a:schemeClr val="bg1"/>
                </a:solidFill>
              </a:rPr>
              <a:t>Una goccia di pioggia scompare 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it-IT" sz="1750" b="1" dirty="0">
                <a:solidFill>
                  <a:schemeClr val="bg1"/>
                </a:solidFill>
              </a:rPr>
              <a:t>senza sforzo con un solo bacio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it-IT" sz="1750" b="1" dirty="0">
                <a:solidFill>
                  <a:schemeClr val="bg1"/>
                </a:solidFill>
              </a:rPr>
              <a:t>nel mare inquieto.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it-IT" sz="800" b="1" dirty="0">
                <a:solidFill>
                  <a:schemeClr val="bg1"/>
                </a:solidFill>
              </a:rPr>
              <a:t> </a:t>
            </a:r>
            <a:endParaRPr lang="it-IT" sz="800" dirty="0">
              <a:solidFill>
                <a:schemeClr val="bg1"/>
              </a:solidFill>
            </a:endParaRPr>
          </a:p>
          <a:p>
            <a:r>
              <a:rPr lang="it-IT" sz="1750" b="1" dirty="0">
                <a:solidFill>
                  <a:schemeClr val="bg1"/>
                </a:solidFill>
              </a:rPr>
              <a:t>A volte naufraghi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it-IT" sz="1750" b="1" dirty="0">
                <a:solidFill>
                  <a:schemeClr val="bg1"/>
                </a:solidFill>
              </a:rPr>
              <a:t>arrivano da chi sa dove 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it-IT" sz="1750" b="1" dirty="0">
                <a:solidFill>
                  <a:schemeClr val="bg1"/>
                </a:solidFill>
              </a:rPr>
              <a:t>secchi e assetati.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it-IT" sz="1750" b="1" dirty="0">
                <a:solidFill>
                  <a:schemeClr val="bg1"/>
                </a:solidFill>
              </a:rPr>
              <a:t>A volte sopravvissuti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it-IT" sz="1750" b="1" dirty="0">
                <a:solidFill>
                  <a:schemeClr val="bg1"/>
                </a:solidFill>
              </a:rPr>
              <a:t>ad un incendio si presentano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it-IT" sz="1750" b="1" dirty="0">
                <a:solidFill>
                  <a:schemeClr val="bg1"/>
                </a:solidFill>
              </a:rPr>
              <a:t>tremanti per il freddo.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it-IT" sz="1750" b="1" dirty="0">
                <a:solidFill>
                  <a:schemeClr val="bg1"/>
                </a:solidFill>
              </a:rPr>
              <a:t>Tu credi che il tuo stordimento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it-IT" sz="1750" b="1" dirty="0">
                <a:solidFill>
                  <a:schemeClr val="bg1"/>
                </a:solidFill>
              </a:rPr>
              <a:t>sia l'ultima parola.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it-IT" sz="1750" b="1" dirty="0">
                <a:solidFill>
                  <a:schemeClr val="bg1"/>
                </a:solidFill>
              </a:rPr>
              <a:t>Ma è solo un sintomo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it-IT" sz="1750" b="1" dirty="0">
                <a:solidFill>
                  <a:schemeClr val="bg1"/>
                </a:solidFill>
              </a:rPr>
              <a:t>del corpo che si ritira e si ripiega.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it-IT" sz="800" b="1" dirty="0">
                <a:solidFill>
                  <a:schemeClr val="bg1"/>
                </a:solidFill>
              </a:rPr>
              <a:t> </a:t>
            </a:r>
            <a:endParaRPr lang="it-IT" sz="800" dirty="0">
              <a:solidFill>
                <a:schemeClr val="bg1"/>
              </a:solidFill>
            </a:endParaRPr>
          </a:p>
          <a:p>
            <a:r>
              <a:rPr lang="it-IT" sz="1750" b="1" dirty="0">
                <a:solidFill>
                  <a:schemeClr val="bg1"/>
                </a:solidFill>
              </a:rPr>
              <a:t>Anche dopo che la generosità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it-IT" sz="1750" b="1" dirty="0">
                <a:solidFill>
                  <a:schemeClr val="bg1"/>
                </a:solidFill>
              </a:rPr>
              <a:t>abbia ingrigito i tuoi capelli,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it-IT" sz="1750" b="1" dirty="0">
                <a:solidFill>
                  <a:schemeClr val="bg1"/>
                </a:solidFill>
              </a:rPr>
              <a:t>continua a cercare colui 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it-IT" sz="1750" b="1" dirty="0">
                <a:solidFill>
                  <a:schemeClr val="bg1"/>
                </a:solidFill>
              </a:rPr>
              <a:t>che conta sul tuo amore.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it-IT" sz="1750" b="1" dirty="0">
                <a:solidFill>
                  <a:schemeClr val="bg1"/>
                </a:solidFill>
              </a:rPr>
              <a:t>Gli amanti si trovano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it-IT" sz="1750" b="1" dirty="0">
                <a:solidFill>
                  <a:schemeClr val="bg1"/>
                </a:solidFill>
              </a:rPr>
              <a:t>misteriosamente come fiocchi di neve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en-US" sz="1750" b="1" dirty="0" err="1">
                <a:solidFill>
                  <a:schemeClr val="bg1"/>
                </a:solidFill>
              </a:rPr>
              <a:t>sospinti</a:t>
            </a:r>
            <a:r>
              <a:rPr lang="en-US" sz="1750" b="1" dirty="0">
                <a:solidFill>
                  <a:schemeClr val="bg1"/>
                </a:solidFill>
              </a:rPr>
              <a:t> in </a:t>
            </a:r>
            <a:r>
              <a:rPr lang="en-US" sz="1750" b="1" dirty="0" err="1">
                <a:solidFill>
                  <a:schemeClr val="bg1"/>
                </a:solidFill>
              </a:rPr>
              <a:t>una</a:t>
            </a:r>
            <a:r>
              <a:rPr lang="en-US" sz="1750" b="1" dirty="0">
                <a:solidFill>
                  <a:schemeClr val="bg1"/>
                </a:solidFill>
              </a:rPr>
              <a:t> </a:t>
            </a:r>
            <a:r>
              <a:rPr lang="en-US" sz="1750" b="1" dirty="0" err="1" smtClean="0">
                <a:solidFill>
                  <a:schemeClr val="bg1"/>
                </a:solidFill>
              </a:rPr>
              <a:t>serratura</a:t>
            </a:r>
            <a:r>
              <a:rPr lang="en-US" sz="1750" b="1" dirty="0" smtClean="0">
                <a:solidFill>
                  <a:schemeClr val="bg1"/>
                </a:solidFill>
              </a:rPr>
              <a:t>.</a:t>
            </a:r>
            <a:endParaRPr lang="it-IT" sz="17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11289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TO PRAISE AND TO FORGIVE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320480" y="0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LODARE E PERDONARE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470544"/>
            <a:ext cx="5760640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0" b="1" dirty="0">
                <a:solidFill>
                  <a:schemeClr val="bg1"/>
                </a:solidFill>
              </a:rPr>
              <a:t>Out of the rope’s waiting embrace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en-US" sz="1750" b="1" dirty="0">
                <a:solidFill>
                  <a:schemeClr val="bg1"/>
                </a:solidFill>
              </a:rPr>
              <a:t>and the knot’s memory of darkness,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en-US" sz="1750" b="1" dirty="0">
                <a:solidFill>
                  <a:schemeClr val="bg1"/>
                </a:solidFill>
              </a:rPr>
              <a:t>teach what it means to use hands.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en-US" sz="800" b="1" dirty="0">
                <a:solidFill>
                  <a:schemeClr val="bg1"/>
                </a:solidFill>
              </a:rPr>
              <a:t> </a:t>
            </a:r>
            <a:endParaRPr lang="it-IT" sz="800" dirty="0">
              <a:solidFill>
                <a:schemeClr val="bg1"/>
              </a:solidFill>
            </a:endParaRPr>
          </a:p>
          <a:p>
            <a:r>
              <a:rPr lang="en-US" sz="1750" b="1" dirty="0">
                <a:solidFill>
                  <a:schemeClr val="bg1"/>
                </a:solidFill>
              </a:rPr>
              <a:t>Help to gather everything lost or useless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en-US" sz="1750" b="1" dirty="0">
                <a:solidFill>
                  <a:schemeClr val="bg1"/>
                </a:solidFill>
              </a:rPr>
              <a:t>with words which will guard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en-US" sz="1750" b="1" dirty="0">
                <a:solidFill>
                  <a:schemeClr val="bg1"/>
                </a:solidFill>
              </a:rPr>
              <a:t>what is most alive.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en-US" sz="800" b="1" dirty="0">
                <a:solidFill>
                  <a:schemeClr val="bg1"/>
                </a:solidFill>
              </a:rPr>
              <a:t> </a:t>
            </a:r>
            <a:endParaRPr lang="it-IT" sz="800" dirty="0">
              <a:solidFill>
                <a:schemeClr val="bg1"/>
              </a:solidFill>
            </a:endParaRPr>
          </a:p>
          <a:p>
            <a:r>
              <a:rPr lang="en-US" sz="1750" b="1" dirty="0">
                <a:solidFill>
                  <a:schemeClr val="bg1"/>
                </a:solidFill>
              </a:rPr>
              <a:t>From the young gossiping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en-US" sz="1750" b="1" dirty="0">
                <a:solidFill>
                  <a:schemeClr val="bg1"/>
                </a:solidFill>
              </a:rPr>
              <a:t>and the old remembering,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en-US" sz="1750" b="1" dirty="0">
                <a:solidFill>
                  <a:schemeClr val="bg1"/>
                </a:solidFill>
              </a:rPr>
              <a:t>dare to hide nothing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en-US" sz="1750" b="1" dirty="0">
                <a:solidFill>
                  <a:schemeClr val="bg1"/>
                </a:solidFill>
              </a:rPr>
              <a:t>till the young grow fond of remembering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en-US" sz="1750" b="1" dirty="0">
                <a:solidFill>
                  <a:schemeClr val="bg1"/>
                </a:solidFill>
              </a:rPr>
              <a:t>and the old at last forget.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en-US" sz="800" b="1" dirty="0">
                <a:solidFill>
                  <a:schemeClr val="bg1"/>
                </a:solidFill>
              </a:rPr>
              <a:t> </a:t>
            </a:r>
            <a:endParaRPr lang="it-IT" sz="800" dirty="0">
              <a:solidFill>
                <a:schemeClr val="bg1"/>
              </a:solidFill>
            </a:endParaRPr>
          </a:p>
          <a:p>
            <a:r>
              <a:rPr lang="en-US" sz="1750" b="1" dirty="0">
                <a:solidFill>
                  <a:schemeClr val="bg1"/>
                </a:solidFill>
              </a:rPr>
              <a:t>Claim the right to praise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en-US" sz="1750" b="1" dirty="0">
                <a:solidFill>
                  <a:schemeClr val="bg1"/>
                </a:solidFill>
              </a:rPr>
              <a:t>returning even from what cannot be solved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en-US" sz="1750" b="1" dirty="0">
                <a:solidFill>
                  <a:schemeClr val="bg1"/>
                </a:solidFill>
              </a:rPr>
              <a:t>or saved with abundance of kindness.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en-US" sz="800" b="1" dirty="0">
                <a:solidFill>
                  <a:schemeClr val="bg1"/>
                </a:solidFill>
              </a:rPr>
              <a:t> </a:t>
            </a:r>
            <a:endParaRPr lang="it-IT" sz="800" dirty="0">
              <a:solidFill>
                <a:schemeClr val="bg1"/>
              </a:solidFill>
            </a:endParaRPr>
          </a:p>
          <a:p>
            <a:r>
              <a:rPr lang="en-US" sz="1750" b="1" dirty="0">
                <a:solidFill>
                  <a:schemeClr val="bg1"/>
                </a:solidFill>
              </a:rPr>
              <a:t>Risk everything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en-US" sz="1750" b="1" dirty="0">
                <a:solidFill>
                  <a:schemeClr val="bg1"/>
                </a:solidFill>
              </a:rPr>
              <a:t>to offer, to strengthen,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en-US" sz="1750" b="1" dirty="0">
                <a:solidFill>
                  <a:schemeClr val="bg1"/>
                </a:solidFill>
              </a:rPr>
              <a:t>to forgive.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en-US" sz="800" b="1" dirty="0">
                <a:solidFill>
                  <a:schemeClr val="bg1"/>
                </a:solidFill>
              </a:rPr>
              <a:t> </a:t>
            </a:r>
            <a:endParaRPr lang="it-IT" sz="800" dirty="0">
              <a:solidFill>
                <a:schemeClr val="bg1"/>
              </a:solidFill>
            </a:endParaRPr>
          </a:p>
          <a:p>
            <a:r>
              <a:rPr lang="en-US" sz="1750" b="1" dirty="0">
                <a:solidFill>
                  <a:schemeClr val="bg1"/>
                </a:solidFill>
              </a:rPr>
              <a:t>Speak only to unite the one waiting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en-US" sz="1750" b="1" dirty="0">
                <a:solidFill>
                  <a:schemeClr val="bg1"/>
                </a:solidFill>
              </a:rPr>
              <a:t>with the one who could wait no more,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en-US" sz="1750" b="1" dirty="0">
                <a:solidFill>
                  <a:schemeClr val="bg1"/>
                </a:solidFill>
              </a:rPr>
              <a:t>to connect the loved one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en-US" sz="1750" b="1" dirty="0">
                <a:solidFill>
                  <a:schemeClr val="bg1"/>
                </a:solidFill>
              </a:rPr>
              <a:t>with the one loving.</a:t>
            </a:r>
            <a:endParaRPr lang="it-IT" sz="175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427984" y="543641"/>
            <a:ext cx="5544616" cy="636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50" b="1" dirty="0">
                <a:solidFill>
                  <a:schemeClr val="bg1"/>
                </a:solidFill>
              </a:rPr>
              <a:t>Dall'abbraccio della corda che attende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it-IT" sz="1750" b="1" dirty="0">
                <a:solidFill>
                  <a:schemeClr val="bg1"/>
                </a:solidFill>
              </a:rPr>
              <a:t>e dal ricordo dell'oscurità del nodo,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it-IT" sz="1750" b="1" dirty="0">
                <a:solidFill>
                  <a:schemeClr val="bg1"/>
                </a:solidFill>
              </a:rPr>
              <a:t>insegna che cosa vuol dire usare le mani.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it-IT" sz="800" b="1" dirty="0">
                <a:solidFill>
                  <a:schemeClr val="bg1"/>
                </a:solidFill>
              </a:rPr>
              <a:t> </a:t>
            </a:r>
            <a:endParaRPr lang="it-IT" sz="800" dirty="0">
              <a:solidFill>
                <a:schemeClr val="bg1"/>
              </a:solidFill>
            </a:endParaRPr>
          </a:p>
          <a:p>
            <a:r>
              <a:rPr lang="it-IT" sz="1750" b="1" dirty="0">
                <a:solidFill>
                  <a:schemeClr val="bg1"/>
                </a:solidFill>
              </a:rPr>
              <a:t>Aiuta a raccogliere tutto ciò che perso o inutile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it-IT" sz="1750" b="1" dirty="0">
                <a:solidFill>
                  <a:schemeClr val="bg1"/>
                </a:solidFill>
              </a:rPr>
              <a:t>con parole che proteggeranno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it-IT" sz="1750" b="1" dirty="0">
                <a:solidFill>
                  <a:schemeClr val="bg1"/>
                </a:solidFill>
              </a:rPr>
              <a:t>ciò che è più vivo.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it-IT" sz="800" b="1" dirty="0">
                <a:solidFill>
                  <a:schemeClr val="bg1"/>
                </a:solidFill>
              </a:rPr>
              <a:t> </a:t>
            </a:r>
            <a:endParaRPr lang="it-IT" sz="800" dirty="0">
              <a:solidFill>
                <a:schemeClr val="bg1"/>
              </a:solidFill>
            </a:endParaRPr>
          </a:p>
          <a:p>
            <a:r>
              <a:rPr lang="it-IT" sz="1750" b="1" dirty="0">
                <a:solidFill>
                  <a:schemeClr val="bg1"/>
                </a:solidFill>
              </a:rPr>
              <a:t>Ai giovani che spettegolano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it-IT" sz="1750" b="1" dirty="0">
                <a:solidFill>
                  <a:schemeClr val="bg1"/>
                </a:solidFill>
              </a:rPr>
              <a:t>e ai vecchi che ricordano,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it-IT" sz="1750" b="1" dirty="0">
                <a:solidFill>
                  <a:schemeClr val="bg1"/>
                </a:solidFill>
              </a:rPr>
              <a:t>abbi il coraggio di non nascondere nulla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it-IT" sz="1750" b="1" dirty="0">
                <a:solidFill>
                  <a:schemeClr val="bg1"/>
                </a:solidFill>
              </a:rPr>
              <a:t>fino a quando i </a:t>
            </a:r>
            <a:r>
              <a:rPr lang="it-IT" sz="1750" b="1" dirty="0" smtClean="0">
                <a:solidFill>
                  <a:schemeClr val="bg1"/>
                </a:solidFill>
              </a:rPr>
              <a:t>giovani </a:t>
            </a:r>
            <a:r>
              <a:rPr lang="it-IT" sz="1750" b="1" dirty="0">
                <a:solidFill>
                  <a:schemeClr val="bg1"/>
                </a:solidFill>
              </a:rPr>
              <a:t>si appassionino al ricordo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it-IT" sz="1750" b="1" dirty="0">
                <a:solidFill>
                  <a:schemeClr val="bg1"/>
                </a:solidFill>
              </a:rPr>
              <a:t>e i vecchi </a:t>
            </a:r>
            <a:r>
              <a:rPr lang="it-IT" sz="1750" b="1" dirty="0" smtClean="0">
                <a:solidFill>
                  <a:schemeClr val="bg1"/>
                </a:solidFill>
              </a:rPr>
              <a:t>dimentichino </a:t>
            </a:r>
            <a:r>
              <a:rPr lang="it-IT" sz="1750" b="1" dirty="0">
                <a:solidFill>
                  <a:schemeClr val="bg1"/>
                </a:solidFill>
              </a:rPr>
              <a:t>infine.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it-IT" sz="800" b="1" dirty="0">
                <a:solidFill>
                  <a:schemeClr val="bg1"/>
                </a:solidFill>
              </a:rPr>
              <a:t> </a:t>
            </a:r>
            <a:endParaRPr lang="it-IT" sz="800" dirty="0">
              <a:solidFill>
                <a:schemeClr val="bg1"/>
              </a:solidFill>
            </a:endParaRPr>
          </a:p>
          <a:p>
            <a:r>
              <a:rPr lang="it-IT" sz="1750" b="1" dirty="0">
                <a:solidFill>
                  <a:schemeClr val="bg1"/>
                </a:solidFill>
              </a:rPr>
              <a:t>Rivendica il diritto di lodare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it-IT" sz="1750" b="1" dirty="0">
                <a:solidFill>
                  <a:schemeClr val="bg1"/>
                </a:solidFill>
              </a:rPr>
              <a:t>lasciando ciò che non si può sanare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it-IT" sz="1750" b="1" dirty="0">
                <a:solidFill>
                  <a:schemeClr val="bg1"/>
                </a:solidFill>
              </a:rPr>
              <a:t>o salvare con abbondante tenerezza.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it-IT" sz="800" b="1" dirty="0">
                <a:solidFill>
                  <a:schemeClr val="bg1"/>
                </a:solidFill>
              </a:rPr>
              <a:t> </a:t>
            </a:r>
            <a:endParaRPr lang="it-IT" sz="800" dirty="0">
              <a:solidFill>
                <a:schemeClr val="bg1"/>
              </a:solidFill>
            </a:endParaRPr>
          </a:p>
          <a:p>
            <a:r>
              <a:rPr lang="it-IT" sz="1750" b="1" dirty="0">
                <a:solidFill>
                  <a:schemeClr val="bg1"/>
                </a:solidFill>
              </a:rPr>
              <a:t>Rischia tutto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it-IT" sz="1750" b="1" dirty="0">
                <a:solidFill>
                  <a:schemeClr val="bg1"/>
                </a:solidFill>
              </a:rPr>
              <a:t>per offrire, rafforzare,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it-IT" sz="1750" b="1" dirty="0">
                <a:solidFill>
                  <a:schemeClr val="bg1"/>
                </a:solidFill>
              </a:rPr>
              <a:t>perdonare.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it-IT" sz="800" b="1" dirty="0">
                <a:solidFill>
                  <a:schemeClr val="bg1"/>
                </a:solidFill>
              </a:rPr>
              <a:t> </a:t>
            </a:r>
            <a:endParaRPr lang="it-IT" sz="800" dirty="0">
              <a:solidFill>
                <a:schemeClr val="bg1"/>
              </a:solidFill>
            </a:endParaRPr>
          </a:p>
          <a:p>
            <a:r>
              <a:rPr lang="it-IT" sz="1750" b="1" dirty="0">
                <a:solidFill>
                  <a:schemeClr val="bg1"/>
                </a:solidFill>
              </a:rPr>
              <a:t>Parla solo per unire chi aspetta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it-IT" sz="1750" b="1" dirty="0">
                <a:solidFill>
                  <a:schemeClr val="bg1"/>
                </a:solidFill>
              </a:rPr>
              <a:t>a chi non poteva più aspettare,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it-IT" sz="1750" b="1" dirty="0">
                <a:solidFill>
                  <a:schemeClr val="bg1"/>
                </a:solidFill>
              </a:rPr>
              <a:t>per congiungere l'amato</a:t>
            </a:r>
            <a:endParaRPr lang="it-IT" sz="1750" dirty="0">
              <a:solidFill>
                <a:schemeClr val="bg1"/>
              </a:solidFill>
            </a:endParaRPr>
          </a:p>
          <a:p>
            <a:r>
              <a:rPr lang="it-IT" sz="1750" b="1" dirty="0">
                <a:solidFill>
                  <a:schemeClr val="bg1"/>
                </a:solidFill>
              </a:rPr>
              <a:t>con l'amante.</a:t>
            </a:r>
            <a:endParaRPr lang="it-IT" sz="17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7544" y="18864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THE STATUE OF ANACREON OF </a:t>
            </a:r>
            <a:r>
              <a:rPr lang="en-US" sz="2400" b="1" dirty="0" err="1">
                <a:solidFill>
                  <a:schemeClr val="bg1"/>
                </a:solidFill>
              </a:rPr>
              <a:t>TEOS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932040" y="188640"/>
            <a:ext cx="4644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LA STATUA </a:t>
            </a:r>
            <a:r>
              <a:rPr lang="it-IT" sz="2400" b="1" dirty="0" err="1">
                <a:solidFill>
                  <a:schemeClr val="bg1"/>
                </a:solidFill>
              </a:rPr>
              <a:t>DI</a:t>
            </a:r>
            <a:r>
              <a:rPr lang="it-IT" sz="2400" b="1" dirty="0">
                <a:solidFill>
                  <a:schemeClr val="bg1"/>
                </a:solidFill>
              </a:rPr>
              <a:t> </a:t>
            </a:r>
            <a:endParaRPr lang="it-IT" sz="2400" b="1" dirty="0" smtClean="0">
              <a:solidFill>
                <a:schemeClr val="bg1"/>
              </a:solidFill>
            </a:endParaRPr>
          </a:p>
          <a:p>
            <a:r>
              <a:rPr lang="it-IT" sz="2400" b="1" dirty="0" err="1" smtClean="0">
                <a:solidFill>
                  <a:schemeClr val="bg1"/>
                </a:solidFill>
              </a:rPr>
              <a:t>ANACREONTE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>
                <a:solidFill>
                  <a:schemeClr val="bg1"/>
                </a:solidFill>
              </a:rPr>
              <a:t>DI</a:t>
            </a:r>
            <a:r>
              <a:rPr lang="it-IT" sz="2400" b="1" dirty="0">
                <a:solidFill>
                  <a:schemeClr val="bg1"/>
                </a:solidFill>
              </a:rPr>
              <a:t> TEO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7544" y="1196752"/>
            <a:ext cx="56166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Pericles ordered two statues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erected on the Acropolis: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one of </a:t>
            </a:r>
            <a:r>
              <a:rPr lang="en-US" b="1" dirty="0" err="1">
                <a:solidFill>
                  <a:schemeClr val="bg1"/>
                </a:solidFill>
              </a:rPr>
              <a:t>Xanthippus</a:t>
            </a:r>
            <a:r>
              <a:rPr lang="en-US" b="1" dirty="0">
                <a:solidFill>
                  <a:schemeClr val="bg1"/>
                </a:solidFill>
              </a:rPr>
              <a:t>, his father,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and one of the famous itinerant poet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Anacreon, whose songs celebrated 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erotic love and wine drinking.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Although the statue of Anacreon was lost,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a shattered Roman copy was excavated 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from a villa near </a:t>
            </a:r>
            <a:r>
              <a:rPr lang="en-US" b="1" dirty="0" err="1">
                <a:solidFill>
                  <a:schemeClr val="bg1"/>
                </a:solidFill>
              </a:rPr>
              <a:t>Rieti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and painstakingly restored.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The poet is depicted as a naked, 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bearded </a:t>
            </a:r>
            <a:r>
              <a:rPr lang="en-US" b="1" dirty="0" err="1">
                <a:solidFill>
                  <a:schemeClr val="bg1"/>
                </a:solidFill>
              </a:rPr>
              <a:t>symposiast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Although his posture suggests inebriation, 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his face seems calm, reserved, 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even thoughtful, 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as if he were about to </a:t>
            </a:r>
            <a:r>
              <a:rPr lang="en-US" b="1" dirty="0" smtClean="0">
                <a:solidFill>
                  <a:schemeClr val="bg1"/>
                </a:solidFill>
              </a:rPr>
              <a:t>remark: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“Youth that was graceful is gone.”</a:t>
            </a:r>
            <a:endParaRPr lang="it-IT" dirty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004048" y="1196752"/>
            <a:ext cx="52565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Pericle ordinò che due statue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fossero erette sull'Acropoli: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una di </a:t>
            </a:r>
            <a:r>
              <a:rPr lang="it-IT" b="1" dirty="0" err="1">
                <a:solidFill>
                  <a:schemeClr val="bg1"/>
                </a:solidFill>
              </a:rPr>
              <a:t>Santippo</a:t>
            </a:r>
            <a:r>
              <a:rPr lang="it-IT" b="1" dirty="0">
                <a:solidFill>
                  <a:schemeClr val="bg1"/>
                </a:solidFill>
              </a:rPr>
              <a:t>, suo padre,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e una del famoso poeta itinerante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 err="1">
                <a:solidFill>
                  <a:schemeClr val="bg1"/>
                </a:solidFill>
              </a:rPr>
              <a:t>Anacreonte</a:t>
            </a:r>
            <a:r>
              <a:rPr lang="it-IT" b="1" dirty="0">
                <a:solidFill>
                  <a:schemeClr val="bg1"/>
                </a:solidFill>
              </a:rPr>
              <a:t>, i cui canti celebravano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l'amore erotico e il vino.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La statua andò perduta,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ma una copia romana fu rinvenuta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danneggiata </a:t>
            </a:r>
            <a:r>
              <a:rPr lang="it-IT" b="1" dirty="0">
                <a:solidFill>
                  <a:schemeClr val="bg1"/>
                </a:solidFill>
              </a:rPr>
              <a:t>in una villa presso Rieti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e fu restaurata con cura.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Il poeta è raffigurato come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commensale nudo e barbuto.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Sebbene la posa suggerisca ubriachezza,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il suo volto sembra calmo, riservato,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pensieroso,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come sul punto di osservare: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“La leggiadra giovinezza se n'è andata”.</a:t>
            </a:r>
            <a:endParaRPr lang="it-IT" dirty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971600" y="18864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BRUISE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148064" y="188640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CONTUSIONE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99592" y="1052736"/>
            <a:ext cx="40324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Echoing blueness,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color of the impossible darkness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inside bells.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Blue awakening sting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of an embrace which still makes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distance smile.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 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You have made yours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the riverbed of my flesh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where night always returns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to drink from your hands.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 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You have made yours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this living fingerprint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in which I feel you 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holding me from within.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20072" y="1052736"/>
            <a:ext cx="41764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Echeggiante blu,</a:t>
            </a:r>
          </a:p>
          <a:p>
            <a:r>
              <a:rPr lang="it-IT" b="1" dirty="0">
                <a:solidFill>
                  <a:schemeClr val="bg1"/>
                </a:solidFill>
              </a:rPr>
              <a:t>colore dell'impossibile oscurità</a:t>
            </a:r>
          </a:p>
          <a:p>
            <a:r>
              <a:rPr lang="it-IT" b="1" dirty="0">
                <a:solidFill>
                  <a:schemeClr val="bg1"/>
                </a:solidFill>
              </a:rPr>
              <a:t>che riempie le campane.</a:t>
            </a:r>
          </a:p>
          <a:p>
            <a:r>
              <a:rPr lang="it-IT" b="1" dirty="0">
                <a:solidFill>
                  <a:schemeClr val="bg1"/>
                </a:solidFill>
              </a:rPr>
              <a:t>Blu si risveglia il pungiglione </a:t>
            </a:r>
          </a:p>
          <a:p>
            <a:r>
              <a:rPr lang="it-IT" b="1" dirty="0">
                <a:solidFill>
                  <a:schemeClr val="bg1"/>
                </a:solidFill>
              </a:rPr>
              <a:t>di un abbraccio che ancora fa</a:t>
            </a:r>
          </a:p>
          <a:p>
            <a:r>
              <a:rPr lang="it-IT" b="1" dirty="0">
                <a:solidFill>
                  <a:schemeClr val="bg1"/>
                </a:solidFill>
              </a:rPr>
              <a:t>sorridere la distanza.</a:t>
            </a:r>
          </a:p>
          <a:p>
            <a:r>
              <a:rPr lang="it-IT" b="1" dirty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>
                <a:solidFill>
                  <a:schemeClr val="bg1"/>
                </a:solidFill>
              </a:rPr>
              <a:t>Hai reso tua</a:t>
            </a:r>
          </a:p>
          <a:p>
            <a:r>
              <a:rPr lang="it-IT" b="1" dirty="0">
                <a:solidFill>
                  <a:schemeClr val="bg1"/>
                </a:solidFill>
              </a:rPr>
              <a:t>la mia carne, letto del fiume</a:t>
            </a:r>
          </a:p>
          <a:p>
            <a:r>
              <a:rPr lang="it-IT" b="1" dirty="0">
                <a:solidFill>
                  <a:schemeClr val="bg1"/>
                </a:solidFill>
              </a:rPr>
              <a:t>al quale sempre torna la notte</a:t>
            </a:r>
          </a:p>
          <a:p>
            <a:r>
              <a:rPr lang="it-IT" b="1" dirty="0">
                <a:solidFill>
                  <a:schemeClr val="bg1"/>
                </a:solidFill>
              </a:rPr>
              <a:t>a bere dalle tue mani.</a:t>
            </a:r>
          </a:p>
          <a:p>
            <a:r>
              <a:rPr lang="it-IT" b="1" dirty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>
                <a:solidFill>
                  <a:schemeClr val="bg1"/>
                </a:solidFill>
              </a:rPr>
              <a:t>Hai reso tua</a:t>
            </a:r>
          </a:p>
          <a:p>
            <a:r>
              <a:rPr lang="it-IT" b="1" dirty="0">
                <a:solidFill>
                  <a:schemeClr val="bg1"/>
                </a:solidFill>
              </a:rPr>
              <a:t>quest'impronta vivente</a:t>
            </a:r>
          </a:p>
          <a:p>
            <a:r>
              <a:rPr lang="it-IT" b="1" dirty="0">
                <a:solidFill>
                  <a:schemeClr val="bg1"/>
                </a:solidFill>
              </a:rPr>
              <a:t>in cui ti sento</a:t>
            </a:r>
          </a:p>
          <a:p>
            <a:r>
              <a:rPr lang="it-IT" b="1" dirty="0">
                <a:solidFill>
                  <a:schemeClr val="bg1"/>
                </a:solidFill>
              </a:rPr>
              <a:t>sorreggermi da dentro.</a:t>
            </a:r>
          </a:p>
          <a:p>
            <a:endParaRPr lang="it-IT" b="1" dirty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50538" y="0"/>
            <a:ext cx="42484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 smtClean="0">
                <a:solidFill>
                  <a:schemeClr val="bg1"/>
                </a:solidFill>
              </a:rPr>
              <a:t>NOTHING FOR IT BUT TO SING</a:t>
            </a:r>
            <a:r>
              <a:rPr lang="en-US" sz="2400" b="1" dirty="0" smtClean="0">
                <a:solidFill>
                  <a:schemeClr val="bg1"/>
                </a:solidFill>
              </a:rPr>
              <a:t>                                   </a:t>
            </a:r>
          </a:p>
          <a:p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</a:rPr>
              <a:t>                                             </a:t>
            </a:r>
            <a:r>
              <a:rPr lang="en-US" sz="2000" b="1" i="1" dirty="0" smtClean="0">
                <a:solidFill>
                  <a:schemeClr val="bg1"/>
                </a:solidFill>
              </a:rPr>
              <a:t>for </a:t>
            </a:r>
            <a:r>
              <a:rPr lang="en-US" sz="2000" b="1" i="1" dirty="0">
                <a:solidFill>
                  <a:schemeClr val="bg1"/>
                </a:solidFill>
              </a:rPr>
              <a:t>Max</a:t>
            </a:r>
          </a:p>
          <a:p>
            <a:r>
              <a:rPr lang="en-US" sz="2000" b="1" i="1" dirty="0">
                <a:solidFill>
                  <a:schemeClr val="bg1"/>
                </a:solidFill>
              </a:rPr>
              <a:t>      </a:t>
            </a:r>
            <a:r>
              <a:rPr lang="en-US" sz="2000" b="1" i="1" dirty="0" smtClean="0">
                <a:solidFill>
                  <a:schemeClr val="bg1"/>
                </a:solidFill>
              </a:rPr>
              <a:t>Writing </a:t>
            </a:r>
            <a:r>
              <a:rPr lang="en-US" sz="2000" b="1" i="1" dirty="0">
                <a:solidFill>
                  <a:schemeClr val="bg1"/>
                </a:solidFill>
              </a:rPr>
              <a:t>is the Painting of the Voice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059832" y="3429000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NON RESTA CHE </a:t>
            </a:r>
            <a:r>
              <a:rPr lang="it-IT" sz="2400" b="1" dirty="0" smtClean="0">
                <a:solidFill>
                  <a:schemeClr val="bg1"/>
                </a:solidFill>
              </a:rPr>
              <a:t>CANTARE</a:t>
            </a:r>
          </a:p>
          <a:p>
            <a:pPr algn="r"/>
            <a:r>
              <a:rPr lang="it-IT" sz="2000" b="1" dirty="0" smtClean="0">
                <a:solidFill>
                  <a:schemeClr val="bg1"/>
                </a:solidFill>
              </a:rPr>
              <a:t>                                              </a:t>
            </a:r>
            <a:r>
              <a:rPr lang="it-IT" sz="2000" b="1" i="1" dirty="0" smtClean="0">
                <a:solidFill>
                  <a:schemeClr val="bg1"/>
                </a:solidFill>
              </a:rPr>
              <a:t>per </a:t>
            </a:r>
            <a:r>
              <a:rPr lang="it-IT" sz="2000" b="1" i="1" dirty="0" err="1" smtClean="0">
                <a:solidFill>
                  <a:schemeClr val="bg1"/>
                </a:solidFill>
              </a:rPr>
              <a:t>Max</a:t>
            </a:r>
            <a:endParaRPr lang="it-IT" sz="2000" b="1" i="1" dirty="0" smtClean="0">
              <a:solidFill>
                <a:schemeClr val="bg1"/>
              </a:solidFill>
            </a:endParaRPr>
          </a:p>
          <a:p>
            <a:r>
              <a:rPr lang="it-IT" sz="2000" b="1" i="1" dirty="0">
                <a:solidFill>
                  <a:schemeClr val="bg1"/>
                </a:solidFill>
              </a:rPr>
              <a:t>La scrittura </a:t>
            </a:r>
            <a:r>
              <a:rPr lang="it-IT" sz="2000" b="1" i="1" dirty="0" err="1">
                <a:solidFill>
                  <a:schemeClr val="bg1"/>
                </a:solidFill>
              </a:rPr>
              <a:t>é</a:t>
            </a:r>
            <a:r>
              <a:rPr lang="it-IT" sz="2000" b="1" i="1" dirty="0">
                <a:solidFill>
                  <a:schemeClr val="bg1"/>
                </a:solidFill>
              </a:rPr>
              <a:t> la pittura della </a:t>
            </a:r>
            <a:r>
              <a:rPr lang="it-IT" sz="2000" b="1" i="1" dirty="0" smtClean="0">
                <a:solidFill>
                  <a:schemeClr val="bg1"/>
                </a:solidFill>
              </a:rPr>
              <a:t>Voce </a:t>
            </a:r>
            <a:endParaRPr lang="it-IT" sz="2000" b="1" i="1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50538" y="1585823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You say your life is a narrow time in a black box.</a:t>
            </a:r>
          </a:p>
          <a:p>
            <a:r>
              <a:rPr lang="en-US" b="1" dirty="0">
                <a:solidFill>
                  <a:schemeClr val="bg1"/>
                </a:solidFill>
              </a:rPr>
              <a:t>That you are blanked. That there is only the one painting </a:t>
            </a:r>
          </a:p>
          <a:p>
            <a:r>
              <a:rPr lang="en-US" b="1" dirty="0">
                <a:solidFill>
                  <a:schemeClr val="bg1"/>
                </a:solidFill>
              </a:rPr>
              <a:t>before painting yourself out of the picture—heart’s arrow</a:t>
            </a:r>
          </a:p>
          <a:p>
            <a:r>
              <a:rPr lang="en-US" b="1" dirty="0">
                <a:solidFill>
                  <a:schemeClr val="bg1"/>
                </a:solidFill>
              </a:rPr>
              <a:t>to the target, falling before it leaves the bow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059832" y="4725143"/>
            <a:ext cx="5950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Dici </a:t>
            </a:r>
            <a:r>
              <a:rPr lang="it-IT" b="1" dirty="0">
                <a:solidFill>
                  <a:schemeClr val="bg1"/>
                </a:solidFill>
              </a:rPr>
              <a:t>che la tua vita è un </a:t>
            </a:r>
            <a:r>
              <a:rPr lang="it-IT" b="1" dirty="0" err="1">
                <a:solidFill>
                  <a:schemeClr val="bg1"/>
                </a:solidFill>
              </a:rPr>
              <a:t>un</a:t>
            </a:r>
            <a:r>
              <a:rPr lang="it-IT" b="1" dirty="0">
                <a:solidFill>
                  <a:schemeClr val="bg1"/>
                </a:solidFill>
              </a:rPr>
              <a:t> nastro sottile in una scatola nera.</a:t>
            </a:r>
          </a:p>
          <a:p>
            <a:r>
              <a:rPr lang="it-IT" b="1" dirty="0">
                <a:solidFill>
                  <a:schemeClr val="bg1"/>
                </a:solidFill>
              </a:rPr>
              <a:t>Che sei spento. Che c’è solo un unico dipinto </a:t>
            </a:r>
          </a:p>
          <a:p>
            <a:r>
              <a:rPr lang="it-IT" b="1" dirty="0">
                <a:solidFill>
                  <a:schemeClr val="bg1"/>
                </a:solidFill>
              </a:rPr>
              <a:t>Prima che tu dal dipinto sia escluso – la freccia del cuore</a:t>
            </a:r>
          </a:p>
          <a:p>
            <a:r>
              <a:rPr lang="it-IT" b="1" dirty="0">
                <a:solidFill>
                  <a:schemeClr val="bg1"/>
                </a:solidFill>
              </a:rPr>
              <a:t>Punta dritto al bersaglio, ma cade prima  d'essere scoccata</a:t>
            </a:r>
            <a:r>
              <a:rPr lang="it-IT" b="1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598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99592" y="18864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THE LOVER’S BODY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220072" y="188640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IL CORPO DELL'AMANTE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71600" y="1196752"/>
            <a:ext cx="40324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May your hands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reach beyond dreams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where moonlight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awakens as flesh.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 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May your kisses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seep deeper than rain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into the body’s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pink crossroads.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 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May your fingers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touch the unexpected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always with the thrill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of loving.</a:t>
            </a:r>
            <a:endParaRPr lang="it-IT" dirty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292080" y="1196752"/>
            <a:ext cx="41764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Possano le tue mani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tendersi </a:t>
            </a:r>
            <a:r>
              <a:rPr lang="it-IT" b="1" dirty="0">
                <a:solidFill>
                  <a:schemeClr val="bg1"/>
                </a:solidFill>
              </a:rPr>
              <a:t>al di là dei sogni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dove il bagliore lunare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si risveglia carne.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 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Possano i tuoi baci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colare più a fondo della pioggia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nei crocicchi rosa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del corpo.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 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Possano le tue dita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toccare l'inatteso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con </a:t>
            </a:r>
            <a:r>
              <a:rPr lang="en-US" b="1" dirty="0" err="1">
                <a:solidFill>
                  <a:schemeClr val="bg1"/>
                </a:solidFill>
              </a:rPr>
              <a:t>infinito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fremito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 err="1">
                <a:solidFill>
                  <a:schemeClr val="bg1"/>
                </a:solidFill>
              </a:rPr>
              <a:t>d'amore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endParaRPr lang="it-IT" dirty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90516" y="24937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THE KEEPER OF STRANGENESS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23928" y="3420500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IL CUSTODE DELL'ESTRANEITÀ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90516" y="764704"/>
            <a:ext cx="576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 am the light’s fever in honey.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I am the lullaby heard in a nightmare.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 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In black-eyed alleys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and along tide calloused wharves,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I am the room where you </a:t>
            </a:r>
            <a:r>
              <a:rPr lang="en-US" b="1" dirty="0" smtClean="0">
                <a:solidFill>
                  <a:schemeClr val="bg1"/>
                </a:solidFill>
              </a:rPr>
              <a:t>find what </a:t>
            </a:r>
            <a:r>
              <a:rPr lang="en-US" b="1" dirty="0">
                <a:solidFill>
                  <a:schemeClr val="bg1"/>
                </a:solidFill>
              </a:rPr>
              <a:t>you’re missing.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 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 </a:t>
            </a:r>
            <a:endParaRPr lang="it-IT" dirty="0" smtClean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067944" y="3882165"/>
            <a:ext cx="66247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Sono la febbre della luce nel miele.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Sono la ninnananna che si sente in un incubo.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 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In vicoli dagli occhi neri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e lungo i pontili callosi,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sono la stanza in cui </a:t>
            </a:r>
            <a:r>
              <a:rPr lang="it-IT" b="1" dirty="0" smtClean="0">
                <a:solidFill>
                  <a:schemeClr val="bg1"/>
                </a:solidFill>
              </a:rPr>
              <a:t>ritrovi ciò </a:t>
            </a:r>
            <a:r>
              <a:rPr lang="it-IT" b="1" dirty="0">
                <a:solidFill>
                  <a:schemeClr val="bg1"/>
                </a:solidFill>
              </a:rPr>
              <a:t>che avevi smarrito.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 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3917" y="116632"/>
            <a:ext cx="5760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 </a:t>
            </a:r>
            <a:r>
              <a:rPr lang="en-US" b="1" dirty="0">
                <a:solidFill>
                  <a:schemeClr val="bg1"/>
                </a:solidFill>
              </a:rPr>
              <a:t>am the dial tone flesh </a:t>
            </a:r>
            <a:r>
              <a:rPr lang="en-US" b="1" dirty="0" smtClean="0">
                <a:solidFill>
                  <a:schemeClr val="bg1"/>
                </a:solidFill>
              </a:rPr>
              <a:t>of frightening </a:t>
            </a:r>
            <a:r>
              <a:rPr lang="en-US" b="1" dirty="0">
                <a:solidFill>
                  <a:schemeClr val="bg1"/>
                </a:solidFill>
              </a:rPr>
              <a:t>energy transfers.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I am the expectant </a:t>
            </a:r>
            <a:r>
              <a:rPr lang="en-US" b="1" dirty="0" smtClean="0">
                <a:solidFill>
                  <a:schemeClr val="bg1"/>
                </a:solidFill>
              </a:rPr>
              <a:t>hands hovering </a:t>
            </a:r>
            <a:r>
              <a:rPr lang="en-US" b="1" dirty="0">
                <a:solidFill>
                  <a:schemeClr val="bg1"/>
                </a:solidFill>
              </a:rPr>
              <a:t>over nakedness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and the insomnia of sperm.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My lap is a </a:t>
            </a:r>
            <a:r>
              <a:rPr lang="en-US" b="1" dirty="0" smtClean="0">
                <a:solidFill>
                  <a:schemeClr val="bg1"/>
                </a:solidFill>
              </a:rPr>
              <a:t>toolshed reaching </a:t>
            </a:r>
            <a:r>
              <a:rPr lang="en-US" b="1" dirty="0" err="1">
                <a:solidFill>
                  <a:schemeClr val="bg1"/>
                </a:solidFill>
              </a:rPr>
              <a:t>dreamward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 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I am the scarecrow made of birds.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I am the inexhaustible memory of salt.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 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Out of anger, I created the wind’s solitude;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out of love, the restlessness of </a:t>
            </a:r>
            <a:r>
              <a:rPr lang="en-US" b="1" dirty="0" smtClean="0">
                <a:solidFill>
                  <a:schemeClr val="bg1"/>
                </a:solidFill>
              </a:rPr>
              <a:t>the rain’s </a:t>
            </a:r>
            <a:r>
              <a:rPr lang="en-US" b="1" dirty="0">
                <a:solidFill>
                  <a:schemeClr val="bg1"/>
                </a:solidFill>
              </a:rPr>
              <a:t>long inhalations.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chemeClr val="bg1"/>
                </a:solidFill>
              </a:rPr>
              <a:t> </a:t>
            </a:r>
            <a:endParaRPr lang="it-IT" sz="1200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I am the scream’s only bridegroom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22247" y="3532952"/>
            <a:ext cx="6624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Sono </a:t>
            </a:r>
            <a:r>
              <a:rPr lang="it-IT" b="1" dirty="0">
                <a:solidFill>
                  <a:schemeClr val="bg1"/>
                </a:solidFill>
              </a:rPr>
              <a:t>la telefonica carne </a:t>
            </a:r>
            <a:r>
              <a:rPr lang="it-IT" b="1" dirty="0" smtClean="0">
                <a:solidFill>
                  <a:schemeClr val="bg1"/>
                </a:solidFill>
              </a:rPr>
              <a:t>di spaventosi </a:t>
            </a:r>
            <a:r>
              <a:rPr lang="it-IT" b="1" dirty="0">
                <a:solidFill>
                  <a:schemeClr val="bg1"/>
                </a:solidFill>
              </a:rPr>
              <a:t>trasferimenti d'energia.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Sono le mani in </a:t>
            </a:r>
            <a:r>
              <a:rPr lang="it-IT" b="1" dirty="0" smtClean="0">
                <a:solidFill>
                  <a:schemeClr val="bg1"/>
                </a:solidFill>
              </a:rPr>
              <a:t>attesa che </a:t>
            </a:r>
            <a:r>
              <a:rPr lang="it-IT" b="1" dirty="0">
                <a:solidFill>
                  <a:schemeClr val="bg1"/>
                </a:solidFill>
              </a:rPr>
              <a:t>si aggirano sulla nudità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e l'insonnia degli spermatozoi.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Il mio grembo è un capanno degli </a:t>
            </a:r>
            <a:r>
              <a:rPr lang="it-IT" b="1" dirty="0" smtClean="0">
                <a:solidFill>
                  <a:schemeClr val="bg1"/>
                </a:solidFill>
              </a:rPr>
              <a:t>attrezzi che </a:t>
            </a:r>
            <a:r>
              <a:rPr lang="it-IT" b="1" dirty="0">
                <a:solidFill>
                  <a:schemeClr val="bg1"/>
                </a:solidFill>
              </a:rPr>
              <a:t>si tende verso i sogni.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 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Sono lo spaventapasseri fatto di uccelli.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Sono l'inesauribile memoria del sale.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 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Per la rabbia, ho creato la solitudine del vento;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per amore, </a:t>
            </a:r>
            <a:r>
              <a:rPr lang="it-IT" b="1" dirty="0" smtClean="0">
                <a:solidFill>
                  <a:schemeClr val="bg1"/>
                </a:solidFill>
              </a:rPr>
              <a:t>l'agitazione dei </a:t>
            </a:r>
            <a:r>
              <a:rPr lang="it-IT" b="1" dirty="0">
                <a:solidFill>
                  <a:schemeClr val="bg1"/>
                </a:solidFill>
              </a:rPr>
              <a:t>lunghi respiri  della pioggia.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sz="1200" b="1" dirty="0">
                <a:solidFill>
                  <a:schemeClr val="bg1"/>
                </a:solidFill>
              </a:rPr>
              <a:t> </a:t>
            </a:r>
            <a:endParaRPr lang="it-IT" sz="1200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Sono l'unico sposo dell'urlo</a:t>
            </a:r>
            <a:r>
              <a:rPr lang="it-IT" b="1" dirty="0" smtClean="0">
                <a:solidFill>
                  <a:schemeClr val="bg1"/>
                </a:solidFill>
              </a:rPr>
              <a:t>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7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116632"/>
            <a:ext cx="4283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IT’S DANGEROUS </a:t>
            </a:r>
            <a:endParaRPr lang="it-IT" sz="2400" b="1" dirty="0" smtClean="0">
              <a:solidFill>
                <a:schemeClr val="bg1"/>
              </a:solidFill>
            </a:endParaRPr>
          </a:p>
          <a:p>
            <a:r>
              <a:rPr lang="it-IT" sz="2400" b="1" dirty="0" smtClean="0">
                <a:solidFill>
                  <a:schemeClr val="bg1"/>
                </a:solidFill>
              </a:rPr>
              <a:t>NOT </a:t>
            </a:r>
            <a:r>
              <a:rPr lang="it-IT" sz="2400" b="1" dirty="0">
                <a:solidFill>
                  <a:schemeClr val="bg1"/>
                </a:solidFill>
              </a:rPr>
              <a:t>TO LOVE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211960" y="116632"/>
            <a:ext cx="4644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È PERICOLOSO </a:t>
            </a:r>
            <a:endParaRPr lang="it-IT" sz="2400" b="1" dirty="0" smtClean="0">
              <a:solidFill>
                <a:schemeClr val="bg1"/>
              </a:solidFill>
            </a:endParaRPr>
          </a:p>
          <a:p>
            <a:r>
              <a:rPr lang="it-IT" sz="2400" b="1" dirty="0" smtClean="0">
                <a:solidFill>
                  <a:schemeClr val="bg1"/>
                </a:solidFill>
              </a:rPr>
              <a:t>NON </a:t>
            </a:r>
            <a:r>
              <a:rPr lang="it-IT" sz="2400" b="1" dirty="0">
                <a:solidFill>
                  <a:schemeClr val="bg1"/>
                </a:solidFill>
              </a:rPr>
              <a:t>AMARE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7504" y="1268760"/>
            <a:ext cx="583264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I describe you to explain myself;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you are the context for my possibilities;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so my words belong to you because in the end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it’s dangerous not to love.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And you emerge from me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not as a photograph entrusting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its single memory to paper,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but as an ear’s reminder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of what the eye can never reach.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 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Two directions;  one crossroad.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I:  a rainmaker conjugating absences.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You:  a dance floor to make time new.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I always approaching you,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finding your nakedness everywhere,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in the questioning spark of the blind man’s eye,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in the sunlight warming gravestones,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in the embrace of an icebound harbor.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Always, I lick the thirst from your mirage</a:t>
            </a:r>
            <a:r>
              <a:rPr lang="en-US" sz="1600" b="1" dirty="0" smtClean="0">
                <a:solidFill>
                  <a:schemeClr val="bg1"/>
                </a:solidFill>
              </a:rPr>
              <a:t>.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211960" y="1268760"/>
            <a:ext cx="705678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</a:rPr>
              <a:t>Ti descrivo per spiegare me stesso;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b="1" dirty="0">
                <a:solidFill>
                  <a:schemeClr val="bg1"/>
                </a:solidFill>
              </a:rPr>
              <a:t>Tu sei il contesto delle mie possibilità;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b="1" dirty="0">
                <a:solidFill>
                  <a:schemeClr val="bg1"/>
                </a:solidFill>
              </a:rPr>
              <a:t>dunque le mie parole ti appartengono perché alla fine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b="1" dirty="0">
                <a:solidFill>
                  <a:schemeClr val="bg1"/>
                </a:solidFill>
              </a:rPr>
              <a:t>è pericoloso non amare.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b="1" dirty="0">
                <a:solidFill>
                  <a:schemeClr val="bg1"/>
                </a:solidFill>
              </a:rPr>
              <a:t>E tu emergi da me 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b="1" dirty="0">
                <a:solidFill>
                  <a:schemeClr val="bg1"/>
                </a:solidFill>
              </a:rPr>
              <a:t>non come foto che affida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b="1" dirty="0">
                <a:solidFill>
                  <a:schemeClr val="bg1"/>
                </a:solidFill>
              </a:rPr>
              <a:t>la sua unica memoria alla carta,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b="1" dirty="0">
                <a:solidFill>
                  <a:schemeClr val="bg1"/>
                </a:solidFill>
              </a:rPr>
              <a:t>ma come monito che l'orecchio rivolge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b="1" dirty="0">
                <a:solidFill>
                  <a:schemeClr val="bg1"/>
                </a:solidFill>
              </a:rPr>
              <a:t>all'occhio su quanto è irraggiungibile.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b="1" dirty="0">
                <a:solidFill>
                  <a:schemeClr val="bg1"/>
                </a:solidFill>
              </a:rPr>
              <a:t> 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b="1" dirty="0">
                <a:solidFill>
                  <a:schemeClr val="bg1"/>
                </a:solidFill>
              </a:rPr>
              <a:t>Due direzioni; un crocevia.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b="1" dirty="0">
                <a:solidFill>
                  <a:schemeClr val="bg1"/>
                </a:solidFill>
              </a:rPr>
              <a:t>Io: un fabbricante di pioggia che coniuga assenze.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b="1" dirty="0">
                <a:solidFill>
                  <a:schemeClr val="bg1"/>
                </a:solidFill>
              </a:rPr>
              <a:t>Tu: un piano su cui danzare per rinnovare il tempo.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b="1" dirty="0">
                <a:solidFill>
                  <a:schemeClr val="bg1"/>
                </a:solidFill>
              </a:rPr>
              <a:t>Io che mi avvicino sempre a te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b="1" dirty="0">
                <a:solidFill>
                  <a:schemeClr val="bg1"/>
                </a:solidFill>
              </a:rPr>
              <a:t>e in ogni luogo ritrovo la tua nudità,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b="1" dirty="0">
                <a:solidFill>
                  <a:schemeClr val="bg1"/>
                </a:solidFill>
              </a:rPr>
              <a:t>nella scintilla interrogante che brilla negli occhi del cieco,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b="1" dirty="0">
                <a:solidFill>
                  <a:schemeClr val="bg1"/>
                </a:solidFill>
              </a:rPr>
              <a:t>nel sole che scalda le pietre tombali,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b="1" dirty="0">
                <a:solidFill>
                  <a:schemeClr val="bg1"/>
                </a:solidFill>
              </a:rPr>
              <a:t>nell'abbraccio di un porto circondato di ghiaccio.</a:t>
            </a:r>
            <a:endParaRPr lang="it-IT" sz="1600" dirty="0">
              <a:solidFill>
                <a:schemeClr val="bg1"/>
              </a:solidFill>
            </a:endParaRPr>
          </a:p>
          <a:p>
            <a:r>
              <a:rPr lang="it-IT" sz="1600" b="1" dirty="0">
                <a:solidFill>
                  <a:schemeClr val="bg1"/>
                </a:solidFill>
              </a:rPr>
              <a:t>Sempre, lecco la sete dal tuo miraggio</a:t>
            </a:r>
            <a:r>
              <a:rPr lang="it-IT" sz="1600" b="1" dirty="0" smtClean="0">
                <a:solidFill>
                  <a:schemeClr val="bg1"/>
                </a:solidFill>
              </a:rPr>
              <a:t>.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07504" y="2644170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Sometimes I disappear where you touch me;</a:t>
            </a:r>
            <a:endParaRPr lang="it-IT" sz="1600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sometimes the well of your body absorbs me</a:t>
            </a:r>
            <a:endParaRPr lang="it-IT" sz="1600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as I touch bottom.</a:t>
            </a:r>
            <a:endParaRPr lang="it-IT" sz="1600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Still, I explain you to describe myself.</a:t>
            </a:r>
            <a:endParaRPr lang="it-IT" sz="1600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You:  the dream talking in many voices at once.</a:t>
            </a:r>
            <a:endParaRPr lang="it-IT" sz="1600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I:  the sudden detachment of a wish expressed.</a:t>
            </a:r>
            <a:endParaRPr lang="it-IT" sz="1600" dirty="0" smtClean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716016" y="2644170"/>
            <a:ext cx="4427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</a:rPr>
              <a:t>A volte sparisco quando mi tocchi;</a:t>
            </a:r>
            <a:endParaRPr lang="it-IT" sz="1600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a volte il pozzo del tuo corpo mi assorbe</a:t>
            </a:r>
            <a:endParaRPr lang="it-IT" sz="1600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mentre tocco il fondo.</a:t>
            </a:r>
            <a:endParaRPr lang="it-IT" sz="1600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Tuttavia, ti spiego per descrivere me stesso.</a:t>
            </a:r>
            <a:endParaRPr lang="it-IT" sz="1600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Tu: il sogno dalle molte voci.</a:t>
            </a:r>
            <a:endParaRPr lang="it-IT" sz="1600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Io: l'improvviso distacco di un desiderio espresso.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7704" y="2639194"/>
            <a:ext cx="5328592" cy="1579612"/>
          </a:xfrm>
          <a:solidFill>
            <a:schemeClr val="bg2">
              <a:alpha val="68000"/>
            </a:schemeClr>
          </a:solidFill>
        </p:spPr>
        <p:txBody>
          <a:bodyPr>
            <a:normAutofit fontScale="90000"/>
          </a:bodyPr>
          <a:lstStyle/>
          <a:p>
            <a:r>
              <a:rPr lang="it-IT" b="1" dirty="0" smtClean="0"/>
              <a:t>SAEID HOOSHANGI</a:t>
            </a:r>
            <a:br>
              <a:rPr lang="it-IT" b="1" dirty="0" smtClean="0"/>
            </a:br>
            <a:r>
              <a:rPr lang="it-IT" sz="3600" b="1" dirty="0" smtClean="0"/>
              <a:t>Traduzione di Laura </a:t>
            </a:r>
            <a:r>
              <a:rPr lang="it-IT" sz="3600" b="1" dirty="0" err="1" smtClean="0"/>
              <a:t>Garavaglia</a:t>
            </a:r>
            <a:endParaRPr lang="it-IT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8797" y="188640"/>
            <a:ext cx="4644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YOUR HANDS </a:t>
            </a:r>
          </a:p>
          <a:p>
            <a:r>
              <a:rPr lang="es-ES_tradnl" sz="2000" b="1" i="1" dirty="0" smtClean="0">
                <a:solidFill>
                  <a:schemeClr val="bg1"/>
                </a:solidFill>
              </a:rPr>
              <a:t>                       dedicated to Paco de Lucía</a:t>
            </a:r>
            <a:endParaRPr lang="it-IT" sz="2000" b="1" i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30243" y="1684257"/>
            <a:ext cx="46450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The magic of a whirlwind is in your hands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s-ES_tradnl" b="1" dirty="0" smtClean="0">
                <a:solidFill>
                  <a:schemeClr val="bg1"/>
                </a:solidFill>
              </a:rPr>
              <a:t>you make the fire dance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s-ES_tradnl" b="1" dirty="0" smtClean="0">
                <a:solidFill>
                  <a:schemeClr val="bg1"/>
                </a:solidFill>
              </a:rPr>
              <a:t>with the dance of your fingers.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s-ES_tradnl" b="1" dirty="0" smtClean="0">
                <a:solidFill>
                  <a:schemeClr val="bg1"/>
                </a:solidFill>
              </a:rPr>
              <a:t>When the resonance of love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s-ES_tradnl" b="1" dirty="0" smtClean="0">
                <a:solidFill>
                  <a:schemeClr val="bg1"/>
                </a:solidFill>
              </a:rPr>
              <a:t>comes upon the strings of your guitar,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s-ES_tradnl" b="1" dirty="0" smtClean="0">
                <a:solidFill>
                  <a:schemeClr val="bg1"/>
                </a:solidFill>
              </a:rPr>
              <a:t>the oil lamp of the wishes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s-ES_tradnl" b="1" dirty="0" smtClean="0">
                <a:solidFill>
                  <a:schemeClr val="bg1"/>
                </a:solidFill>
              </a:rPr>
              <a:t>sails in boats of flamenco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s-ES_tradnl" b="1" dirty="0" smtClean="0">
                <a:solidFill>
                  <a:schemeClr val="bg1"/>
                </a:solidFill>
              </a:rPr>
              <a:t>on the crystalline movement of the memories.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s-ES_tradnl" b="1" dirty="0" smtClean="0">
                <a:solidFill>
                  <a:schemeClr val="bg1"/>
                </a:solidFill>
              </a:rPr>
              <a:t>There is incantation in your hands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s-ES_tradnl" b="1" dirty="0" smtClean="0">
                <a:solidFill>
                  <a:schemeClr val="bg1"/>
                </a:solidFill>
              </a:rPr>
              <a:t>the song of the wind is at the top of the trees.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s-ES_tradnl" b="1" dirty="0" smtClean="0">
                <a:solidFill>
                  <a:schemeClr val="bg1"/>
                </a:solidFill>
              </a:rPr>
              <a:t>In the frent of your guitar,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s-ES_tradnl" b="1" dirty="0" smtClean="0">
                <a:solidFill>
                  <a:schemeClr val="bg1"/>
                </a:solidFill>
              </a:rPr>
              <a:t>the rain is hidden.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0" y="188640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LE TUE MANI</a:t>
            </a:r>
          </a:p>
          <a:p>
            <a:pPr algn="r"/>
            <a:r>
              <a:rPr lang="es-ES_tradnl" sz="2000" b="1" i="1" dirty="0" smtClean="0">
                <a:solidFill>
                  <a:schemeClr val="bg1"/>
                </a:solidFill>
              </a:rPr>
              <a:t>dedicata a Paco de Lucía</a:t>
            </a:r>
            <a:endParaRPr lang="it-IT" sz="2000" b="1" i="1" dirty="0" smtClean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716016" y="1684257"/>
            <a:ext cx="53285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La magia di un turbine nelle tue mani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s-ES_tradnl" b="1" dirty="0" smtClean="0">
                <a:solidFill>
                  <a:schemeClr val="bg1"/>
                </a:solidFill>
              </a:rPr>
              <a:t>sono la danza del fuoco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s-ES_tradnl" b="1" dirty="0" smtClean="0">
                <a:solidFill>
                  <a:schemeClr val="bg1"/>
                </a:solidFill>
              </a:rPr>
              <a:t>le tue mani che danzano.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s-ES_tradnl" b="1" dirty="0" smtClean="0">
                <a:solidFill>
                  <a:schemeClr val="bg1"/>
                </a:solidFill>
              </a:rPr>
              <a:t>Quando la risonanza d’amore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s-ES_tradnl" b="1" dirty="0" smtClean="0">
                <a:solidFill>
                  <a:schemeClr val="bg1"/>
                </a:solidFill>
              </a:rPr>
              <a:t>incontra le corde della tua chitarra,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s-ES_tradnl" b="1" dirty="0" smtClean="0">
                <a:solidFill>
                  <a:schemeClr val="bg1"/>
                </a:solidFill>
              </a:rPr>
              <a:t>la lampada ad olio dei desideri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s-ES_tradnl" b="1" dirty="0" smtClean="0">
                <a:solidFill>
                  <a:schemeClr val="bg1"/>
                </a:solidFill>
              </a:rPr>
              <a:t>naviga in barche di flamenco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s-ES_tradnl" b="1" dirty="0" smtClean="0">
                <a:solidFill>
                  <a:schemeClr val="bg1"/>
                </a:solidFill>
              </a:rPr>
              <a:t>sul movimento cristallino dei ricordi.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s-ES_tradnl" b="1" dirty="0" smtClean="0">
                <a:solidFill>
                  <a:schemeClr val="bg1"/>
                </a:solidFill>
              </a:rPr>
              <a:t>C’è incanto nelle tue mani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s-ES_tradnl" b="1" dirty="0" smtClean="0">
                <a:solidFill>
                  <a:schemeClr val="bg1"/>
                </a:solidFill>
              </a:rPr>
              <a:t>la canzone del vento è sulla cima degli alberi.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s-ES_tradnl" b="1" dirty="0" smtClean="0">
                <a:solidFill>
                  <a:schemeClr val="bg1"/>
                </a:solidFill>
              </a:rPr>
              <a:t>Davanti alla tua chitarra,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s-ES_tradnl" b="1" dirty="0" smtClean="0">
                <a:solidFill>
                  <a:schemeClr val="bg1"/>
                </a:solidFill>
              </a:rPr>
              <a:t>si nasconde la pioggia.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s-ES_tradnl" b="1" dirty="0" smtClean="0">
                <a:solidFill>
                  <a:schemeClr val="bg1"/>
                </a:solidFill>
              </a:rPr>
              <a:t> 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es-ES_tradnl" b="1" dirty="0" smtClean="0">
                <a:solidFill>
                  <a:schemeClr val="bg1"/>
                </a:solidFill>
              </a:rPr>
              <a:t> </a:t>
            </a:r>
            <a:endParaRPr lang="it-IT" b="1" dirty="0" smtClean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9512" y="18864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THE </a:t>
            </a:r>
            <a:r>
              <a:rPr lang="it-IT" sz="2400" b="1" dirty="0" err="1" smtClean="0">
                <a:solidFill>
                  <a:schemeClr val="bg1"/>
                </a:solidFill>
              </a:rPr>
              <a:t>SUNSET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OF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FRIDAY</a:t>
            </a:r>
            <a:endParaRPr lang="it-IT" sz="2400" b="1" dirty="0" smtClean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644008" y="188640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IL TRAMONTO DEL VENERDÌ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196752"/>
            <a:ext cx="8892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As much as those walls get stretched on the ground,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their shades have stopped,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under the awning at the corner of the twilight.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The sunset 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remains motionless skimming the brick,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the time elapses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but the darkness does not move,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the moments have stopped in the seven stop.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The moon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has the kohl of the night on her eyelashes,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she motionless stares still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at the day conquered by the dusk of Friday.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788024" y="1196752"/>
            <a:ext cx="44999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</a:rPr>
              <a:t>Per quanto queste pareti  si allunghino sul suolo,</a:t>
            </a:r>
          </a:p>
          <a:p>
            <a:r>
              <a:rPr lang="it-IT" sz="1600" b="1" dirty="0" smtClean="0">
                <a:solidFill>
                  <a:schemeClr val="bg1"/>
                </a:solidFill>
              </a:rPr>
              <a:t>le loro ombre si sono fermate,</a:t>
            </a:r>
          </a:p>
          <a:p>
            <a:r>
              <a:rPr lang="it-IT" sz="1600" b="1" dirty="0" smtClean="0">
                <a:solidFill>
                  <a:schemeClr val="bg1"/>
                </a:solidFill>
              </a:rPr>
              <a:t>sotto la tenda all’angolo del crepuscolo.</a:t>
            </a:r>
          </a:p>
          <a:p>
            <a:r>
              <a:rPr lang="it-IT" sz="1600" b="1" dirty="0" smtClean="0">
                <a:solidFill>
                  <a:schemeClr val="bg1"/>
                </a:solidFill>
              </a:rPr>
              <a:t>Il tramonto</a:t>
            </a:r>
          </a:p>
          <a:p>
            <a:r>
              <a:rPr lang="it-IT" sz="1600" b="1" dirty="0" smtClean="0">
                <a:solidFill>
                  <a:schemeClr val="bg1"/>
                </a:solidFill>
              </a:rPr>
              <a:t>rimane immobile sfiorando i mattoni,</a:t>
            </a:r>
          </a:p>
          <a:p>
            <a:r>
              <a:rPr lang="it-IT" sz="1600" b="1" dirty="0" smtClean="0">
                <a:solidFill>
                  <a:schemeClr val="bg1"/>
                </a:solidFill>
              </a:rPr>
              <a:t>il tempo passa</a:t>
            </a:r>
          </a:p>
          <a:p>
            <a:r>
              <a:rPr lang="it-IT" sz="1600" b="1" dirty="0" smtClean="0">
                <a:solidFill>
                  <a:schemeClr val="bg1"/>
                </a:solidFill>
              </a:rPr>
              <a:t>ma la penombra non si sposta,</a:t>
            </a:r>
          </a:p>
          <a:p>
            <a:r>
              <a:rPr lang="it-IT" sz="1600" b="1" dirty="0" smtClean="0">
                <a:solidFill>
                  <a:schemeClr val="bg1"/>
                </a:solidFill>
              </a:rPr>
              <a:t>gli istanti si sono fermati in sette soste.</a:t>
            </a:r>
          </a:p>
          <a:p>
            <a:r>
              <a:rPr lang="it-IT" sz="1600" b="1" dirty="0" smtClean="0">
                <a:solidFill>
                  <a:schemeClr val="bg1"/>
                </a:solidFill>
              </a:rPr>
              <a:t>La luna</a:t>
            </a:r>
          </a:p>
          <a:p>
            <a:r>
              <a:rPr lang="it-IT" sz="1600" b="1" dirty="0" smtClean="0">
                <a:solidFill>
                  <a:schemeClr val="bg1"/>
                </a:solidFill>
              </a:rPr>
              <a:t>ha il </a:t>
            </a:r>
            <a:r>
              <a:rPr lang="it-IT" sz="1600" b="1" dirty="0" err="1" smtClean="0">
                <a:solidFill>
                  <a:schemeClr val="bg1"/>
                </a:solidFill>
              </a:rPr>
              <a:t>kajal</a:t>
            </a:r>
            <a:r>
              <a:rPr lang="it-IT" sz="1600" b="1" dirty="0" smtClean="0">
                <a:solidFill>
                  <a:schemeClr val="bg1"/>
                </a:solidFill>
              </a:rPr>
              <a:t> della notte sulle sue ciglia,</a:t>
            </a:r>
          </a:p>
          <a:p>
            <a:r>
              <a:rPr lang="it-IT" sz="1600" b="1" dirty="0" smtClean="0">
                <a:solidFill>
                  <a:schemeClr val="bg1"/>
                </a:solidFill>
              </a:rPr>
              <a:t>fissa sempre immobile</a:t>
            </a:r>
          </a:p>
          <a:p>
            <a:r>
              <a:rPr lang="it-IT" sz="1600" b="1" dirty="0" smtClean="0">
                <a:solidFill>
                  <a:schemeClr val="bg1"/>
                </a:solidFill>
              </a:rPr>
              <a:t>il giorno sconfitto dal tramonto del venerdì.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9512" y="18864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PHOENIX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499992" y="188640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FENICE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268760"/>
            <a:ext cx="5904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 night drips clot by clot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from the roofs of the shadow.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The faint cold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breathes behind the panes,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the dense cloud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cleans the sorrowful face of the moon,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we rub our hands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for the incombustible trunk of your body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to light a fire in the kiln of the night.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We wait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painful and perplexed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for the Phoenix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to take flight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from the remains of our ashes.</a:t>
            </a:r>
          </a:p>
          <a:p>
            <a:endParaRPr lang="it-IT" b="1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535488" y="1268760"/>
            <a:ext cx="46085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La notte gocciola grumo dopo grumo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dal soffitto dell’ombra.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Il tenue freddo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soffia dietro i vetri,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la nuvola fitta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pulisce il volto triste della luna,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strofiniamo le mani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sul tronco ignifugo del vostro corpo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per accendere un fuoco nel forno della notte.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Aspettiamo 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dolenti e sconcertati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la Fenice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spiccare il volo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dalle rovine delle nostre ceneri.</a:t>
            </a:r>
          </a:p>
          <a:p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402" y="18864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WE ARE ALIVE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461530" y="3851715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SIAMO </a:t>
            </a:r>
            <a:r>
              <a:rPr lang="it-IT" sz="2400" b="1" dirty="0" err="1" smtClean="0">
                <a:solidFill>
                  <a:schemeClr val="bg1"/>
                </a:solidFill>
              </a:rPr>
              <a:t>VIVI</a:t>
            </a:r>
            <a:endParaRPr lang="it-IT" sz="2400" b="1" dirty="0" smtClean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85674" y="700645"/>
            <a:ext cx="6876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Not even after the sunrise the crow has cawed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in the empty sky of this morning without rooster.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The people of the prairie have not hear from the winds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the green breath of the grove.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In the chest of the clouds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the scream of the rain has no broken itself.</a:t>
            </a:r>
          </a:p>
          <a:p>
            <a:endParaRPr lang="it-IT" b="1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623802" y="4313380"/>
            <a:ext cx="5797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Neanche dopo il sorgere del sole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smtClean="0">
                <a:solidFill>
                  <a:schemeClr val="bg1"/>
                </a:solidFill>
              </a:rPr>
              <a:t> il corvo ha gracchiato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nel cielo vuoto di questo mattino senza galli.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La gente della prateria non ha udito dal vento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Il verde respiro del bosco.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Nel nido delle nuvole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il grido della pioggia non si è rotto.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63668" y="260648"/>
            <a:ext cx="61926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That </a:t>
            </a:r>
            <a:r>
              <a:rPr lang="en-US" b="1" dirty="0">
                <a:solidFill>
                  <a:schemeClr val="bg1"/>
                </a:solidFill>
              </a:rPr>
              <a:t>all the blazoning voices of </a:t>
            </a:r>
            <a:r>
              <a:rPr lang="en-US" b="1" dirty="0" err="1">
                <a:solidFill>
                  <a:schemeClr val="bg1"/>
                </a:solidFill>
              </a:rPr>
              <a:t>colour</a:t>
            </a:r>
            <a:r>
              <a:rPr lang="en-US" b="1" dirty="0">
                <a:solidFill>
                  <a:schemeClr val="bg1"/>
                </a:solidFill>
              </a:rPr>
              <a:t> in you are stilled.</a:t>
            </a:r>
          </a:p>
          <a:p>
            <a:r>
              <a:rPr lang="en-US" b="1" dirty="0">
                <a:solidFill>
                  <a:schemeClr val="bg1"/>
                </a:solidFill>
              </a:rPr>
              <a:t>How to survive even yourself; a thought unwedded, </a:t>
            </a:r>
          </a:p>
          <a:p>
            <a:r>
              <a:rPr lang="en-US" b="1" dirty="0">
                <a:solidFill>
                  <a:schemeClr val="bg1"/>
                </a:solidFill>
              </a:rPr>
              <a:t>left there eating air. And then, an old song returning,</a:t>
            </a:r>
          </a:p>
          <a:p>
            <a:r>
              <a:rPr lang="en-US" b="1" dirty="0">
                <a:solidFill>
                  <a:schemeClr val="bg1"/>
                </a:solidFill>
              </a:rPr>
              <a:t>that you might seize the world with your hands. </a:t>
            </a:r>
          </a:p>
          <a:p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r>
              <a:rPr lang="en-US" b="1" dirty="0">
                <a:solidFill>
                  <a:schemeClr val="bg1"/>
                </a:solidFill>
              </a:rPr>
              <a:t>Sometimes there is nothing for it but to sing; to discover</a:t>
            </a:r>
          </a:p>
          <a:p>
            <a:r>
              <a:rPr lang="en-US" b="1" dirty="0">
                <a:solidFill>
                  <a:schemeClr val="bg1"/>
                </a:solidFill>
              </a:rPr>
              <a:t>what there is in you to attain, when the light comes</a:t>
            </a:r>
          </a:p>
          <a:p>
            <a:r>
              <a:rPr lang="en-US" b="1" dirty="0">
                <a:solidFill>
                  <a:schemeClr val="bg1"/>
                </a:solidFill>
              </a:rPr>
              <a:t>stealing in: all the unlived in you that wants you.</a:t>
            </a:r>
          </a:p>
          <a:p>
            <a:r>
              <a:rPr lang="en-US" b="1" dirty="0">
                <a:solidFill>
                  <a:schemeClr val="bg1"/>
                </a:solidFill>
              </a:rPr>
              <a:t>The painting that says it is </a:t>
            </a:r>
            <a:r>
              <a:rPr lang="en-US" b="1" i="1" dirty="0">
                <a:solidFill>
                  <a:schemeClr val="bg1"/>
                </a:solidFill>
              </a:rPr>
              <a:t>the world that asks to be seen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Go there. Until the one painting becomes again a place to live.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979712" y="3717032"/>
            <a:ext cx="698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Che  le </a:t>
            </a:r>
            <a:r>
              <a:rPr lang="it-IT" b="1" dirty="0">
                <a:solidFill>
                  <a:schemeClr val="bg1"/>
                </a:solidFill>
              </a:rPr>
              <a:t>tue nobili voci colorate ormai sono mute.</a:t>
            </a:r>
          </a:p>
          <a:p>
            <a:r>
              <a:rPr lang="it-IT" b="1" dirty="0">
                <a:solidFill>
                  <a:schemeClr val="bg1"/>
                </a:solidFill>
              </a:rPr>
              <a:t>Come sopravvivere a te stesso;  un celibe pensiero, </a:t>
            </a:r>
          </a:p>
          <a:p>
            <a:r>
              <a:rPr lang="it-IT" b="1" dirty="0">
                <a:solidFill>
                  <a:schemeClr val="bg1"/>
                </a:solidFill>
              </a:rPr>
              <a:t>Lasciato a nutrirsi d’aria. E poi, una vecchia canzone ritorna a suggerirti, </a:t>
            </a:r>
          </a:p>
          <a:p>
            <a:r>
              <a:rPr lang="it-IT" b="1" dirty="0">
                <a:solidFill>
                  <a:schemeClr val="bg1"/>
                </a:solidFill>
              </a:rPr>
              <a:t>potresti avere il mondo nelle tue mani.</a:t>
            </a:r>
          </a:p>
          <a:p>
            <a:endParaRPr lang="it-IT" b="1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A volte non resta che cantare; che scoprire</a:t>
            </a:r>
          </a:p>
          <a:p>
            <a:r>
              <a:rPr lang="it-IT" b="1" dirty="0">
                <a:solidFill>
                  <a:schemeClr val="bg1"/>
                </a:solidFill>
              </a:rPr>
              <a:t>Cosa c’è in te da realizzare, quando la luce arriva</a:t>
            </a:r>
          </a:p>
          <a:p>
            <a:r>
              <a:rPr lang="it-IT" b="1" dirty="0">
                <a:solidFill>
                  <a:schemeClr val="bg1"/>
                </a:solidFill>
              </a:rPr>
              <a:t>Furtivamente:  tutto ciò che non hai vissuto è qui e ti vuole.</a:t>
            </a:r>
          </a:p>
          <a:p>
            <a:r>
              <a:rPr lang="it-IT" b="1" dirty="0">
                <a:solidFill>
                  <a:schemeClr val="bg1"/>
                </a:solidFill>
              </a:rPr>
              <a:t>Il dipinto  ti dice </a:t>
            </a:r>
            <a:r>
              <a:rPr lang="it-IT" b="1" i="1" dirty="0">
                <a:solidFill>
                  <a:schemeClr val="bg1"/>
                </a:solidFill>
              </a:rPr>
              <a:t>è il mondo che chiede di essere guardato</a:t>
            </a:r>
            <a:r>
              <a:rPr lang="it-IT" b="1" dirty="0">
                <a:solidFill>
                  <a:schemeClr val="bg1"/>
                </a:solidFill>
              </a:rPr>
              <a:t>.</a:t>
            </a:r>
          </a:p>
          <a:p>
            <a:r>
              <a:rPr lang="it-IT" b="1" dirty="0">
                <a:solidFill>
                  <a:schemeClr val="bg1"/>
                </a:solidFill>
              </a:rPr>
              <a:t>Vai là. Finché l’unico dipinto   torni ad essere un luogo dove vivere.</a:t>
            </a:r>
          </a:p>
        </p:txBody>
      </p:sp>
    </p:spTree>
    <p:extLst>
      <p:ext uri="{BB962C8B-B14F-4D97-AF65-F5344CB8AC3E}">
        <p14:creationId xmlns:p14="http://schemas.microsoft.com/office/powerpoint/2010/main" val="304258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22312" y="764704"/>
            <a:ext cx="68762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 prophets of the silence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are the new interpreters of the living history.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In the shadow of the quietude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we live peacefully.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The law of the tribe supports us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in the shadow of the quietude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although in vain, we are alive.</a:t>
            </a:r>
          </a:p>
          <a:p>
            <a:endParaRPr lang="it-IT" b="1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499992" y="3164681"/>
            <a:ext cx="57971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I profeti del silenzio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sono i nuovi interpreti della storia vivente.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All’ombra della quiete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viviamo in pace.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Ci sostiene la legge della tribù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all’ombra della quiete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anche se invano, siamo vivi.</a:t>
            </a:r>
          </a:p>
        </p:txBody>
      </p:sp>
    </p:spTree>
    <p:extLst>
      <p:ext uri="{BB962C8B-B14F-4D97-AF65-F5344CB8AC3E}">
        <p14:creationId xmlns:p14="http://schemas.microsoft.com/office/powerpoint/2010/main" val="86305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9512" y="5698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EMPTY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635896" y="355310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VUOTO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80299" y="550285"/>
            <a:ext cx="94566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On the hard shoulders of the fathers of the soil and the water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it has only remained a small sack of money and iron.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Empty corridor of stories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labyrinth of silence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ash on the face of the </a:t>
            </a:r>
            <a:r>
              <a:rPr lang="en-US" b="1" dirty="0" err="1" smtClean="0">
                <a:solidFill>
                  <a:schemeClr val="bg1"/>
                </a:solidFill>
              </a:rPr>
              <a:t>gazals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Drought of love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it has remained no more than two cold words.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It has not even remained any dust of the castles of the memories,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not even in the </a:t>
            </a:r>
            <a:r>
              <a:rPr lang="en-US" b="1" dirty="0" err="1" smtClean="0">
                <a:solidFill>
                  <a:schemeClr val="bg1"/>
                </a:solidFill>
              </a:rPr>
              <a:t>mirrow</a:t>
            </a:r>
            <a:r>
              <a:rPr lang="en-US" b="1" dirty="0" smtClean="0">
                <a:solidFill>
                  <a:schemeClr val="bg1"/>
                </a:solidFill>
              </a:rPr>
              <a:t> of the legends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has remained any man.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635896" y="3995974"/>
            <a:ext cx="56400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Sulle forti spalle dei padri del suolo e dell’acqua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è rimasto soltanto un sacco di denaro e di ferro.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Corridoio vuoto di storie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labirinto di silenzio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polvere sul volto dei </a:t>
            </a:r>
            <a:r>
              <a:rPr lang="it-IT" b="1" dirty="0" err="1" smtClean="0">
                <a:solidFill>
                  <a:schemeClr val="bg1"/>
                </a:solidFill>
              </a:rPr>
              <a:t>gazal</a:t>
            </a:r>
            <a:r>
              <a:rPr lang="it-IT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In mancanza  d’amore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sono rimaste non più di due fredde parole.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Non è rimasta neanche la polvere dei castelli dei ricordi,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neppure nel riflesso delle leggende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è rimasto un uomo.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1520" y="18864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NIGHTMARE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499992" y="188640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INCUBO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1268760"/>
            <a:ext cx="5616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 my East the museums are not attractive,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people are attractive.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Their life is shorter than birds life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and </a:t>
            </a:r>
            <a:r>
              <a:rPr lang="en-US" b="1" dirty="0" err="1" smtClean="0">
                <a:solidFill>
                  <a:schemeClr val="bg1"/>
                </a:solidFill>
              </a:rPr>
              <a:t>everynight</a:t>
            </a:r>
            <a:r>
              <a:rPr lang="en-US" b="1" dirty="0" smtClean="0">
                <a:solidFill>
                  <a:schemeClr val="bg1"/>
                </a:solidFill>
              </a:rPr>
              <a:t> children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under sickle of the sky,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dream of death.</a:t>
            </a:r>
          </a:p>
          <a:p>
            <a:endParaRPr lang="it-IT" b="1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716016" y="1268760"/>
            <a:ext cx="6192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Nel mio Oriente i musei non sono invitanti,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è attraente la gente.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La loro vita è più breve di quella degli uccelli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 ogni notte i bambini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sotto la falce del cielo,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sognano la morte.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7504" y="18864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NO WAY OUT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139952" y="3534013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SENZA VIA </a:t>
            </a:r>
            <a:r>
              <a:rPr lang="it-IT" sz="2400" b="1" dirty="0" err="1" smtClean="0">
                <a:solidFill>
                  <a:schemeClr val="bg1"/>
                </a:solidFill>
              </a:rPr>
              <a:t>DI</a:t>
            </a:r>
            <a:r>
              <a:rPr lang="it-IT" sz="2400" b="1" dirty="0" smtClean="0">
                <a:solidFill>
                  <a:schemeClr val="bg1"/>
                </a:solidFill>
              </a:rPr>
              <a:t> SCAMPO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650305"/>
            <a:ext cx="7056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Long time ago at your deserted fate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the sea boils in salt,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the waves of love are made of sand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and on your shoulders, there is the wounded wind.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Oh, steep coast,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pond!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Oh, broken breath river,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swamp!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Where could escape the fish from the water?</a:t>
            </a:r>
          </a:p>
          <a:p>
            <a:endParaRPr lang="it-IT" b="1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283968" y="3995678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Tanto tempo fa abbandonato al tuo destino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il mare ribolliva nel sale,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le onde dell’amore sono di sabbia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 sulle tue spalle, il vento è ferito.</a:t>
            </a:r>
          </a:p>
          <a:p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Oh, costa ripida,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stagno!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Oh, fiume dal respiro affannoso,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palude!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Dove possono fuggire i pesci dall’acqua?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11560" y="192559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FIRE </a:t>
            </a:r>
            <a:r>
              <a:rPr lang="it-IT" sz="2400" b="1" dirty="0" err="1" smtClean="0">
                <a:solidFill>
                  <a:schemeClr val="bg1"/>
                </a:solidFill>
              </a:rPr>
              <a:t>BOILING</a:t>
            </a:r>
            <a:endParaRPr lang="it-IT" sz="2400" b="1" dirty="0" smtClean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220072" y="188640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FUOCO BOLLENTE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55576" y="1196752"/>
            <a:ext cx="36724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 saw in the glass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the Sun burning,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closed and naked between the cups.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It is not the dance of water,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it is the fire boiling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repeating itself into the bottle.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292080" y="1196752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Ho  visto nel vetro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il Sole che bruciava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vicino e spoglio tra le tazze.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Non è la danza dell’acqua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è il fuoco bollente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che si ripete nella bottiglia.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5496" y="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ALMIGHTY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995936" y="3356992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ONNIPOTENTE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5496" y="404664"/>
            <a:ext cx="57606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Like a crow cawing its darkness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on the </a:t>
            </a:r>
            <a:r>
              <a:rPr lang="en-US" b="1" dirty="0" err="1" smtClean="0">
                <a:solidFill>
                  <a:schemeClr val="bg1"/>
                </a:solidFill>
              </a:rPr>
              <a:t>decayest</a:t>
            </a:r>
            <a:r>
              <a:rPr lang="en-US" b="1" dirty="0" smtClean="0">
                <a:solidFill>
                  <a:schemeClr val="bg1"/>
                </a:solidFill>
              </a:rPr>
              <a:t> body in the Earth,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he believes, he is eternal and almighty.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Although the sails of the morning do not make out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and the waves of the future pound furiously;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although the poverty howls on the table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and there is nothing but poisoned air on the plates;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although the guards attempt to deny with blunders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the arrival of the morning,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the river will not be spoiled by the darkness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and the day will dawn after the anguish.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995936" y="3717032"/>
            <a:ext cx="72728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Come un corvo che gracchia la sua oscurità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sul corpo in decomposizione della terra,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crede di essere eterno e onnipotente.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Anche se le vele del mattino non lo fanno pensare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 le onde del futuro mugghiano con furia;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anche se la povertà urla sul tavolo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 non c’è nient’altro che aria avvelenata nei piatti.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Anche se le guardie tentano di respingere con idiozie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l’arrivo del mattino,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il fiume non sarà travolto dalle tenebre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 il giorno sorgerà dopo l’angoscia.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7504" y="-1723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283968" y="3206528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RICORDO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404664"/>
            <a:ext cx="53285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It  is like the image of an isolated cloud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your blurred shape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of simple dimension.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It is like a dream in the embarrassment and the light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quite and distant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slow and interlaced.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You get to me as now, like a breath, like a shadow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like a ray of light on the tarnished pane.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You get to me, you get to me, unintentionally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memory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memory with open arms.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499992" y="3645024"/>
            <a:ext cx="62646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È come l’immagine di una nuvola solitaria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la tua figura annebbiata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di semplice dimensione.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È come un sogno  nel disagio e la luce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calma e distante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lenta e confusa.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Vieni  adesso come un respiro, come un’ombra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come un raggio di luce su un vetro oscurato.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Vieni, </a:t>
            </a:r>
            <a:r>
              <a:rPr lang="it-IT" b="1" dirty="0" err="1" smtClean="0">
                <a:solidFill>
                  <a:schemeClr val="bg1"/>
                </a:solidFill>
              </a:rPr>
              <a:t>vieni</a:t>
            </a:r>
            <a:r>
              <a:rPr lang="it-IT" b="1" dirty="0" smtClean="0">
                <a:solidFill>
                  <a:schemeClr val="bg1"/>
                </a:solidFill>
              </a:rPr>
              <a:t> senza volere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ricordo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ricordo con le braccia aperte.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1520" y="18864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SILENCE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851920" y="3283103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SILENZIO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50878" y="908720"/>
            <a:ext cx="5004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With our broken heart we laugh our crying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and we silence our sadness,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so they have not the feeling of our defeat.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We recite aloud our anger in the form of poems.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You can fade the poetry,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but, what are you going to do with my silence?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995936" y="3772224"/>
            <a:ext cx="67687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Con i nostri cuori spezzati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ridiamo il nostro pianto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 tacciamo la nostra tristezza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così non soffrono per la nostra sconfitta.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Recitiamo silenzio  o  rabbia sotto forma di poesie.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Puoi far scomparire la poesia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ma,  cosa farai del mio silenzio?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87724" y="2927226"/>
            <a:ext cx="4968552" cy="1003548"/>
          </a:xfrm>
          <a:solidFill>
            <a:schemeClr val="bg2">
              <a:alpha val="77000"/>
            </a:schemeClr>
          </a:solidFill>
        </p:spPr>
        <p:txBody>
          <a:bodyPr>
            <a:normAutofit/>
          </a:bodyPr>
          <a:lstStyle/>
          <a:p>
            <a:r>
              <a:rPr lang="it-IT" sz="4000" b="1" dirty="0" smtClean="0"/>
              <a:t>UMBERTO FIORI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61694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71600" y="116632"/>
            <a:ext cx="342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prstClr val="white"/>
                </a:solidFill>
              </a:rPr>
              <a:t>ALTRA STATUA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71600" y="836712"/>
            <a:ext cx="59766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white"/>
                </a:solidFill>
              </a:rPr>
              <a:t>Una musica gira per tutto il parco.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I cani ballano, si annusano.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Sbanda una barca a vela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nella fontana. Sopra le panchine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il cielo si spalanca. Le mani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cercano sotto i maglioni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la pelle liscia. Si tuffano dalle nuvole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sui bicchieri di plastica le rondini, rimbalza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da un prato all’altro il pallone.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 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Ma la statua 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diritta sul piedistallo,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la barba ferma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nella gorgiera di bronzo,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il gioco che fa col mondo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chi lo capisce?</a:t>
            </a:r>
          </a:p>
          <a:p>
            <a:endParaRPr lang="it-IT" b="1" dirty="0">
              <a:solidFill>
                <a:prstClr val="white"/>
              </a:solidFill>
            </a:endParaRPr>
          </a:p>
          <a:p>
            <a:endParaRPr lang="it-IT" b="1" dirty="0">
              <a:solidFill>
                <a:prstClr val="white"/>
              </a:solidFill>
            </a:endParaRPr>
          </a:p>
          <a:p>
            <a:endParaRPr lang="it-IT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9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1520" y="0"/>
            <a:ext cx="36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>
                <a:solidFill>
                  <a:schemeClr val="bg1"/>
                </a:solidFill>
              </a:rPr>
              <a:t>The piano’s birthday</a:t>
            </a:r>
            <a:endParaRPr lang="it-IT" sz="2400" cap="all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                    </a:t>
            </a:r>
            <a:r>
              <a:rPr lang="en-US" sz="2000" b="1" i="1" dirty="0">
                <a:solidFill>
                  <a:schemeClr val="bg1"/>
                </a:solidFill>
              </a:rPr>
              <a:t>for </a:t>
            </a:r>
            <a:r>
              <a:rPr lang="en-US" sz="2000" b="1" i="1" dirty="0" err="1">
                <a:solidFill>
                  <a:schemeClr val="bg1"/>
                </a:solidFill>
              </a:rPr>
              <a:t>Eira</a:t>
            </a:r>
            <a:r>
              <a:rPr lang="en-US" sz="2000" b="1" i="1" dirty="0">
                <a:solidFill>
                  <a:schemeClr val="bg1"/>
                </a:solidFill>
              </a:rPr>
              <a:t> Stenberg</a:t>
            </a:r>
            <a:endParaRPr lang="it-IT" sz="2000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499992" y="1"/>
            <a:ext cx="4644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IL COMPLEANNO DEL PIANOFORTE</a:t>
            </a:r>
            <a:endParaRPr lang="it-IT" sz="2400" dirty="0">
              <a:solidFill>
                <a:schemeClr val="bg1"/>
              </a:solidFill>
            </a:endParaRPr>
          </a:p>
          <a:p>
            <a:r>
              <a:rPr lang="it-IT" sz="2000" b="1" dirty="0" smtClean="0">
                <a:solidFill>
                  <a:schemeClr val="bg1"/>
                </a:solidFill>
              </a:rPr>
              <a:t>                                              </a:t>
            </a:r>
            <a:r>
              <a:rPr lang="it-IT" sz="2000" b="1" i="1" dirty="0" smtClean="0">
                <a:solidFill>
                  <a:schemeClr val="bg1"/>
                </a:solidFill>
              </a:rPr>
              <a:t>per </a:t>
            </a:r>
            <a:r>
              <a:rPr lang="it-IT" sz="2000" b="1" i="1" dirty="0" err="1">
                <a:solidFill>
                  <a:schemeClr val="bg1"/>
                </a:solidFill>
              </a:rPr>
              <a:t>Eira</a:t>
            </a:r>
            <a:r>
              <a:rPr lang="it-IT" sz="2000" b="1" i="1" dirty="0">
                <a:solidFill>
                  <a:schemeClr val="bg1"/>
                </a:solidFill>
              </a:rPr>
              <a:t> </a:t>
            </a:r>
            <a:r>
              <a:rPr lang="it-IT" sz="2000" b="1" i="1" dirty="0" err="1">
                <a:solidFill>
                  <a:schemeClr val="bg1"/>
                </a:solidFill>
              </a:rPr>
              <a:t>Stenberg</a:t>
            </a:r>
            <a:endParaRPr lang="it-IT" sz="2000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39552" y="1225689"/>
            <a:ext cx="40324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Today I saw the star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I fell from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In a blaze of light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felt it enter my body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 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Like the green song 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of the earth—the </a:t>
            </a:r>
            <a:r>
              <a:rPr lang="en-US" b="1" dirty="0" err="1">
                <a:solidFill>
                  <a:schemeClr val="bg1"/>
                </a:solidFill>
              </a:rPr>
              <a:t>Marjatta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tree its blood-red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bursting forth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 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In the still, noon-tide 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quiet of the Plaza Colón,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the silvery notes of a piano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being played in an empty room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 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We hear: the music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of years; and the lost voices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of the sun returning: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from this the poem springs.</a:t>
            </a:r>
            <a:endParaRPr lang="it-IT" b="1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716016" y="1268761"/>
            <a:ext cx="4176464" cy="5589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Oggi ho visto la stella </a:t>
            </a:r>
          </a:p>
          <a:p>
            <a:r>
              <a:rPr lang="it-IT" b="1" dirty="0">
                <a:solidFill>
                  <a:schemeClr val="bg1"/>
                </a:solidFill>
              </a:rPr>
              <a:t>da cui sono caduto</a:t>
            </a:r>
          </a:p>
          <a:p>
            <a:r>
              <a:rPr lang="it-IT" b="1" dirty="0">
                <a:solidFill>
                  <a:schemeClr val="bg1"/>
                </a:solidFill>
              </a:rPr>
              <a:t>In un bagliore di luce</a:t>
            </a:r>
          </a:p>
          <a:p>
            <a:r>
              <a:rPr lang="it-IT" b="1" dirty="0">
                <a:solidFill>
                  <a:schemeClr val="bg1"/>
                </a:solidFill>
              </a:rPr>
              <a:t>l'ho sentita entrare nel mio corpo</a:t>
            </a:r>
          </a:p>
          <a:p>
            <a:r>
              <a:rPr lang="it-IT" b="1" dirty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>
                <a:solidFill>
                  <a:schemeClr val="bg1"/>
                </a:solidFill>
              </a:rPr>
              <a:t>Come il canto verde</a:t>
            </a:r>
          </a:p>
          <a:p>
            <a:r>
              <a:rPr lang="it-IT" b="1" dirty="0">
                <a:solidFill>
                  <a:schemeClr val="bg1"/>
                </a:solidFill>
              </a:rPr>
              <a:t>della </a:t>
            </a:r>
            <a:r>
              <a:rPr lang="it-IT" b="1" dirty="0" err="1">
                <a:solidFill>
                  <a:schemeClr val="bg1"/>
                </a:solidFill>
              </a:rPr>
              <a:t>terra—l</a:t>
            </a:r>
            <a:r>
              <a:rPr lang="it-IT" b="1" dirty="0">
                <a:solidFill>
                  <a:schemeClr val="bg1"/>
                </a:solidFill>
              </a:rPr>
              <a:t>'albero </a:t>
            </a:r>
          </a:p>
          <a:p>
            <a:r>
              <a:rPr lang="it-IT" b="1" dirty="0" err="1">
                <a:solidFill>
                  <a:schemeClr val="bg1"/>
                </a:solidFill>
              </a:rPr>
              <a:t>Marjatta</a:t>
            </a:r>
            <a:r>
              <a:rPr lang="it-IT" b="1" dirty="0">
                <a:solidFill>
                  <a:schemeClr val="bg1"/>
                </a:solidFill>
              </a:rPr>
              <a:t> la sua fioritura rossa</a:t>
            </a:r>
          </a:p>
          <a:p>
            <a:r>
              <a:rPr lang="it-IT" b="1" dirty="0">
                <a:solidFill>
                  <a:schemeClr val="bg1"/>
                </a:solidFill>
              </a:rPr>
              <a:t>che esplode</a:t>
            </a:r>
          </a:p>
          <a:p>
            <a:r>
              <a:rPr lang="it-IT" b="1" dirty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>
                <a:solidFill>
                  <a:schemeClr val="bg1"/>
                </a:solidFill>
              </a:rPr>
              <a:t>Nella pace silenziosa di </a:t>
            </a:r>
          </a:p>
          <a:p>
            <a:r>
              <a:rPr lang="it-IT" b="1" dirty="0">
                <a:solidFill>
                  <a:schemeClr val="bg1"/>
                </a:solidFill>
              </a:rPr>
              <a:t>mezzogiorno a </a:t>
            </a:r>
            <a:r>
              <a:rPr lang="it-IT" b="1" dirty="0" err="1">
                <a:solidFill>
                  <a:schemeClr val="bg1"/>
                </a:solidFill>
              </a:rPr>
              <a:t>Plaza</a:t>
            </a:r>
            <a:r>
              <a:rPr lang="it-IT" b="1" dirty="0">
                <a:solidFill>
                  <a:schemeClr val="bg1"/>
                </a:solidFill>
              </a:rPr>
              <a:t> Colón,</a:t>
            </a:r>
          </a:p>
          <a:p>
            <a:r>
              <a:rPr lang="it-IT" b="1" dirty="0">
                <a:solidFill>
                  <a:schemeClr val="bg1"/>
                </a:solidFill>
              </a:rPr>
              <a:t>le note argentee di un pianoforte </a:t>
            </a:r>
          </a:p>
          <a:p>
            <a:r>
              <a:rPr lang="it-IT" b="1" dirty="0">
                <a:solidFill>
                  <a:schemeClr val="bg1"/>
                </a:solidFill>
              </a:rPr>
              <a:t>intonate in una stanza vuota</a:t>
            </a:r>
          </a:p>
          <a:p>
            <a:r>
              <a:rPr lang="it-IT" b="1" dirty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>
                <a:solidFill>
                  <a:schemeClr val="bg1"/>
                </a:solidFill>
              </a:rPr>
              <a:t>Sentiamo: la musica</a:t>
            </a:r>
          </a:p>
          <a:p>
            <a:r>
              <a:rPr lang="it-IT" b="1" dirty="0">
                <a:solidFill>
                  <a:schemeClr val="bg1"/>
                </a:solidFill>
              </a:rPr>
              <a:t>degli anni; e le voci perse</a:t>
            </a:r>
          </a:p>
          <a:p>
            <a:r>
              <a:rPr lang="it-IT" b="1" dirty="0">
                <a:solidFill>
                  <a:schemeClr val="bg1"/>
                </a:solidFill>
              </a:rPr>
              <a:t>del sole che ora tornano:</a:t>
            </a:r>
          </a:p>
          <a:p>
            <a:r>
              <a:rPr lang="it-IT" b="1" dirty="0">
                <a:solidFill>
                  <a:schemeClr val="bg1"/>
                </a:solidFill>
              </a:rPr>
              <a:t>da questo sgorga la poesia.</a:t>
            </a:r>
          </a:p>
          <a:p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71600" y="116632"/>
            <a:ext cx="342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prstClr val="white"/>
                </a:solidFill>
              </a:rPr>
              <a:t>MURO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71600" y="836712"/>
            <a:ext cx="59766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In certe ore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sopra il distributore di benzina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un muro nudo si illumina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e sta contro l’azzurro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come una luna.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 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A un certo punto uno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abita qui davvero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e guarda in faccia queste case, e impara 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a stare al mondo,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impara a parlare al muro.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 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Impara la lingua,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ascolta la gente in giro.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Incomincia a vedere questo posto,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a sentire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nel chiaro dei discorsi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la luce di questo muro.</a:t>
            </a:r>
          </a:p>
          <a:p>
            <a:endParaRPr lang="it-IT" b="1" dirty="0">
              <a:solidFill>
                <a:prstClr val="white"/>
              </a:solidFill>
            </a:endParaRPr>
          </a:p>
          <a:p>
            <a:endParaRPr lang="it-IT" b="1" dirty="0">
              <a:solidFill>
                <a:prstClr val="white"/>
              </a:solidFill>
            </a:endParaRPr>
          </a:p>
          <a:p>
            <a:endParaRPr lang="it-IT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7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71600" y="116632"/>
            <a:ext cx="342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prstClr val="white"/>
                </a:solidFill>
              </a:rPr>
              <a:t>ALLARME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71600" y="836712"/>
            <a:ext cx="59766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In piena notte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sui viali scatta un allarme.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Si ferma, e poi ripete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due note acute, tremende, con la furia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di un bambino che gioca.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Nei muri bui dei palazzi lì sopra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le finestre si aprono, si accendono.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 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Tranne la strada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in mezzo ai rami, vuota,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niente si vede. 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Si tirano le tende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e si rimane intorno a questo urlo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come si sta in un campo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intorno a un fuoco. </a:t>
            </a:r>
          </a:p>
        </p:txBody>
      </p:sp>
    </p:spTree>
    <p:extLst>
      <p:ext uri="{BB962C8B-B14F-4D97-AF65-F5344CB8AC3E}">
        <p14:creationId xmlns:p14="http://schemas.microsoft.com/office/powerpoint/2010/main" val="323078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71600" y="116632"/>
            <a:ext cx="342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prstClr val="white"/>
                </a:solidFill>
              </a:rPr>
              <a:t>ABITANTI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71600" y="692696"/>
            <a:ext cx="597666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white"/>
                </a:solidFill>
              </a:rPr>
              <a:t>Il sole in alto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e sotto il fumo che sale,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la piazza, i muri in ombra: è l’abitudine.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Dietro l’ultima casa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stamattina sembravano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troppo vicine e nude, le montagne.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 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Svoltato l’angolo, 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c’era il peso delle persone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salite al volo sull’autobus.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In mezzo ai lampi della fiamma ossidrica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veniva da sotto l’asfalto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l’odore del fango.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 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Da sempre noi stiamo qui.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A volte però ci pare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di non abitare ancora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nel solito posto. Un giorno, andando al lavoro,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la terra sotto i piedi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sentire com’è dura, com’è solida,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ci fa paura.</a:t>
            </a:r>
          </a:p>
          <a:p>
            <a:endParaRPr lang="it-IT" b="1" dirty="0">
              <a:solidFill>
                <a:prstClr val="white"/>
              </a:solidFill>
            </a:endParaRPr>
          </a:p>
          <a:p>
            <a:endParaRPr lang="it-IT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8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71600" y="116632"/>
            <a:ext cx="342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prstClr val="white"/>
                </a:solidFill>
              </a:rPr>
              <a:t>TRASPORTI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71600" y="836712"/>
            <a:ext cx="597666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white"/>
                </a:solidFill>
              </a:rPr>
              <a:t>Passando dall’asfalto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a un tratto di lastricato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i finestrini vibravano,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sotto sentivi tremare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le ruote. Sembrava un disastro,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invece, niente di grave: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gente in piedi, gente seduta. Poi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a una certa fermata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giù tutti. L’autobus vuoto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richiude le porte, va.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 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In curva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io mi sono aggrappato a un’altra sbarra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e l’ho sentita tiepida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sotto le dita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come la testa di un neonato.</a:t>
            </a:r>
          </a:p>
          <a:p>
            <a:endParaRPr lang="it-IT" sz="2000" b="1" dirty="0">
              <a:solidFill>
                <a:prstClr val="white"/>
              </a:solidFill>
            </a:endParaRPr>
          </a:p>
          <a:p>
            <a:endParaRPr lang="it-IT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1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71600" y="116632"/>
            <a:ext cx="342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prstClr val="white"/>
                </a:solidFill>
              </a:rPr>
              <a:t>SCAVO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71600" y="620688"/>
            <a:ext cx="59766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In alto girano le gru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e sotto è un viavai di sirene,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ma questo scavo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che fanno in mezzo alle case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sembra in campagna quei torrenti asciutti,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fermi.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 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Ora il terreno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visto tutto intero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da su, dal sesto, dal settimo piano,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è un grande cratere spento.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Fa spavento vedere quanta luce,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quanto vento contiene.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 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Per mesi e mesi in questo teatro immenso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si sentiranno urlare le misure.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Poi tutto il vuoto della scena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cemento e vetro l’avranno coperto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e a un terrazzino - chi vorrà ancora guardare - 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sventolerà un asciugamano.</a:t>
            </a:r>
          </a:p>
          <a:p>
            <a:endParaRPr lang="it-IT" b="1" dirty="0" smtClean="0">
              <a:solidFill>
                <a:prstClr val="white"/>
              </a:solidFill>
              <a:latin typeface="+mj-lt"/>
              <a:cs typeface="Arial" pitchFamily="34" charset="0"/>
            </a:endParaRP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(da </a:t>
            </a:r>
            <a:r>
              <a:rPr lang="it-IT" b="1" i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Esempi</a:t>
            </a:r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,1992)</a:t>
            </a:r>
          </a:p>
          <a:p>
            <a:endParaRPr lang="it-IT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endParaRPr lang="it-IT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3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27584" y="116632"/>
            <a:ext cx="342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prstClr val="white"/>
                </a:solidFill>
              </a:rPr>
              <a:t>AVER RAGIONE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71600" y="836712"/>
            <a:ext cx="597666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Quando a furia di prove e di argomenti 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e obiezioni e domande sei riuscito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a farti dare ragione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e l’altro, quello che ha torto,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lo vedi zitto lì davanti,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sgonfio, come morto, 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questa scena di uno abbandonato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dalle parole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ti fa talmente patire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che pur di farlo ancora un po’ parlare,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pur di non essere più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lì da solo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vorresti dire che non importa,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che la cosa non è 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poi tanto chiara.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 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Proprio allora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ti accorgi che il discorso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ha lasciato anche te.</a:t>
            </a:r>
          </a:p>
          <a:p>
            <a:endParaRPr lang="it-IT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endParaRPr lang="it-IT" b="1" dirty="0">
              <a:solidFill>
                <a:prstClr val="white"/>
              </a:solidFill>
            </a:endParaRPr>
          </a:p>
          <a:p>
            <a:endParaRPr lang="it-IT" b="1" dirty="0">
              <a:solidFill>
                <a:prstClr val="white"/>
              </a:solidFill>
            </a:endParaRPr>
          </a:p>
          <a:p>
            <a:endParaRPr lang="it-IT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5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0"/>
            <a:ext cx="342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prstClr val="white"/>
                </a:solidFill>
              </a:rPr>
              <a:t>PIAZZATA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476672"/>
            <a:ext cx="453650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 smtClean="0">
                <a:solidFill>
                  <a:prstClr val="white"/>
                </a:solidFill>
              </a:rPr>
              <a:t>Se di colpo giù in piazza</a:t>
            </a:r>
            <a:endParaRPr lang="it-IT" sz="1700" dirty="0" smtClean="0">
              <a:solidFill>
                <a:prstClr val="white"/>
              </a:solidFill>
            </a:endParaRPr>
          </a:p>
          <a:p>
            <a:r>
              <a:rPr lang="it-IT" sz="1700" b="1" dirty="0" smtClean="0">
                <a:solidFill>
                  <a:prstClr val="white"/>
                </a:solidFill>
              </a:rPr>
              <a:t>in mezzo al chiasso</a:t>
            </a:r>
            <a:endParaRPr lang="it-IT" sz="1700" dirty="0" smtClean="0">
              <a:solidFill>
                <a:prstClr val="white"/>
              </a:solidFill>
            </a:endParaRPr>
          </a:p>
          <a:p>
            <a:r>
              <a:rPr lang="it-IT" sz="1700" b="1" dirty="0" smtClean="0">
                <a:solidFill>
                  <a:prstClr val="white"/>
                </a:solidFill>
              </a:rPr>
              <a:t>qualcuno alza la voce</a:t>
            </a:r>
            <a:endParaRPr lang="it-IT" sz="1700" dirty="0" smtClean="0">
              <a:solidFill>
                <a:prstClr val="white"/>
              </a:solidFill>
            </a:endParaRPr>
          </a:p>
          <a:p>
            <a:r>
              <a:rPr lang="it-IT" sz="1700" b="1" dirty="0" smtClean="0">
                <a:solidFill>
                  <a:prstClr val="white"/>
                </a:solidFill>
              </a:rPr>
              <a:t>e un’altra voce, più forte,</a:t>
            </a:r>
            <a:endParaRPr lang="it-IT" sz="1700" dirty="0" smtClean="0">
              <a:solidFill>
                <a:prstClr val="white"/>
              </a:solidFill>
            </a:endParaRPr>
          </a:p>
          <a:p>
            <a:r>
              <a:rPr lang="it-IT" sz="1700" b="1" dirty="0" smtClean="0">
                <a:solidFill>
                  <a:prstClr val="white"/>
                </a:solidFill>
              </a:rPr>
              <a:t>gliele ricanta, e si mettono a urlare</a:t>
            </a:r>
            <a:endParaRPr lang="it-IT" sz="1700" dirty="0" smtClean="0">
              <a:solidFill>
                <a:prstClr val="white"/>
              </a:solidFill>
            </a:endParaRPr>
          </a:p>
          <a:p>
            <a:r>
              <a:rPr lang="it-IT" sz="1700" b="1" dirty="0" smtClean="0">
                <a:solidFill>
                  <a:prstClr val="white"/>
                </a:solidFill>
              </a:rPr>
              <a:t>insulti e minacce, è come</a:t>
            </a:r>
            <a:endParaRPr lang="it-IT" sz="1700" dirty="0" smtClean="0">
              <a:solidFill>
                <a:prstClr val="white"/>
              </a:solidFill>
            </a:endParaRPr>
          </a:p>
          <a:p>
            <a:r>
              <a:rPr lang="it-IT" sz="1700" b="1" dirty="0" smtClean="0">
                <a:solidFill>
                  <a:prstClr val="white"/>
                </a:solidFill>
              </a:rPr>
              <a:t>se mi chiamassero per nome.</a:t>
            </a:r>
            <a:endParaRPr lang="it-IT" sz="1700" dirty="0" smtClean="0">
              <a:solidFill>
                <a:prstClr val="white"/>
              </a:solidFill>
            </a:endParaRPr>
          </a:p>
          <a:p>
            <a:r>
              <a:rPr lang="it-IT" sz="1700" b="1" dirty="0" smtClean="0">
                <a:solidFill>
                  <a:prstClr val="white"/>
                </a:solidFill>
              </a:rPr>
              <a:t> </a:t>
            </a:r>
            <a:endParaRPr lang="it-IT" sz="1700" dirty="0" smtClean="0">
              <a:solidFill>
                <a:prstClr val="white"/>
              </a:solidFill>
            </a:endParaRPr>
          </a:p>
          <a:p>
            <a:r>
              <a:rPr lang="it-IT" sz="1700" b="1" dirty="0" smtClean="0">
                <a:solidFill>
                  <a:prstClr val="white"/>
                </a:solidFill>
              </a:rPr>
              <a:t>Si capisce ben poco, quasi niente</a:t>
            </a:r>
            <a:endParaRPr lang="it-IT" sz="1700" dirty="0" smtClean="0">
              <a:solidFill>
                <a:prstClr val="white"/>
              </a:solidFill>
            </a:endParaRPr>
          </a:p>
          <a:p>
            <a:r>
              <a:rPr lang="it-IT" sz="1700" b="1" dirty="0" smtClean="0">
                <a:solidFill>
                  <a:prstClr val="white"/>
                </a:solidFill>
              </a:rPr>
              <a:t>con gli alberi di mezzo, dal quinto piano,</a:t>
            </a:r>
            <a:endParaRPr lang="it-IT" sz="1700" dirty="0" smtClean="0">
              <a:solidFill>
                <a:prstClr val="white"/>
              </a:solidFill>
            </a:endParaRPr>
          </a:p>
          <a:p>
            <a:r>
              <a:rPr lang="it-IT" sz="1700" b="1" dirty="0" smtClean="0">
                <a:solidFill>
                  <a:prstClr val="white"/>
                </a:solidFill>
              </a:rPr>
              <a:t>ma io non chiedo al mio vicino</a:t>
            </a:r>
            <a:endParaRPr lang="it-IT" sz="1700" dirty="0" smtClean="0">
              <a:solidFill>
                <a:prstClr val="white"/>
              </a:solidFill>
            </a:endParaRPr>
          </a:p>
          <a:p>
            <a:r>
              <a:rPr lang="it-IT" sz="1700" b="1" dirty="0" smtClean="0">
                <a:solidFill>
                  <a:prstClr val="white"/>
                </a:solidFill>
              </a:rPr>
              <a:t>- anche lui sul balcone - perché lì sotto</a:t>
            </a:r>
            <a:endParaRPr lang="it-IT" sz="1700" dirty="0" smtClean="0">
              <a:solidFill>
                <a:prstClr val="white"/>
              </a:solidFill>
            </a:endParaRPr>
          </a:p>
          <a:p>
            <a:r>
              <a:rPr lang="it-IT" sz="1700" b="1" dirty="0" smtClean="0">
                <a:solidFill>
                  <a:prstClr val="white"/>
                </a:solidFill>
              </a:rPr>
              <a:t>si mangiano la faccia. Lo so bene</a:t>
            </a:r>
            <a:endParaRPr lang="it-IT" sz="1700" dirty="0" smtClean="0">
              <a:solidFill>
                <a:prstClr val="white"/>
              </a:solidFill>
            </a:endParaRPr>
          </a:p>
          <a:p>
            <a:r>
              <a:rPr lang="it-IT" sz="1700" b="1" dirty="0" smtClean="0">
                <a:solidFill>
                  <a:prstClr val="white"/>
                </a:solidFill>
              </a:rPr>
              <a:t>cosa li fa gridare. Lo riconosco</a:t>
            </a:r>
            <a:endParaRPr lang="it-IT" sz="1700" dirty="0" smtClean="0">
              <a:solidFill>
                <a:prstClr val="white"/>
              </a:solidFill>
            </a:endParaRPr>
          </a:p>
          <a:p>
            <a:r>
              <a:rPr lang="it-IT" sz="1700" b="1" dirty="0" smtClean="0">
                <a:solidFill>
                  <a:prstClr val="white"/>
                </a:solidFill>
              </a:rPr>
              <a:t>adesso, mentre mi prende</a:t>
            </a:r>
            <a:endParaRPr lang="it-IT" sz="1700" dirty="0" smtClean="0">
              <a:solidFill>
                <a:prstClr val="white"/>
              </a:solidFill>
            </a:endParaRPr>
          </a:p>
          <a:p>
            <a:r>
              <a:rPr lang="it-IT" sz="1700" b="1" dirty="0" smtClean="0">
                <a:solidFill>
                  <a:prstClr val="white"/>
                </a:solidFill>
              </a:rPr>
              <a:t>- anche me - per la gola, e mi tiene</a:t>
            </a:r>
            <a:endParaRPr lang="it-IT" sz="1700" dirty="0" smtClean="0">
              <a:solidFill>
                <a:prstClr val="white"/>
              </a:solidFill>
            </a:endParaRPr>
          </a:p>
          <a:p>
            <a:r>
              <a:rPr lang="it-IT" sz="1700" b="1" dirty="0" smtClean="0">
                <a:solidFill>
                  <a:prstClr val="white"/>
                </a:solidFill>
              </a:rPr>
              <a:t>qua sopra, senza fiato:</a:t>
            </a:r>
            <a:endParaRPr lang="it-IT" sz="1700" dirty="0" smtClean="0">
              <a:solidFill>
                <a:prstClr val="white"/>
              </a:solidFill>
            </a:endParaRPr>
          </a:p>
          <a:p>
            <a:r>
              <a:rPr lang="it-IT" sz="1700" b="1" dirty="0" smtClean="0">
                <a:solidFill>
                  <a:prstClr val="white"/>
                </a:solidFill>
              </a:rPr>
              <a:t>è grande, e non ha una ragione.</a:t>
            </a:r>
          </a:p>
          <a:p>
            <a:endParaRPr lang="it-IT" sz="1700" b="1" dirty="0" smtClean="0">
              <a:solidFill>
                <a:prstClr val="white"/>
              </a:solidFill>
            </a:endParaRPr>
          </a:p>
          <a:p>
            <a:r>
              <a:rPr lang="it-IT" sz="1700" b="1" dirty="0" smtClean="0">
                <a:solidFill>
                  <a:prstClr val="white"/>
                </a:solidFill>
              </a:rPr>
              <a:t>E’ che ognuno al mondo sta lì</a:t>
            </a:r>
            <a:endParaRPr lang="it-IT" sz="1700" dirty="0" smtClean="0">
              <a:solidFill>
                <a:prstClr val="white"/>
              </a:solidFill>
            </a:endParaRPr>
          </a:p>
          <a:p>
            <a:r>
              <a:rPr lang="it-IT" sz="1700" b="1" dirty="0" smtClean="0">
                <a:solidFill>
                  <a:prstClr val="white"/>
                </a:solidFill>
              </a:rPr>
              <a:t>con il suo ingombro osceno. Mento, guance,</a:t>
            </a:r>
            <a:endParaRPr lang="it-IT" sz="1700" dirty="0" smtClean="0">
              <a:solidFill>
                <a:prstClr val="white"/>
              </a:solidFill>
            </a:endParaRPr>
          </a:p>
          <a:p>
            <a:r>
              <a:rPr lang="it-IT" sz="1700" b="1" dirty="0" smtClean="0">
                <a:solidFill>
                  <a:prstClr val="white"/>
                </a:solidFill>
              </a:rPr>
              <a:t>e gli occhi in fuori, e in mezzo a quel testone</a:t>
            </a:r>
            <a:endParaRPr lang="it-IT" sz="1700" dirty="0" smtClean="0">
              <a:solidFill>
                <a:prstClr val="white"/>
              </a:solidFill>
            </a:endParaRPr>
          </a:p>
          <a:p>
            <a:r>
              <a:rPr lang="it-IT" sz="1700" b="1" dirty="0" smtClean="0">
                <a:solidFill>
                  <a:prstClr val="white"/>
                </a:solidFill>
              </a:rPr>
              <a:t>il naso a becco, dicono: </a:t>
            </a:r>
            <a:r>
              <a:rPr lang="it-IT" sz="1700" b="1" i="1" dirty="0" smtClean="0">
                <a:solidFill>
                  <a:prstClr val="white"/>
                </a:solidFill>
              </a:rPr>
              <a:t>così</a:t>
            </a:r>
            <a:endParaRPr lang="it-IT" sz="1700" dirty="0" smtClean="0">
              <a:solidFill>
                <a:prstClr val="white"/>
              </a:solidFill>
            </a:endParaRPr>
          </a:p>
          <a:p>
            <a:r>
              <a:rPr lang="it-IT" sz="1700" b="1" i="1" dirty="0" smtClean="0">
                <a:solidFill>
                  <a:prstClr val="white"/>
                </a:solidFill>
              </a:rPr>
              <a:t>e in nessun’altra maniera</a:t>
            </a:r>
            <a:r>
              <a:rPr lang="it-IT" sz="1700" b="1" dirty="0" smtClean="0">
                <a:solidFill>
                  <a:prstClr val="white"/>
                </a:solidFill>
              </a:rPr>
              <a:t>.</a:t>
            </a:r>
            <a:endParaRPr lang="it-IT" sz="1700" dirty="0" smtClean="0">
              <a:solidFill>
                <a:prstClr val="white"/>
              </a:solidFill>
            </a:endParaRPr>
          </a:p>
          <a:p>
            <a:r>
              <a:rPr lang="it-IT" sz="1600" b="1" dirty="0" smtClean="0">
                <a:solidFill>
                  <a:prstClr val="white"/>
                </a:solidFill>
              </a:rPr>
              <a:t> </a:t>
            </a:r>
            <a:endParaRPr lang="it-IT" sz="1600" dirty="0" smtClean="0">
              <a:solidFill>
                <a:prstClr val="white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44008" y="476672"/>
            <a:ext cx="4499992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 smtClean="0">
                <a:solidFill>
                  <a:prstClr val="white"/>
                </a:solidFill>
              </a:rPr>
              <a:t>Ogni momento uno ti si para</a:t>
            </a:r>
            <a:endParaRPr lang="it-IT" sz="1700" dirty="0" smtClean="0">
              <a:solidFill>
                <a:prstClr val="white"/>
              </a:solidFill>
            </a:endParaRPr>
          </a:p>
          <a:p>
            <a:r>
              <a:rPr lang="it-IT" sz="1700" b="1" dirty="0" smtClean="0">
                <a:solidFill>
                  <a:prstClr val="white"/>
                </a:solidFill>
              </a:rPr>
              <a:t>davanti, ti fa vedere come,</a:t>
            </a:r>
            <a:endParaRPr lang="it-IT" sz="1700" dirty="0" smtClean="0">
              <a:solidFill>
                <a:prstClr val="white"/>
              </a:solidFill>
            </a:endParaRPr>
          </a:p>
          <a:p>
            <a:r>
              <a:rPr lang="it-IT" sz="1700" b="1" dirty="0" smtClean="0">
                <a:solidFill>
                  <a:prstClr val="white"/>
                </a:solidFill>
              </a:rPr>
              <a:t>ti fa vedere </a:t>
            </a:r>
            <a:r>
              <a:rPr lang="it-IT" sz="1700" b="1" i="1" dirty="0" smtClean="0">
                <a:solidFill>
                  <a:prstClr val="white"/>
                </a:solidFill>
              </a:rPr>
              <a:t>chi</a:t>
            </a:r>
            <a:endParaRPr lang="it-IT" sz="1700" dirty="0" smtClean="0">
              <a:solidFill>
                <a:prstClr val="white"/>
              </a:solidFill>
            </a:endParaRPr>
          </a:p>
          <a:p>
            <a:r>
              <a:rPr lang="it-IT" sz="1700" b="1" dirty="0" smtClean="0">
                <a:solidFill>
                  <a:prstClr val="white"/>
                </a:solidFill>
              </a:rPr>
              <a:t>bisogna essere.</a:t>
            </a:r>
            <a:endParaRPr lang="it-IT" sz="1700" dirty="0" smtClean="0">
              <a:solidFill>
                <a:prstClr val="white"/>
              </a:solidFill>
            </a:endParaRPr>
          </a:p>
          <a:p>
            <a:r>
              <a:rPr lang="it-IT" sz="1700" b="1" dirty="0" smtClean="0">
                <a:solidFill>
                  <a:prstClr val="white"/>
                </a:solidFill>
              </a:rPr>
              <a:t> </a:t>
            </a:r>
            <a:endParaRPr lang="it-IT" sz="1700" dirty="0" smtClean="0">
              <a:solidFill>
                <a:prstClr val="white"/>
              </a:solidFill>
            </a:endParaRPr>
          </a:p>
          <a:p>
            <a:r>
              <a:rPr lang="it-IT" sz="1700" b="1" dirty="0" smtClean="0">
                <a:solidFill>
                  <a:prstClr val="white"/>
                </a:solidFill>
              </a:rPr>
              <a:t>Così ce ne andiamo in giro</a:t>
            </a:r>
            <a:endParaRPr lang="it-IT" sz="1700" dirty="0" smtClean="0">
              <a:solidFill>
                <a:prstClr val="white"/>
              </a:solidFill>
            </a:endParaRPr>
          </a:p>
          <a:p>
            <a:r>
              <a:rPr lang="it-IT" sz="1700" b="1" dirty="0" smtClean="0">
                <a:solidFill>
                  <a:prstClr val="white"/>
                </a:solidFill>
              </a:rPr>
              <a:t>nei bar, sui tram: ognuno un santo mistero</a:t>
            </a:r>
            <a:endParaRPr lang="it-IT" sz="1700" dirty="0" smtClean="0">
              <a:solidFill>
                <a:prstClr val="white"/>
              </a:solidFill>
            </a:endParaRPr>
          </a:p>
          <a:p>
            <a:r>
              <a:rPr lang="it-IT" sz="1700" b="1" dirty="0" smtClean="0">
                <a:solidFill>
                  <a:prstClr val="white"/>
                </a:solidFill>
              </a:rPr>
              <a:t>messo in piazza, un esempio</a:t>
            </a:r>
            <a:endParaRPr lang="it-IT" sz="1700" dirty="0" smtClean="0">
              <a:solidFill>
                <a:prstClr val="white"/>
              </a:solidFill>
            </a:endParaRPr>
          </a:p>
          <a:p>
            <a:r>
              <a:rPr lang="it-IT" sz="1700" b="1" dirty="0" smtClean="0">
                <a:solidFill>
                  <a:prstClr val="white"/>
                </a:solidFill>
              </a:rPr>
              <a:t>che nessuno può seguire.</a:t>
            </a:r>
            <a:endParaRPr lang="it-IT" sz="1700" dirty="0" smtClean="0">
              <a:solidFill>
                <a:prstClr val="white"/>
              </a:solidFill>
            </a:endParaRPr>
          </a:p>
          <a:p>
            <a:r>
              <a:rPr lang="it-IT" sz="1700" b="1" dirty="0" smtClean="0">
                <a:solidFill>
                  <a:prstClr val="white"/>
                </a:solidFill>
              </a:rPr>
              <a:t> </a:t>
            </a:r>
            <a:endParaRPr lang="it-IT" sz="1700" dirty="0" smtClean="0">
              <a:solidFill>
                <a:prstClr val="white"/>
              </a:solidFill>
            </a:endParaRPr>
          </a:p>
          <a:p>
            <a:r>
              <a:rPr lang="it-IT" sz="1700" b="1" dirty="0" smtClean="0">
                <a:solidFill>
                  <a:prstClr val="white"/>
                </a:solidFill>
              </a:rPr>
              <a:t>E’ questo lo spettacolo sfacciato,</a:t>
            </a:r>
            <a:endParaRPr lang="it-IT" sz="1700" dirty="0" smtClean="0">
              <a:solidFill>
                <a:prstClr val="white"/>
              </a:solidFill>
            </a:endParaRPr>
          </a:p>
          <a:p>
            <a:r>
              <a:rPr lang="it-IT" sz="1700" b="1" dirty="0" smtClean="0">
                <a:solidFill>
                  <a:prstClr val="white"/>
                </a:solidFill>
              </a:rPr>
              <a:t>la scenata che sale fin quassù.</a:t>
            </a:r>
            <a:endParaRPr lang="it-IT" sz="1700" dirty="0" smtClean="0">
              <a:solidFill>
                <a:prstClr val="white"/>
              </a:solidFill>
            </a:endParaRPr>
          </a:p>
          <a:p>
            <a:r>
              <a:rPr lang="it-IT" sz="1700" b="1" dirty="0" smtClean="0">
                <a:solidFill>
                  <a:prstClr val="white"/>
                </a:solidFill>
              </a:rPr>
              <a:t> </a:t>
            </a:r>
            <a:endParaRPr lang="it-IT" sz="1700" dirty="0" smtClean="0">
              <a:solidFill>
                <a:prstClr val="white"/>
              </a:solidFill>
            </a:endParaRPr>
          </a:p>
          <a:p>
            <a:r>
              <a:rPr lang="it-IT" sz="1700" b="1" dirty="0" smtClean="0">
                <a:solidFill>
                  <a:prstClr val="white"/>
                </a:solidFill>
              </a:rPr>
              <a:t>*</a:t>
            </a:r>
            <a:endParaRPr lang="it-IT" sz="1700" dirty="0" smtClean="0">
              <a:solidFill>
                <a:prstClr val="white"/>
              </a:solidFill>
            </a:endParaRPr>
          </a:p>
          <a:p>
            <a:r>
              <a:rPr lang="it-IT" sz="1700" b="1" dirty="0" smtClean="0">
                <a:solidFill>
                  <a:prstClr val="white"/>
                </a:solidFill>
              </a:rPr>
              <a:t> </a:t>
            </a:r>
            <a:endParaRPr lang="it-IT" sz="1700" dirty="0" smtClean="0">
              <a:solidFill>
                <a:prstClr val="white"/>
              </a:solidFill>
            </a:endParaRPr>
          </a:p>
          <a:p>
            <a:r>
              <a:rPr lang="it-IT" sz="1700" b="1" dirty="0" smtClean="0">
                <a:solidFill>
                  <a:prstClr val="white"/>
                </a:solidFill>
              </a:rPr>
              <a:t>Viene il respiro degli ippocastani</a:t>
            </a:r>
            <a:endParaRPr lang="it-IT" sz="1700" dirty="0" smtClean="0">
              <a:solidFill>
                <a:prstClr val="white"/>
              </a:solidFill>
            </a:endParaRPr>
          </a:p>
          <a:p>
            <a:r>
              <a:rPr lang="it-IT" sz="1700" b="1" dirty="0" smtClean="0">
                <a:solidFill>
                  <a:prstClr val="white"/>
                </a:solidFill>
              </a:rPr>
              <a:t>col buio. L’onda ci lascia.</a:t>
            </a:r>
            <a:endParaRPr lang="it-IT" sz="1700" dirty="0" smtClean="0">
              <a:solidFill>
                <a:prstClr val="white"/>
              </a:solidFill>
            </a:endParaRPr>
          </a:p>
          <a:p>
            <a:r>
              <a:rPr lang="it-IT" sz="1700" b="1" dirty="0" smtClean="0">
                <a:solidFill>
                  <a:prstClr val="white"/>
                </a:solidFill>
              </a:rPr>
              <a:t> </a:t>
            </a:r>
            <a:endParaRPr lang="it-IT" sz="1700" dirty="0" smtClean="0">
              <a:solidFill>
                <a:prstClr val="white"/>
              </a:solidFill>
            </a:endParaRPr>
          </a:p>
          <a:p>
            <a:r>
              <a:rPr lang="it-IT" sz="1700" b="1" dirty="0" smtClean="0">
                <a:solidFill>
                  <a:prstClr val="white"/>
                </a:solidFill>
              </a:rPr>
              <a:t>Da una finestra illuminata</a:t>
            </a:r>
            <a:endParaRPr lang="it-IT" sz="1700" dirty="0" smtClean="0">
              <a:solidFill>
                <a:prstClr val="white"/>
              </a:solidFill>
            </a:endParaRPr>
          </a:p>
          <a:p>
            <a:r>
              <a:rPr lang="it-IT" sz="1700" b="1" dirty="0" smtClean="0">
                <a:solidFill>
                  <a:prstClr val="white"/>
                </a:solidFill>
              </a:rPr>
              <a:t>anch’io lancio il mio urlo</a:t>
            </a:r>
            <a:endParaRPr lang="it-IT" sz="1700" dirty="0" smtClean="0">
              <a:solidFill>
                <a:prstClr val="white"/>
              </a:solidFill>
            </a:endParaRPr>
          </a:p>
          <a:p>
            <a:r>
              <a:rPr lang="it-IT" sz="1700" b="1" dirty="0" smtClean="0">
                <a:solidFill>
                  <a:prstClr val="white"/>
                </a:solidFill>
              </a:rPr>
              <a:t>e mi ritiro.</a:t>
            </a:r>
          </a:p>
          <a:p>
            <a:endParaRPr lang="it-IT" sz="1700" b="1" dirty="0" smtClean="0">
              <a:solidFill>
                <a:prstClr val="white"/>
              </a:solidFill>
            </a:endParaRPr>
          </a:p>
          <a:p>
            <a:r>
              <a:rPr lang="it-IT" sz="1700" b="1" dirty="0" smtClean="0">
                <a:solidFill>
                  <a:prstClr val="white"/>
                </a:solidFill>
              </a:rPr>
              <a:t>(da </a:t>
            </a:r>
            <a:r>
              <a:rPr lang="it-IT" sz="1700" b="1" i="1" dirty="0" smtClean="0">
                <a:solidFill>
                  <a:prstClr val="white"/>
                </a:solidFill>
              </a:rPr>
              <a:t>Chiarimenti, </a:t>
            </a:r>
            <a:r>
              <a:rPr lang="it-IT" sz="1700" b="1" dirty="0" smtClean="0">
                <a:solidFill>
                  <a:prstClr val="white"/>
                </a:solidFill>
              </a:rPr>
              <a:t>1995)</a:t>
            </a:r>
            <a:endParaRPr lang="it-IT" sz="1700" dirty="0" smtClean="0">
              <a:solidFill>
                <a:prstClr val="white"/>
              </a:solidFill>
            </a:endParaRPr>
          </a:p>
          <a:p>
            <a:endParaRPr lang="it-IT" sz="1700" b="1" dirty="0" smtClean="0">
              <a:solidFill>
                <a:prstClr val="white"/>
              </a:solidFill>
            </a:endParaRPr>
          </a:p>
          <a:p>
            <a:endParaRPr lang="it-IT" sz="1700" b="1" dirty="0" smtClean="0">
              <a:solidFill>
                <a:prstClr val="white"/>
              </a:solidFill>
            </a:endParaRPr>
          </a:p>
          <a:p>
            <a:endParaRPr lang="it-IT" sz="1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6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27584" y="116632"/>
            <a:ext cx="342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prstClr val="white"/>
                </a:solidFill>
              </a:rPr>
              <a:t>OCCHIATA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71600" y="836712"/>
            <a:ext cx="59766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Col sole, una mattina, ho visto come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la vostra forza vi ha fermato,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care case. 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Voi non andate da nessuna parte.   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 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Restate qui, a portata di mano,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ma guardate lontano,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via, laggiù, dove siete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veramente fondate. </a:t>
            </a:r>
          </a:p>
          <a:p>
            <a:endParaRPr lang="it-IT" b="1" dirty="0">
              <a:solidFill>
                <a:prstClr val="white"/>
              </a:solidFill>
            </a:endParaRPr>
          </a:p>
          <a:p>
            <a:endParaRPr lang="it-IT" b="1" dirty="0">
              <a:solidFill>
                <a:prstClr val="white"/>
              </a:solidFill>
            </a:endParaRPr>
          </a:p>
          <a:p>
            <a:endParaRPr lang="it-IT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3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27584" y="0"/>
            <a:ext cx="342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prstClr val="white"/>
                </a:solidFill>
              </a:rPr>
              <a:t>CONTATTI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71600" y="404664"/>
            <a:ext cx="597666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white"/>
                </a:solidFill>
              </a:rPr>
              <a:t>Lo vedi come sono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storto, contratto? Lo vedi questo piede,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quando mi siedo, come lo metto?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E’ tutto per lo sforzo, in tanti anni,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di non urtare le persone. Stretto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contro un sedile, dentro l’autobus pieno,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stare a posto, evitare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coi miei vicini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persino il minimo contatto.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 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Sulle panchine delle sale d’aspetto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o in treno, in corridoio, era una pena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ogni momento sentire sfiorarsi il buio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del mio ginocchio e del loro.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 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Ore e ore, giornate intere: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uno di fianco all’altro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stavamo, come i gusti del gelato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nel bar della stazione.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 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Di vero tra noi, di giusto,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lo spazio di due dita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era rimasto. </a:t>
            </a:r>
          </a:p>
        </p:txBody>
      </p:sp>
    </p:spTree>
    <p:extLst>
      <p:ext uri="{BB962C8B-B14F-4D97-AF65-F5344CB8AC3E}">
        <p14:creationId xmlns:p14="http://schemas.microsoft.com/office/powerpoint/2010/main" val="2781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27584" y="116631"/>
            <a:ext cx="342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MENTO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71600" y="836712"/>
            <a:ext cx="597666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Se qualcuno per strada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mi grida: “Che cos’hai detto?”,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ferma la moto, scende, mi corre incontro,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mi branca per il colletto,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vuol dire che non cadono nel vuoto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quando uno le dice, le parole: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da qualche parte si sentono.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 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Mi si vede: non sono trasparente.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Non sono solo, se le mie testate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trovano un mento. Se la faccia fa male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e i denti sanno di sangue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allora è vero: c’è un posto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dove tutti siamo presenti.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 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E’ lì che ogni momento</a:t>
            </a:r>
          </a:p>
          <a:p>
            <a:r>
              <a:rPr lang="it-IT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io vi aspetto.</a:t>
            </a:r>
          </a:p>
          <a:p>
            <a:endParaRPr lang="it-IT" b="1" dirty="0" smtClean="0">
              <a:solidFill>
                <a:prstClr val="white"/>
              </a:solidFill>
              <a:latin typeface="+mj-lt"/>
              <a:cs typeface="Arial" pitchFamily="34" charset="0"/>
            </a:endParaRPr>
          </a:p>
          <a:p>
            <a:r>
              <a:rPr lang="it-IT" sz="1600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(Da </a:t>
            </a:r>
            <a:r>
              <a:rPr lang="it-IT" sz="1600" b="1" i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Tutti,</a:t>
            </a:r>
            <a:r>
              <a:rPr lang="it-IT" sz="1600" b="1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1998)</a:t>
            </a:r>
          </a:p>
          <a:p>
            <a:endParaRPr lang="it-IT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endParaRPr lang="it-IT" b="1" dirty="0">
              <a:solidFill>
                <a:prstClr val="white"/>
              </a:solidFill>
            </a:endParaRPr>
          </a:p>
          <a:p>
            <a:endParaRPr lang="it-IT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7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41178" y="32387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ALL ABOUT THE </a:t>
            </a:r>
            <a:r>
              <a:rPr lang="en-AU" sz="2400" b="1" dirty="0" smtClean="0">
                <a:solidFill>
                  <a:schemeClr val="bg1"/>
                </a:solidFill>
              </a:rPr>
              <a:t>WORLD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499992" y="1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TUTTO DEL </a:t>
            </a:r>
            <a:r>
              <a:rPr lang="it-IT" sz="2400" b="1" dirty="0" smtClean="0">
                <a:solidFill>
                  <a:schemeClr val="bg1"/>
                </a:solidFill>
              </a:rPr>
              <a:t>MONDO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7504" y="1340768"/>
            <a:ext cx="439248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Last week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my friend’s daughter Cassandra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asked me in a small voice of wonder,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if I wouldn’t mind could I tell her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all about the world</a:t>
            </a:r>
            <a:r>
              <a:rPr lang="en-AU" b="1" dirty="0" smtClean="0">
                <a:solidFill>
                  <a:schemeClr val="bg1"/>
                </a:solidFill>
              </a:rPr>
              <a:t>?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AU" b="1" dirty="0" smtClean="0">
                <a:solidFill>
                  <a:schemeClr val="bg1"/>
                </a:solidFill>
              </a:rPr>
              <a:t>						            Today she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en-AU" b="1" dirty="0" smtClean="0">
                <a:solidFill>
                  <a:schemeClr val="bg1"/>
                </a:solidFill>
              </a:rPr>
              <a:t>telephoned </a:t>
            </a:r>
            <a:r>
              <a:rPr lang="en-AU" b="1" dirty="0">
                <a:solidFill>
                  <a:schemeClr val="bg1"/>
                </a:solidFill>
              </a:rPr>
              <a:t>and said I’m going to tell you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about poetry, since they had been hearing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poetry at school.  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 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Un huh, I said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because I couldn’t think of anything else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to say, and besides it had been hard work 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not telling her all about the </a:t>
            </a:r>
            <a:r>
              <a:rPr lang="en-AU" b="1" dirty="0" smtClean="0">
                <a:solidFill>
                  <a:schemeClr val="bg1"/>
                </a:solidFill>
              </a:rPr>
              <a:t>world.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  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sz="800" b="1" dirty="0">
                <a:solidFill>
                  <a:schemeClr val="bg1"/>
                </a:solidFill>
              </a:rPr>
              <a:t> </a:t>
            </a:r>
            <a:endParaRPr lang="it-IT" sz="800" b="1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565497" y="1340768"/>
            <a:ext cx="53285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La settimana scorsa </a:t>
            </a:r>
          </a:p>
          <a:p>
            <a:r>
              <a:rPr lang="it-IT" b="1" dirty="0">
                <a:solidFill>
                  <a:schemeClr val="bg1"/>
                </a:solidFill>
              </a:rPr>
              <a:t>la figlia del mio amico, Cassandra,</a:t>
            </a:r>
          </a:p>
          <a:p>
            <a:r>
              <a:rPr lang="it-IT" b="1" dirty="0">
                <a:solidFill>
                  <a:schemeClr val="bg1"/>
                </a:solidFill>
              </a:rPr>
              <a:t>mi ha chiesto con voce sottile, meravigliata,</a:t>
            </a:r>
          </a:p>
          <a:p>
            <a:r>
              <a:rPr lang="it-IT" b="1" dirty="0">
                <a:solidFill>
                  <a:schemeClr val="bg1"/>
                </a:solidFill>
              </a:rPr>
              <a:t>se per favore potevo dirle 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tutto </a:t>
            </a:r>
            <a:r>
              <a:rPr lang="it-IT" b="1" dirty="0">
                <a:solidFill>
                  <a:schemeClr val="bg1"/>
                </a:solidFill>
              </a:rPr>
              <a:t>del mondo.</a:t>
            </a:r>
          </a:p>
          <a:p>
            <a:r>
              <a:rPr lang="it-IT" b="1" dirty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>
                <a:solidFill>
                  <a:schemeClr val="bg1"/>
                </a:solidFill>
              </a:rPr>
              <a:t>			Oggi</a:t>
            </a:r>
          </a:p>
          <a:p>
            <a:r>
              <a:rPr lang="it-IT" b="1" dirty="0">
                <a:solidFill>
                  <a:schemeClr val="bg1"/>
                </a:solidFill>
              </a:rPr>
              <a:t>ha telefonato e mi ha detto ti parlo</a:t>
            </a:r>
          </a:p>
          <a:p>
            <a:r>
              <a:rPr lang="it-IT" b="1" dirty="0">
                <a:solidFill>
                  <a:schemeClr val="bg1"/>
                </a:solidFill>
              </a:rPr>
              <a:t>della poesia, perché avevano ascoltato </a:t>
            </a:r>
          </a:p>
          <a:p>
            <a:r>
              <a:rPr lang="it-IT" b="1" dirty="0">
                <a:solidFill>
                  <a:schemeClr val="bg1"/>
                </a:solidFill>
              </a:rPr>
              <a:t>poesie a scuola.</a:t>
            </a:r>
          </a:p>
          <a:p>
            <a:r>
              <a:rPr lang="it-IT" b="1" dirty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>
                <a:solidFill>
                  <a:schemeClr val="bg1"/>
                </a:solidFill>
              </a:rPr>
              <a:t>Un </a:t>
            </a:r>
            <a:r>
              <a:rPr lang="it-IT" b="1" dirty="0" err="1">
                <a:solidFill>
                  <a:schemeClr val="bg1"/>
                </a:solidFill>
              </a:rPr>
              <a:t>huh</a:t>
            </a:r>
            <a:r>
              <a:rPr lang="it-IT" b="1" dirty="0">
                <a:solidFill>
                  <a:schemeClr val="bg1"/>
                </a:solidFill>
              </a:rPr>
              <a:t>, ho detto io </a:t>
            </a:r>
          </a:p>
          <a:p>
            <a:r>
              <a:rPr lang="it-IT" b="1" dirty="0">
                <a:solidFill>
                  <a:schemeClr val="bg1"/>
                </a:solidFill>
              </a:rPr>
              <a:t>perché non sapevo cos'altro</a:t>
            </a:r>
          </a:p>
          <a:p>
            <a:r>
              <a:rPr lang="it-IT" b="1" dirty="0">
                <a:solidFill>
                  <a:schemeClr val="bg1"/>
                </a:solidFill>
              </a:rPr>
              <a:t>dirle, dopo che era stato così difficile </a:t>
            </a:r>
          </a:p>
          <a:p>
            <a:r>
              <a:rPr lang="it-IT" b="1" dirty="0">
                <a:solidFill>
                  <a:schemeClr val="bg1"/>
                </a:solidFill>
              </a:rPr>
              <a:t>non dirle tutto del </a:t>
            </a:r>
            <a:r>
              <a:rPr lang="it-IT" b="1" dirty="0" smtClean="0">
                <a:solidFill>
                  <a:schemeClr val="bg1"/>
                </a:solidFill>
              </a:rPr>
              <a:t>mondo.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>
                <a:solidFill>
                  <a:schemeClr val="bg1"/>
                </a:solidFill>
              </a:rPr>
              <a:t>		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27584" y="116632"/>
            <a:ext cx="342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prstClr val="white"/>
                </a:solidFill>
              </a:rPr>
              <a:t>ECCOMI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71600" y="620688"/>
            <a:ext cx="74168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white"/>
                </a:solidFill>
              </a:rPr>
              <a:t>Dello sbuffo di polvere che si alza 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tra le </a:t>
            </a:r>
            <a:r>
              <a:rPr lang="it-IT" b="1" dirty="0" err="1" smtClean="0">
                <a:solidFill>
                  <a:prstClr val="white"/>
                </a:solidFill>
              </a:rPr>
              <a:t>forsizie</a:t>
            </a:r>
            <a:r>
              <a:rPr lang="it-IT" b="1" dirty="0" smtClean="0">
                <a:solidFill>
                  <a:prstClr val="white"/>
                </a:solidFill>
              </a:rPr>
              <a:t> e le macchine,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di quest’aria di pioggia, di questi morti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alla televisione,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richiami di cornacchie, sirene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di ambulanze,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nessuno ci assicura.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 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Del </a:t>
            </a:r>
            <a:r>
              <a:rPr lang="it-IT" b="1" dirty="0" err="1" smtClean="0">
                <a:solidFill>
                  <a:prstClr val="white"/>
                </a:solidFill>
              </a:rPr>
              <a:t>baretto</a:t>
            </a:r>
            <a:r>
              <a:rPr lang="it-IT" b="1" dirty="0" smtClean="0">
                <a:solidFill>
                  <a:prstClr val="white"/>
                </a:solidFill>
              </a:rPr>
              <a:t> incendiato, dell’abbraccio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di una donna al suo dobermann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all’ombra, qui, del portone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- del loro male, del loro bene -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abbiamo perso la misura.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 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Facce, bottiglie rotte, rami fioriti: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il mare in cui nuotiamo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precipita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nei nostri occhi senza fondo.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 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Eppure quando mi chiamano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mi volto ancora - vedi? -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e rispondo.                                                                 (da </a:t>
            </a:r>
            <a:r>
              <a:rPr lang="it-IT" b="1" i="1" dirty="0" smtClean="0">
                <a:solidFill>
                  <a:prstClr val="white"/>
                </a:solidFill>
              </a:rPr>
              <a:t>La bella vista, 2002)</a:t>
            </a:r>
          </a:p>
        </p:txBody>
      </p:sp>
    </p:spTree>
    <p:extLst>
      <p:ext uri="{BB962C8B-B14F-4D97-AF65-F5344CB8AC3E}">
        <p14:creationId xmlns:p14="http://schemas.microsoft.com/office/powerpoint/2010/main" val="214759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55576" y="116632"/>
            <a:ext cx="342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prstClr val="white"/>
                </a:solidFill>
              </a:rPr>
              <a:t>[BENE]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71600" y="764704"/>
            <a:ext cx="597666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prstClr val="white"/>
                </a:solidFill>
              </a:rPr>
              <a:t>Le vostre accuse, i vostri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rimproveri, di nuovo.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                                     Mentre li smonto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come posso, uno a uno,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citando fatti, nomi, date, 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mentre riconto sulle dita i miei due,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tre, quattro meriti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e vi abbaio sul muso la mia vita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non dite niente: mi guardate.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 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Le orecchie rosse, le vene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gonfie sul collo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- cosa guardate? Lo so, lo so che il bene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è diverso. 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 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Ma non vi fa pietà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vedere come 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ogni giorno son qua</a:t>
            </a:r>
          </a:p>
          <a:p>
            <a:r>
              <a:rPr lang="it-IT" b="1" dirty="0" smtClean="0">
                <a:solidFill>
                  <a:prstClr val="white"/>
                </a:solidFill>
              </a:rPr>
              <a:t>a fargli il verso? </a:t>
            </a:r>
          </a:p>
          <a:p>
            <a:endParaRPr lang="it-IT" b="1" dirty="0" smtClean="0">
              <a:solidFill>
                <a:prstClr val="white"/>
              </a:solidFill>
            </a:endParaRPr>
          </a:p>
          <a:p>
            <a:r>
              <a:rPr lang="it-IT" b="1" dirty="0" smtClean="0">
                <a:solidFill>
                  <a:prstClr val="white"/>
                </a:solidFill>
              </a:rPr>
              <a:t>(da  </a:t>
            </a:r>
            <a:r>
              <a:rPr lang="it-IT" b="1" i="1" dirty="0" smtClean="0">
                <a:solidFill>
                  <a:prstClr val="white"/>
                </a:solidFill>
              </a:rPr>
              <a:t>Voi</a:t>
            </a:r>
            <a:r>
              <a:rPr lang="it-IT" b="1" dirty="0" smtClean="0">
                <a:solidFill>
                  <a:prstClr val="white"/>
                </a:solidFill>
              </a:rPr>
              <a:t>,  2009)</a:t>
            </a:r>
          </a:p>
          <a:p>
            <a:endParaRPr lang="it-IT" b="1" dirty="0">
              <a:solidFill>
                <a:prstClr val="white"/>
              </a:solidFill>
            </a:endParaRPr>
          </a:p>
          <a:p>
            <a:endParaRPr lang="it-IT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87724" y="2927226"/>
            <a:ext cx="4968552" cy="1003548"/>
          </a:xfrm>
          <a:solidFill>
            <a:schemeClr val="bg2">
              <a:alpha val="77000"/>
            </a:schemeClr>
          </a:solidFill>
        </p:spPr>
        <p:txBody>
          <a:bodyPr>
            <a:normAutofit/>
          </a:bodyPr>
          <a:lstStyle/>
          <a:p>
            <a:r>
              <a:rPr lang="it-IT" sz="4000" b="1" dirty="0" smtClean="0"/>
              <a:t>MILAN RICHTER</a:t>
            </a:r>
            <a:endParaRPr lang="it-IT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81728" y="2250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ROOTS IN THE AIR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655860" y="3331106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RADICI NELL’ARIA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81728" y="484173"/>
            <a:ext cx="748883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                                   In the air, that’s where your roots are,</a:t>
            </a:r>
          </a:p>
          <a:p>
            <a:r>
              <a:rPr lang="en-US" sz="2000" b="1" i="1" dirty="0" smtClean="0">
                <a:solidFill>
                  <a:schemeClr val="bg1"/>
                </a:solidFill>
              </a:rPr>
              <a:t>                                                                  over there, in the air.</a:t>
            </a:r>
          </a:p>
          <a:p>
            <a:r>
              <a:rPr lang="en-US" sz="2000" b="1" i="1" dirty="0" smtClean="0">
                <a:solidFill>
                  <a:schemeClr val="bg1"/>
                </a:solidFill>
              </a:rPr>
              <a:t>		                                                       Paul </a:t>
            </a:r>
            <a:r>
              <a:rPr lang="en-US" sz="2000" b="1" i="1" dirty="0" err="1" smtClean="0">
                <a:solidFill>
                  <a:schemeClr val="bg1"/>
                </a:solidFill>
              </a:rPr>
              <a:t>Celan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r>
              <a:rPr lang="en-US" sz="800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- Where to, Doctor? Cemetery?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Yes, my friend, making my grave rounds. Our mother’s there, 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my brother too, and the wife’s niece,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buried last year, only seventeen,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leukemia, it seems. And you, sir?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- Home. The days are getting shorter,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 like to stay home now.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655860" y="3780234"/>
            <a:ext cx="588469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 smtClean="0">
                <a:solidFill>
                  <a:schemeClr val="bg1"/>
                </a:solidFill>
              </a:rPr>
              <a:t>                                       </a:t>
            </a:r>
            <a:r>
              <a:rPr lang="it-IT" sz="2000" b="1" i="1" dirty="0" smtClean="0">
                <a:solidFill>
                  <a:schemeClr val="bg1"/>
                </a:solidFill>
              </a:rPr>
              <a:t>Nell’aria, </a:t>
            </a:r>
            <a:r>
              <a:rPr lang="it-IT" sz="2000" b="1" i="1" dirty="0" err="1" smtClean="0">
                <a:solidFill>
                  <a:schemeClr val="bg1"/>
                </a:solidFill>
              </a:rPr>
              <a:t>lí</a:t>
            </a:r>
            <a:r>
              <a:rPr lang="it-IT" sz="2000" b="1" i="1" dirty="0" smtClean="0">
                <a:solidFill>
                  <a:schemeClr val="bg1"/>
                </a:solidFill>
              </a:rPr>
              <a:t> restano le tue radici,</a:t>
            </a:r>
          </a:p>
          <a:p>
            <a:r>
              <a:rPr lang="it-IT" sz="2000" b="1" i="1" dirty="0">
                <a:solidFill>
                  <a:schemeClr val="bg1"/>
                </a:solidFill>
              </a:rPr>
              <a:t> </a:t>
            </a:r>
            <a:r>
              <a:rPr lang="it-IT" sz="2000" b="1" i="1" dirty="0" smtClean="0">
                <a:solidFill>
                  <a:schemeClr val="bg1"/>
                </a:solidFill>
              </a:rPr>
              <a:t>                                                                     </a:t>
            </a:r>
            <a:r>
              <a:rPr lang="it-IT" sz="2000" b="1" i="1" dirty="0" err="1" smtClean="0">
                <a:solidFill>
                  <a:schemeClr val="bg1"/>
                </a:solidFill>
              </a:rPr>
              <a:t>lí,nell’aria</a:t>
            </a:r>
            <a:r>
              <a:rPr lang="it-IT" sz="2000" b="1" i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it-IT" sz="2000" b="1" i="1" dirty="0" smtClean="0">
                <a:solidFill>
                  <a:schemeClr val="bg1"/>
                </a:solidFill>
              </a:rPr>
              <a:t>                                                                        Paul </a:t>
            </a:r>
            <a:r>
              <a:rPr lang="it-IT" sz="2000" b="1" i="1" dirty="0" err="1" smtClean="0">
                <a:solidFill>
                  <a:schemeClr val="bg1"/>
                </a:solidFill>
              </a:rPr>
              <a:t>Celan</a:t>
            </a:r>
            <a:endParaRPr lang="it-IT" sz="2000" b="1" i="1" dirty="0" smtClean="0">
              <a:solidFill>
                <a:schemeClr val="bg1"/>
              </a:solidFill>
            </a:endParaRPr>
          </a:p>
          <a:p>
            <a:r>
              <a:rPr lang="it-IT" sz="800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- Dove va, ingegnere, dove, alle tombe?</a:t>
            </a:r>
          </a:p>
          <a:p>
            <a:pPr>
              <a:buFontTx/>
              <a:buChar char="-"/>
            </a:pPr>
            <a:r>
              <a:rPr lang="it-IT" b="1" dirty="0" smtClean="0">
                <a:solidFill>
                  <a:schemeClr val="bg1"/>
                </a:solidFill>
              </a:rPr>
              <a:t>Alle tombe, compare. C’è nostra mamma,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ed anche mio fratello riposa lì, e la nipote di mia moglie,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l’abbiamo sepolta l’anno scorso, aveva diciassette anni,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leucemia, hanno detto. E voi, compare?	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- A casa. Adesso, si fa presto buio.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Ed io preferisco starmene a casa.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79512" y="476672"/>
            <a:ext cx="74888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- You’ve visited your graves already?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I have no graves. My wife deserted me a long time ago,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as you may know, my sons are alive, but far away,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in Canada, yes, Canada...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 have no graves...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- But what about your mother, your father, brothers,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grandparents, where are they buried?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- Over there, in the air over Auschwitz,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they’re buried in the air.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419872" y="3645024"/>
            <a:ext cx="65667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- E le tombe, già visitate?</a:t>
            </a:r>
          </a:p>
          <a:p>
            <a:pPr>
              <a:buFontTx/>
              <a:buChar char="-"/>
            </a:pPr>
            <a:r>
              <a:rPr lang="it-IT" b="1" dirty="0" smtClean="0">
                <a:solidFill>
                  <a:schemeClr val="bg1"/>
                </a:solidFill>
              </a:rPr>
              <a:t>Non ne ho. Mia moglie mi ha lasciato, molto tempo fa,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come lei gentilmente sa, i figli vivono ancora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ma in Canada, ecco, in Canada vivono, là...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Non ho tombe...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- E la mamma, il babbo, i fratelli,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 nonni... dove riposano questi?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- Nell’aria di Auschwitz, lì,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nell’aria riposano.</a:t>
            </a:r>
          </a:p>
          <a:p>
            <a:endParaRPr lang="it-IT" sz="1200" b="1" dirty="0" smtClean="0">
              <a:solidFill>
                <a:schemeClr val="bg1"/>
              </a:solidFill>
            </a:endParaRPr>
          </a:p>
          <a:p>
            <a:r>
              <a:rPr lang="it-IT" sz="2000" b="1" dirty="0" smtClean="0">
                <a:solidFill>
                  <a:schemeClr val="bg1"/>
                </a:solidFill>
              </a:rPr>
              <a:t> </a:t>
            </a:r>
            <a:r>
              <a:rPr lang="it-IT" sz="1600" b="1" dirty="0" smtClean="0">
                <a:solidFill>
                  <a:schemeClr val="bg1"/>
                </a:solidFill>
              </a:rPr>
              <a:t>Traduzione di </a:t>
            </a:r>
            <a:r>
              <a:rPr lang="it-IT" sz="1600" b="1" dirty="0" err="1" smtClean="0">
                <a:solidFill>
                  <a:schemeClr val="bg1"/>
                </a:solidFill>
              </a:rPr>
              <a:t>Stanislav</a:t>
            </a:r>
            <a:r>
              <a:rPr lang="it-IT" sz="1600" b="1" dirty="0" smtClean="0">
                <a:solidFill>
                  <a:schemeClr val="bg1"/>
                </a:solidFill>
              </a:rPr>
              <a:t> Vallo e Fabrizio </a:t>
            </a:r>
            <a:r>
              <a:rPr lang="it-IT" sz="1600" b="1" dirty="0" err="1" smtClean="0">
                <a:solidFill>
                  <a:schemeClr val="bg1"/>
                </a:solidFill>
              </a:rPr>
              <a:t>Iurlano</a:t>
            </a:r>
            <a:endParaRPr lang="it-IT" sz="1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8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1455" y="18864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SPOILT POEM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995936" y="3068960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POESIA GUASTA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429" y="655933"/>
            <a:ext cx="54176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Back there at the beginning you spoilt something,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 syllable, a word, a vowel,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and now the poem is inedible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like preserved strawberries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with a cap of mould.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Back there at the beginning someone spoilt something,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the Lord, the twenty-fourth pair of chromosomes,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and now the poem is buried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like a prayer shawl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in a mass grave.</a:t>
            </a:r>
            <a:r>
              <a:rPr lang="en-US" sz="1400" b="1" dirty="0" smtClean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995936" y="3688686"/>
            <a:ext cx="59766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All’inizio qualcosa l’hai guastata,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una sillaba, una parola, una vocale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 adesso la poesia è immangiabile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come le fragole allo sciroppo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con un velo di muffa in superficie.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All’inizio qualcuno l’ha guastata,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il Signore, la ventiquattresima coppia di cromosomi,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 adesso la poesia è coperta di terra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come lo scialle della preghiera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in una tomba comune.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79511" y="59701"/>
            <a:ext cx="610270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 Back there at the beginning you spoilt something,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you got married, were divorced,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and now the poem is snatched away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like the son from his father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and the father from his son.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Back there at the beginning someone spoilt you,</a:t>
            </a:r>
          </a:p>
          <a:p>
            <a:r>
              <a:rPr lang="en-US" b="1" dirty="0">
                <a:solidFill>
                  <a:schemeClr val="bg1"/>
                </a:solidFill>
              </a:rPr>
              <a:t>didn’t give you sharp </a:t>
            </a:r>
            <a:r>
              <a:rPr lang="en-US" b="1" dirty="0" smtClean="0">
                <a:solidFill>
                  <a:schemeClr val="bg1"/>
                </a:solidFill>
              </a:rPr>
              <a:t>elbows, or </a:t>
            </a:r>
            <a:r>
              <a:rPr lang="en-US" b="1" dirty="0">
                <a:solidFill>
                  <a:schemeClr val="bg1"/>
                </a:solidFill>
              </a:rPr>
              <a:t>a dulled conscience,</a:t>
            </a:r>
          </a:p>
          <a:p>
            <a:r>
              <a:rPr lang="en-US" b="1" dirty="0">
                <a:solidFill>
                  <a:schemeClr val="bg1"/>
                </a:solidFill>
              </a:rPr>
              <a:t>and now the poem is in trouble</a:t>
            </a:r>
          </a:p>
          <a:p>
            <a:r>
              <a:rPr lang="en-US" b="1" dirty="0">
                <a:solidFill>
                  <a:schemeClr val="bg1"/>
                </a:solidFill>
              </a:rPr>
              <a:t>like a jester</a:t>
            </a:r>
          </a:p>
          <a:p>
            <a:r>
              <a:rPr lang="en-US" b="1" dirty="0">
                <a:solidFill>
                  <a:schemeClr val="bg1"/>
                </a:solidFill>
              </a:rPr>
              <a:t>who told the king the truth.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499992" y="3429000"/>
            <a:ext cx="59766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All’inizio qualcosa l’hai guastata,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ti sei sposato, hai divorziato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 ora la poesia è rubata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come il figlio al padre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 il padre al figlio. </a:t>
            </a:r>
          </a:p>
          <a:p>
            <a:endParaRPr lang="it-IT" b="1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All’inizio qualcuno ti ha guastato, </a:t>
            </a:r>
          </a:p>
          <a:p>
            <a:r>
              <a:rPr lang="it-IT" b="1" dirty="0">
                <a:solidFill>
                  <a:schemeClr val="bg1"/>
                </a:solidFill>
              </a:rPr>
              <a:t>non ti ha dato </a:t>
            </a:r>
            <a:r>
              <a:rPr lang="it-IT" b="1" dirty="0" smtClean="0">
                <a:solidFill>
                  <a:schemeClr val="bg1"/>
                </a:solidFill>
              </a:rPr>
              <a:t>artigli, una </a:t>
            </a:r>
            <a:r>
              <a:rPr lang="it-IT" b="1" dirty="0">
                <a:solidFill>
                  <a:schemeClr val="bg1"/>
                </a:solidFill>
              </a:rPr>
              <a:t>coscienza ottusa, </a:t>
            </a:r>
          </a:p>
          <a:p>
            <a:r>
              <a:rPr lang="it-IT" b="1" dirty="0">
                <a:solidFill>
                  <a:schemeClr val="bg1"/>
                </a:solidFill>
              </a:rPr>
              <a:t>e ora la poesia è nei guai </a:t>
            </a:r>
          </a:p>
          <a:p>
            <a:r>
              <a:rPr lang="it-IT" b="1" dirty="0">
                <a:solidFill>
                  <a:schemeClr val="bg1"/>
                </a:solidFill>
              </a:rPr>
              <a:t>come il pagliaccio </a:t>
            </a:r>
          </a:p>
          <a:p>
            <a:r>
              <a:rPr lang="it-IT" b="1" dirty="0">
                <a:solidFill>
                  <a:schemeClr val="bg1"/>
                </a:solidFill>
              </a:rPr>
              <a:t>che diceva la verità al </a:t>
            </a:r>
            <a:r>
              <a:rPr lang="it-IT" b="1" dirty="0" smtClean="0">
                <a:solidFill>
                  <a:schemeClr val="bg1"/>
                </a:solidFill>
              </a:rPr>
              <a:t>re.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9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51520" y="548680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The poem is spoilt,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there is something missing,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too late to put it right,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like your life, your ancestors, history,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it remains as it is.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 strawberry in fermenting sugar.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800705" y="3356992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La poesia è guasta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le manca qualcosa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non potrai più aggiustarla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così come la tua vita, i tuoi antenati, la tua storia,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resterà così. </a:t>
            </a:r>
          </a:p>
          <a:p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Una fragola che fermenta nello zucchero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15516" y="1784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NIKDY O DRUHEJ U KOŇA 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499992" y="20597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MAI ALLE DUE AL CAVALLO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44116" y="482262"/>
            <a:ext cx="562402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err="1" smtClean="0">
                <a:solidFill>
                  <a:schemeClr val="bg1"/>
                </a:solidFill>
              </a:rPr>
              <a:t>Keby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sme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sa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raz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mali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stretnúť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700" b="1" dirty="0" err="1" smtClean="0">
                <a:solidFill>
                  <a:schemeClr val="bg1"/>
                </a:solidFill>
              </a:rPr>
              <a:t>nepovedz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</a:rPr>
              <a:t>O </a:t>
            </a:r>
            <a:r>
              <a:rPr lang="en-US" sz="1700" b="1" i="1" dirty="0" err="1" smtClean="0">
                <a:solidFill>
                  <a:schemeClr val="bg1"/>
                </a:solidFill>
              </a:rPr>
              <a:t>druhej</a:t>
            </a:r>
            <a:r>
              <a:rPr lang="en-US" sz="1700" b="1" i="1" dirty="0" smtClean="0">
                <a:solidFill>
                  <a:schemeClr val="bg1"/>
                </a:solidFill>
              </a:rPr>
              <a:t> u </a:t>
            </a:r>
            <a:r>
              <a:rPr lang="en-US" sz="1700" b="1" i="1" dirty="0" err="1" smtClean="0">
                <a:solidFill>
                  <a:schemeClr val="bg1"/>
                </a:solidFill>
              </a:rPr>
              <a:t>Koňa</a:t>
            </a:r>
            <a:r>
              <a:rPr lang="en-US" sz="1700" b="1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700" b="1" i="1" dirty="0" err="1" smtClean="0">
                <a:solidFill>
                  <a:schemeClr val="bg1"/>
                </a:solidFill>
              </a:rPr>
              <a:t>na</a:t>
            </a:r>
            <a:r>
              <a:rPr lang="en-US" sz="1700" b="1" i="1" dirty="0" smtClean="0">
                <a:solidFill>
                  <a:schemeClr val="bg1"/>
                </a:solidFill>
              </a:rPr>
              <a:t> </a:t>
            </a:r>
            <a:r>
              <a:rPr lang="en-US" sz="1700" b="1" i="1" dirty="0" err="1" smtClean="0">
                <a:solidFill>
                  <a:schemeClr val="bg1"/>
                </a:solidFill>
              </a:rPr>
              <a:t>Václaváku</a:t>
            </a:r>
            <a:r>
              <a:rPr lang="en-US" sz="1700" b="1" i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ani</a:t>
            </a:r>
            <a:r>
              <a:rPr lang="en-US" sz="1700" b="1" dirty="0" smtClean="0">
                <a:solidFill>
                  <a:schemeClr val="bg1"/>
                </a:solidFill>
              </a:rPr>
              <a:t> o </a:t>
            </a:r>
            <a:r>
              <a:rPr lang="en-US" sz="1700" b="1" dirty="0" err="1" smtClean="0">
                <a:solidFill>
                  <a:schemeClr val="bg1"/>
                </a:solidFill>
              </a:rPr>
              <a:t>piatej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700" b="1" dirty="0" err="1" smtClean="0">
                <a:solidFill>
                  <a:schemeClr val="bg1"/>
                </a:solidFill>
              </a:rPr>
              <a:t>Mohla</a:t>
            </a:r>
            <a:r>
              <a:rPr lang="en-US" sz="1700" b="1" dirty="0" smtClean="0">
                <a:solidFill>
                  <a:schemeClr val="bg1"/>
                </a:solidFill>
              </a:rPr>
              <a:t> by </a:t>
            </a:r>
            <a:r>
              <a:rPr lang="en-US" sz="1700" b="1" dirty="0" err="1" smtClean="0">
                <a:solidFill>
                  <a:schemeClr val="bg1"/>
                </a:solidFill>
              </a:rPr>
              <a:t>si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ta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prísť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už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ošklbaná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700" b="1" dirty="0" smtClean="0">
                <a:solidFill>
                  <a:schemeClr val="bg1"/>
                </a:solidFill>
              </a:rPr>
              <a:t>o </a:t>
            </a:r>
            <a:r>
              <a:rPr lang="en-US" sz="1700" b="1" dirty="0" err="1" smtClean="0">
                <a:solidFill>
                  <a:schemeClr val="bg1"/>
                </a:solidFill>
              </a:rPr>
              <a:t>desať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rokov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na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desať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ďalších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rokov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700" b="1" dirty="0" smtClean="0">
                <a:solidFill>
                  <a:schemeClr val="bg1"/>
                </a:solidFill>
              </a:rPr>
              <a:t>a </a:t>
            </a:r>
            <a:r>
              <a:rPr lang="en-US" sz="1700" b="1" dirty="0" err="1" smtClean="0">
                <a:solidFill>
                  <a:schemeClr val="bg1"/>
                </a:solidFill>
              </a:rPr>
              <a:t>ja</a:t>
            </a:r>
            <a:r>
              <a:rPr lang="en-US" sz="1700" b="1" dirty="0" smtClean="0">
                <a:solidFill>
                  <a:schemeClr val="bg1"/>
                </a:solidFill>
              </a:rPr>
              <a:t> by </a:t>
            </a:r>
            <a:r>
              <a:rPr lang="en-US" sz="1700" b="1" dirty="0" err="1" smtClean="0">
                <a:solidFill>
                  <a:schemeClr val="bg1"/>
                </a:solidFill>
              </a:rPr>
              <a:t>som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horel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až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blčal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700" b="1" dirty="0" smtClean="0">
                <a:solidFill>
                  <a:schemeClr val="bg1"/>
                </a:solidFill>
              </a:rPr>
              <a:t>a </a:t>
            </a:r>
            <a:r>
              <a:rPr lang="en-US" sz="1700" b="1" dirty="0" err="1" smtClean="0">
                <a:solidFill>
                  <a:schemeClr val="bg1"/>
                </a:solidFill>
              </a:rPr>
              <a:t>hneď</a:t>
            </a:r>
            <a:r>
              <a:rPr lang="en-US" sz="1700" b="1" dirty="0" smtClean="0">
                <a:solidFill>
                  <a:schemeClr val="bg1"/>
                </a:solidFill>
              </a:rPr>
              <a:t> by tam </a:t>
            </a:r>
            <a:r>
              <a:rPr lang="en-US" sz="1700" b="1" dirty="0" err="1" smtClean="0">
                <a:solidFill>
                  <a:schemeClr val="bg1"/>
                </a:solidFill>
              </a:rPr>
              <a:t>boli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zvedavé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tváre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700" b="1" dirty="0" smtClean="0">
                <a:solidFill>
                  <a:schemeClr val="bg1"/>
                </a:solidFill>
              </a:rPr>
              <a:t>a </a:t>
            </a:r>
            <a:r>
              <a:rPr lang="en-US" sz="1700" b="1" dirty="0" err="1" smtClean="0">
                <a:solidFill>
                  <a:schemeClr val="bg1"/>
                </a:solidFill>
              </a:rPr>
              <a:t>bijúce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ruky</a:t>
            </a:r>
            <a:r>
              <a:rPr lang="en-US" sz="1700" b="1" dirty="0" smtClean="0">
                <a:solidFill>
                  <a:schemeClr val="bg1"/>
                </a:solidFill>
              </a:rPr>
              <a:t> a </a:t>
            </a:r>
            <a:r>
              <a:rPr lang="en-US" sz="1700" b="1" dirty="0" err="1" smtClean="0">
                <a:solidFill>
                  <a:schemeClr val="bg1"/>
                </a:solidFill>
              </a:rPr>
              <a:t>dážď</a:t>
            </a:r>
            <a:r>
              <a:rPr lang="en-US" sz="1700" b="1" dirty="0" smtClean="0">
                <a:solidFill>
                  <a:schemeClr val="bg1"/>
                </a:solidFill>
              </a:rPr>
              <a:t> by </a:t>
            </a:r>
            <a:r>
              <a:rPr lang="en-US" sz="1700" b="1" dirty="0" err="1" smtClean="0">
                <a:solidFill>
                  <a:schemeClr val="bg1"/>
                </a:solidFill>
              </a:rPr>
              <a:t>nás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kropil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700" b="1" dirty="0" err="1" smtClean="0">
                <a:solidFill>
                  <a:schemeClr val="bg1"/>
                </a:solidFill>
              </a:rPr>
              <a:t>zo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všetkých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strán</a:t>
            </a:r>
            <a:r>
              <a:rPr lang="en-US" sz="1700" b="1" dirty="0" smtClean="0">
                <a:solidFill>
                  <a:schemeClr val="bg1"/>
                </a:solidFill>
              </a:rPr>
              <a:t> a </a:t>
            </a:r>
            <a:r>
              <a:rPr lang="en-US" sz="1700" b="1" dirty="0" err="1" smtClean="0">
                <a:solidFill>
                  <a:schemeClr val="bg1"/>
                </a:solidFill>
              </a:rPr>
              <a:t>zhora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700" b="1" dirty="0" smtClean="0">
                <a:solidFill>
                  <a:schemeClr val="bg1"/>
                </a:solidFill>
              </a:rPr>
              <a:t>by </a:t>
            </a:r>
            <a:r>
              <a:rPr lang="en-US" sz="1700" b="1" dirty="0" err="1" smtClean="0">
                <a:solidFill>
                  <a:schemeClr val="bg1"/>
                </a:solidFill>
              </a:rPr>
              <a:t>nás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chránila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ruka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Boha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milencov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700" b="1" dirty="0" smtClean="0">
                <a:solidFill>
                  <a:schemeClr val="bg1"/>
                </a:solidFill>
              </a:rPr>
              <a:t>a </a:t>
            </a:r>
            <a:r>
              <a:rPr lang="en-US" sz="1700" b="1" dirty="0" err="1" smtClean="0">
                <a:solidFill>
                  <a:schemeClr val="bg1"/>
                </a:solidFill>
              </a:rPr>
              <a:t>ja</a:t>
            </a:r>
            <a:r>
              <a:rPr lang="en-US" sz="1700" b="1" dirty="0" smtClean="0">
                <a:solidFill>
                  <a:schemeClr val="bg1"/>
                </a:solidFill>
              </a:rPr>
              <a:t> by </a:t>
            </a:r>
            <a:r>
              <a:rPr lang="en-US" sz="1700" b="1" dirty="0" err="1" smtClean="0">
                <a:solidFill>
                  <a:schemeClr val="bg1"/>
                </a:solidFill>
              </a:rPr>
              <a:t>som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ti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chcel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dať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kvet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700" b="1" dirty="0" err="1" smtClean="0">
                <a:solidFill>
                  <a:schemeClr val="bg1"/>
                </a:solidFill>
              </a:rPr>
              <a:t>alebo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bozk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alebo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knihu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700" b="1" dirty="0" smtClean="0">
                <a:solidFill>
                  <a:schemeClr val="bg1"/>
                </a:solidFill>
              </a:rPr>
              <a:t>no </a:t>
            </a:r>
            <a:r>
              <a:rPr lang="en-US" sz="1700" b="1" dirty="0" err="1" smtClean="0">
                <a:solidFill>
                  <a:schemeClr val="bg1"/>
                </a:solidFill>
              </a:rPr>
              <a:t>prišli</a:t>
            </a:r>
            <a:r>
              <a:rPr lang="en-US" sz="1700" b="1" dirty="0" smtClean="0">
                <a:solidFill>
                  <a:schemeClr val="bg1"/>
                </a:solidFill>
              </a:rPr>
              <a:t> by </a:t>
            </a:r>
            <a:r>
              <a:rPr lang="en-US" sz="1700" b="1" dirty="0" err="1" smtClean="0">
                <a:solidFill>
                  <a:schemeClr val="bg1"/>
                </a:solidFill>
              </a:rPr>
              <a:t>civilní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poslušníci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700" b="1" dirty="0" err="1" smtClean="0">
                <a:solidFill>
                  <a:schemeClr val="bg1"/>
                </a:solidFill>
              </a:rPr>
              <a:t>roztrhali</a:t>
            </a:r>
            <a:r>
              <a:rPr lang="en-US" sz="1700" b="1" dirty="0" smtClean="0">
                <a:solidFill>
                  <a:schemeClr val="bg1"/>
                </a:solidFill>
              </a:rPr>
              <a:t> ten </a:t>
            </a:r>
            <a:r>
              <a:rPr lang="en-US" sz="1700" b="1" dirty="0" err="1" smtClean="0">
                <a:solidFill>
                  <a:schemeClr val="bg1"/>
                </a:solidFill>
              </a:rPr>
              <a:t>kvet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bozk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tú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knihu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700" b="1" dirty="0" smtClean="0">
                <a:solidFill>
                  <a:schemeClr val="bg1"/>
                </a:solidFill>
              </a:rPr>
              <a:t>a </a:t>
            </a:r>
            <a:r>
              <a:rPr lang="en-US" sz="1700" b="1" dirty="0" err="1" smtClean="0">
                <a:solidFill>
                  <a:schemeClr val="bg1"/>
                </a:solidFill>
              </a:rPr>
              <a:t>zatiaľ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čo</a:t>
            </a:r>
            <a:r>
              <a:rPr lang="en-US" sz="1700" b="1" dirty="0" smtClean="0">
                <a:solidFill>
                  <a:schemeClr val="bg1"/>
                </a:solidFill>
              </a:rPr>
              <a:t> by </a:t>
            </a:r>
            <a:r>
              <a:rPr lang="en-US" sz="1700" b="1" dirty="0" err="1" smtClean="0">
                <a:solidFill>
                  <a:schemeClr val="bg1"/>
                </a:solidFill>
              </a:rPr>
              <a:t>nás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odvádzali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700" b="1" dirty="0" err="1" smtClean="0">
                <a:solidFill>
                  <a:schemeClr val="bg1"/>
                </a:solidFill>
              </a:rPr>
              <a:t>nakrúcali</a:t>
            </a:r>
            <a:r>
              <a:rPr lang="en-US" sz="1700" b="1" dirty="0" smtClean="0">
                <a:solidFill>
                  <a:schemeClr val="bg1"/>
                </a:solidFill>
              </a:rPr>
              <a:t> by to </a:t>
            </a:r>
            <a:r>
              <a:rPr lang="en-US" sz="1700" b="1" dirty="0" err="1" smtClean="0">
                <a:solidFill>
                  <a:schemeClr val="bg1"/>
                </a:solidFill>
              </a:rPr>
              <a:t>všetky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televízne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tímy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700" b="1" dirty="0" smtClean="0">
                <a:solidFill>
                  <a:schemeClr val="bg1"/>
                </a:solidFill>
              </a:rPr>
              <a:t>a </a:t>
            </a:r>
            <a:r>
              <a:rPr lang="en-US" sz="1700" b="1" dirty="0" err="1" smtClean="0">
                <a:solidFill>
                  <a:schemeClr val="bg1"/>
                </a:solidFill>
              </a:rPr>
              <a:t>ešte</a:t>
            </a:r>
            <a:r>
              <a:rPr lang="en-US" sz="1700" b="1" dirty="0" smtClean="0">
                <a:solidFill>
                  <a:schemeClr val="bg1"/>
                </a:solidFill>
              </a:rPr>
              <a:t> v ten </a:t>
            </a:r>
            <a:r>
              <a:rPr lang="en-US" sz="1700" b="1" dirty="0" err="1" smtClean="0">
                <a:solidFill>
                  <a:schemeClr val="bg1"/>
                </a:solidFill>
              </a:rPr>
              <a:t>večer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vysielali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700" b="1" dirty="0" smtClean="0">
                <a:solidFill>
                  <a:schemeClr val="bg1"/>
                </a:solidFill>
              </a:rPr>
              <a:t>a </a:t>
            </a:r>
            <a:r>
              <a:rPr lang="en-US" sz="1700" b="1" dirty="0" err="1" smtClean="0">
                <a:solidFill>
                  <a:schemeClr val="bg1"/>
                </a:solidFill>
              </a:rPr>
              <a:t>nikto</a:t>
            </a:r>
            <a:r>
              <a:rPr lang="en-US" sz="1700" b="1" dirty="0" smtClean="0">
                <a:solidFill>
                  <a:schemeClr val="bg1"/>
                </a:solidFill>
              </a:rPr>
              <a:t> by </a:t>
            </a:r>
            <a:r>
              <a:rPr lang="en-US" sz="1700" b="1" dirty="0" err="1" smtClean="0">
                <a:solidFill>
                  <a:schemeClr val="bg1"/>
                </a:solidFill>
              </a:rPr>
              <a:t>neuveril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700" b="1" dirty="0" err="1" smtClean="0">
                <a:solidFill>
                  <a:schemeClr val="bg1"/>
                </a:solidFill>
              </a:rPr>
              <a:t>že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sme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ta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prišli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ohlásení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700" b="1" dirty="0" smtClean="0">
                <a:solidFill>
                  <a:schemeClr val="bg1"/>
                </a:solidFill>
              </a:rPr>
              <a:t>no so </a:t>
            </a:r>
            <a:r>
              <a:rPr lang="en-US" sz="1700" b="1" dirty="0" err="1" smtClean="0">
                <a:solidFill>
                  <a:schemeClr val="bg1"/>
                </a:solidFill>
              </a:rPr>
              <a:t>strachom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že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sa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nespoznáme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700" b="1" dirty="0" err="1" smtClean="0">
                <a:solidFill>
                  <a:schemeClr val="bg1"/>
                </a:solidFill>
              </a:rPr>
              <a:t>lebo</a:t>
            </a:r>
            <a:r>
              <a:rPr lang="en-US" sz="1700" b="1" dirty="0" smtClean="0">
                <a:solidFill>
                  <a:schemeClr val="bg1"/>
                </a:solidFill>
              </a:rPr>
              <a:t> to </a:t>
            </a:r>
            <a:r>
              <a:rPr lang="en-US" sz="1700" b="1" dirty="0" err="1" smtClean="0">
                <a:solidFill>
                  <a:schemeClr val="bg1"/>
                </a:solidFill>
              </a:rPr>
              <a:t>malo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byť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naše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prvé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rande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700" b="1" dirty="0" err="1" smtClean="0">
                <a:solidFill>
                  <a:schemeClr val="bg1"/>
                </a:solidFill>
              </a:rPr>
              <a:t>po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desiatich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</a:rPr>
              <a:t>rokoch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</a:p>
          <a:p>
            <a:endParaRPr lang="en-US" sz="1700" b="1" dirty="0" smtClean="0">
              <a:solidFill>
                <a:schemeClr val="bg1"/>
              </a:solidFill>
            </a:endParaRPr>
          </a:p>
          <a:p>
            <a:r>
              <a:rPr lang="en-US" sz="1700" b="1" dirty="0" smtClean="0">
                <a:solidFill>
                  <a:schemeClr val="bg1"/>
                </a:solidFill>
              </a:rPr>
              <a:t>16 </a:t>
            </a:r>
            <a:r>
              <a:rPr lang="en-US" sz="1700" b="1" dirty="0" err="1" smtClean="0">
                <a:solidFill>
                  <a:schemeClr val="bg1"/>
                </a:solidFill>
              </a:rPr>
              <a:t>januára</a:t>
            </a:r>
            <a:r>
              <a:rPr lang="en-US" sz="1700" b="1" dirty="0" smtClean="0">
                <a:solidFill>
                  <a:schemeClr val="bg1"/>
                </a:solidFill>
              </a:rPr>
              <a:t> 1989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572000" y="491224"/>
            <a:ext cx="568863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 smtClean="0">
                <a:solidFill>
                  <a:schemeClr val="bg1"/>
                </a:solidFill>
              </a:rPr>
              <a:t>Se un giorno dovessimo incontrarci 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non dire Alle due al Cavallo 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in piazza </a:t>
            </a:r>
            <a:r>
              <a:rPr lang="it-IT" sz="1700" b="1" dirty="0" err="1" smtClean="0">
                <a:solidFill>
                  <a:schemeClr val="bg1"/>
                </a:solidFill>
              </a:rPr>
              <a:t>Venceslao</a:t>
            </a:r>
            <a:r>
              <a:rPr lang="it-IT" sz="1700" b="1" dirty="0" smtClean="0">
                <a:solidFill>
                  <a:schemeClr val="bg1"/>
                </a:solidFill>
              </a:rPr>
              <a:t> neanche alle cinque 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Potresti arrivare ormai con poche piume 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fra dieci anni e dieci anni ancora 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e io mi accenderei fino a bruciare 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e avremmo subito i volti dei curiosi 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e mani pesanti e pioggia a bagnarci 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da ogni lato e dall’alto 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ci proteggerebbe la mano del Dio degli amanti 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e io vorrei darti un fiore 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o un bacio o un libro 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ma giungerebbero in abiti civili gli agenti diligenti 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e il fiore il bacio il libro finirebbero in pezzi 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poi saremmo portati via 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ripresi da tutte le troupe televisive 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che la sera stessa trasmetterebbero il filmato 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e nessuno crederebbe 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che era una cosa combinata 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ma con la paura di non riconoscerci 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perché doveva essere il nostro primo incontro 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dopo dieci anni. </a:t>
            </a:r>
          </a:p>
          <a:p>
            <a:endParaRPr lang="it-IT" sz="1700" b="1" dirty="0" smtClean="0">
              <a:solidFill>
                <a:schemeClr val="bg1"/>
              </a:solidFill>
            </a:endParaRPr>
          </a:p>
          <a:p>
            <a:r>
              <a:rPr lang="it-IT" sz="1700" b="1" i="1" dirty="0" smtClean="0">
                <a:solidFill>
                  <a:schemeClr val="bg1"/>
                </a:solidFill>
              </a:rPr>
              <a:t>16 gennaio 1989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44116" y="482262"/>
            <a:ext cx="8504348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NOTE</a:t>
            </a:r>
            <a:endParaRPr lang="en-US" sz="1700" b="1" dirty="0" smtClean="0">
              <a:solidFill>
                <a:schemeClr val="bg1"/>
              </a:solidFill>
            </a:endParaRPr>
          </a:p>
          <a:p>
            <a:endParaRPr lang="en-US" sz="1700" b="1" dirty="0">
              <a:solidFill>
                <a:schemeClr val="bg1"/>
              </a:solidFill>
            </a:endParaRPr>
          </a:p>
          <a:p>
            <a:pPr algn="just"/>
            <a:r>
              <a:rPr lang="en-US" sz="1700" b="1" i="1" dirty="0" err="1" smtClean="0">
                <a:solidFill>
                  <a:schemeClr val="bg1"/>
                </a:solidFill>
              </a:rPr>
              <a:t>Keď</a:t>
            </a:r>
            <a:r>
              <a:rPr lang="en-US" sz="1700" b="1" i="1" dirty="0" smtClean="0">
                <a:solidFill>
                  <a:schemeClr val="bg1"/>
                </a:solidFill>
              </a:rPr>
              <a:t> </a:t>
            </a:r>
            <a:r>
              <a:rPr lang="en-US" sz="1700" b="1" i="1" dirty="0">
                <a:solidFill>
                  <a:schemeClr val="bg1"/>
                </a:solidFill>
              </a:rPr>
              <a:t>v </a:t>
            </a:r>
            <a:r>
              <a:rPr lang="en-US" sz="1700" b="1" i="1" dirty="0" err="1">
                <a:solidFill>
                  <a:schemeClr val="bg1"/>
                </a:solidFill>
              </a:rPr>
              <a:t>januári</a:t>
            </a:r>
            <a:r>
              <a:rPr lang="en-US" sz="1700" b="1" i="1" dirty="0">
                <a:solidFill>
                  <a:schemeClr val="bg1"/>
                </a:solidFill>
              </a:rPr>
              <a:t> 1989 </a:t>
            </a:r>
            <a:r>
              <a:rPr lang="en-US" sz="1700" b="1" i="1" dirty="0" err="1">
                <a:solidFill>
                  <a:schemeClr val="bg1"/>
                </a:solidFill>
              </a:rPr>
              <a:t>zatkli</a:t>
            </a:r>
            <a:r>
              <a:rPr lang="en-US" sz="1700" b="1" i="1" dirty="0">
                <a:solidFill>
                  <a:schemeClr val="bg1"/>
                </a:solidFill>
              </a:rPr>
              <a:t> v </a:t>
            </a:r>
            <a:r>
              <a:rPr lang="en-US" sz="1700" b="1" i="1" dirty="0" err="1">
                <a:solidFill>
                  <a:schemeClr val="bg1"/>
                </a:solidFill>
              </a:rPr>
              <a:t>Prahe</a:t>
            </a:r>
            <a:r>
              <a:rPr lang="en-US" sz="1700" b="1" i="1" dirty="0">
                <a:solidFill>
                  <a:schemeClr val="bg1"/>
                </a:solidFill>
              </a:rPr>
              <a:t> </a:t>
            </a:r>
            <a:r>
              <a:rPr lang="en-US" sz="1700" b="1" i="1" dirty="0" err="1">
                <a:solidFill>
                  <a:schemeClr val="bg1"/>
                </a:solidFill>
              </a:rPr>
              <a:t>Václava</a:t>
            </a:r>
            <a:r>
              <a:rPr lang="en-US" sz="1700" b="1" i="1" dirty="0">
                <a:solidFill>
                  <a:schemeClr val="bg1"/>
                </a:solidFill>
              </a:rPr>
              <a:t> </a:t>
            </a:r>
            <a:r>
              <a:rPr lang="en-US" sz="1700" b="1" i="1" dirty="0" err="1">
                <a:solidFill>
                  <a:schemeClr val="bg1"/>
                </a:solidFill>
              </a:rPr>
              <a:t>Havla</a:t>
            </a:r>
            <a:r>
              <a:rPr lang="en-US" sz="1700" b="1" i="1" dirty="0">
                <a:solidFill>
                  <a:schemeClr val="bg1"/>
                </a:solidFill>
              </a:rPr>
              <a:t> a </a:t>
            </a:r>
            <a:r>
              <a:rPr lang="en-US" sz="1700" b="1" i="1" dirty="0" err="1">
                <a:solidFill>
                  <a:schemeClr val="bg1"/>
                </a:solidFill>
              </a:rPr>
              <a:t>jeho</a:t>
            </a:r>
            <a:r>
              <a:rPr lang="en-US" sz="1700" b="1" i="1" dirty="0">
                <a:solidFill>
                  <a:schemeClr val="bg1"/>
                </a:solidFill>
              </a:rPr>
              <a:t> </a:t>
            </a:r>
            <a:r>
              <a:rPr lang="en-US" sz="1700" b="1" i="1" dirty="0" err="1">
                <a:solidFill>
                  <a:schemeClr val="bg1"/>
                </a:solidFill>
              </a:rPr>
              <a:t>priateľov</a:t>
            </a:r>
            <a:r>
              <a:rPr lang="en-US" sz="1700" b="1" i="1" dirty="0">
                <a:solidFill>
                  <a:schemeClr val="bg1"/>
                </a:solidFill>
              </a:rPr>
              <a:t>, </a:t>
            </a:r>
            <a:r>
              <a:rPr lang="en-US" sz="1700" b="1" i="1" dirty="0" err="1">
                <a:solidFill>
                  <a:schemeClr val="bg1"/>
                </a:solidFill>
              </a:rPr>
              <a:t>ktorí</a:t>
            </a:r>
            <a:r>
              <a:rPr lang="en-US" sz="1700" b="1" i="1" dirty="0">
                <a:solidFill>
                  <a:schemeClr val="bg1"/>
                </a:solidFill>
              </a:rPr>
              <a:t> </a:t>
            </a:r>
            <a:r>
              <a:rPr lang="en-US" sz="1700" b="1" i="1" dirty="0" err="1">
                <a:solidFill>
                  <a:schemeClr val="bg1"/>
                </a:solidFill>
              </a:rPr>
              <a:t>si</a:t>
            </a:r>
            <a:r>
              <a:rPr lang="en-US" sz="1700" b="1" i="1" dirty="0">
                <a:solidFill>
                  <a:schemeClr val="bg1"/>
                </a:solidFill>
              </a:rPr>
              <a:t> </a:t>
            </a:r>
            <a:r>
              <a:rPr lang="en-US" sz="1700" b="1" i="1" dirty="0" err="1">
                <a:solidFill>
                  <a:schemeClr val="bg1"/>
                </a:solidFill>
              </a:rPr>
              <a:t>položením</a:t>
            </a:r>
            <a:r>
              <a:rPr lang="en-US" sz="1700" b="1" i="1" dirty="0">
                <a:solidFill>
                  <a:schemeClr val="bg1"/>
                </a:solidFill>
              </a:rPr>
              <a:t> </a:t>
            </a:r>
            <a:r>
              <a:rPr lang="en-US" sz="1700" b="1" i="1" dirty="0" err="1">
                <a:solidFill>
                  <a:schemeClr val="bg1"/>
                </a:solidFill>
              </a:rPr>
              <a:t>kvetov</a:t>
            </a:r>
            <a:r>
              <a:rPr lang="en-US" sz="1700" b="1" i="1" dirty="0">
                <a:solidFill>
                  <a:schemeClr val="bg1"/>
                </a:solidFill>
              </a:rPr>
              <a:t> k </a:t>
            </a:r>
            <a:r>
              <a:rPr lang="en-US" sz="1700" b="1" i="1" dirty="0" err="1">
                <a:solidFill>
                  <a:schemeClr val="bg1"/>
                </a:solidFill>
              </a:rPr>
              <a:t>majestátnej</a:t>
            </a:r>
            <a:r>
              <a:rPr lang="en-US" sz="1700" b="1" i="1" dirty="0">
                <a:solidFill>
                  <a:schemeClr val="bg1"/>
                </a:solidFill>
              </a:rPr>
              <a:t> </a:t>
            </a:r>
            <a:r>
              <a:rPr lang="en-US" sz="1700" b="1" i="1" dirty="0" err="1">
                <a:solidFill>
                  <a:schemeClr val="bg1"/>
                </a:solidFill>
              </a:rPr>
              <a:t>soche</a:t>
            </a:r>
            <a:r>
              <a:rPr lang="en-US" sz="1700" b="1" i="1" dirty="0">
                <a:solidFill>
                  <a:schemeClr val="bg1"/>
                </a:solidFill>
              </a:rPr>
              <a:t> </a:t>
            </a:r>
            <a:r>
              <a:rPr lang="en-US" sz="1700" b="1" i="1" dirty="0" err="1">
                <a:solidFill>
                  <a:schemeClr val="bg1"/>
                </a:solidFill>
              </a:rPr>
              <a:t>svätca</a:t>
            </a:r>
            <a:r>
              <a:rPr lang="en-US" sz="1700" b="1" i="1" dirty="0">
                <a:solidFill>
                  <a:schemeClr val="bg1"/>
                </a:solidFill>
              </a:rPr>
              <a:t> </a:t>
            </a:r>
            <a:r>
              <a:rPr lang="en-US" sz="1700" b="1" i="1" dirty="0" err="1">
                <a:solidFill>
                  <a:schemeClr val="bg1"/>
                </a:solidFill>
              </a:rPr>
              <a:t>na</a:t>
            </a:r>
            <a:r>
              <a:rPr lang="en-US" sz="1700" b="1" i="1" dirty="0">
                <a:solidFill>
                  <a:schemeClr val="bg1"/>
                </a:solidFill>
              </a:rPr>
              <a:t> </a:t>
            </a:r>
            <a:r>
              <a:rPr lang="en-US" sz="1700" b="1" i="1" dirty="0" err="1">
                <a:solidFill>
                  <a:schemeClr val="bg1"/>
                </a:solidFill>
              </a:rPr>
              <a:t>koni</a:t>
            </a:r>
            <a:r>
              <a:rPr lang="en-US" sz="1700" b="1" i="1" dirty="0">
                <a:solidFill>
                  <a:schemeClr val="bg1"/>
                </a:solidFill>
              </a:rPr>
              <a:t> </a:t>
            </a:r>
            <a:r>
              <a:rPr lang="en-US" sz="1700" b="1" i="1" dirty="0" err="1">
                <a:solidFill>
                  <a:schemeClr val="bg1"/>
                </a:solidFill>
              </a:rPr>
              <a:t>chceli</a:t>
            </a:r>
            <a:r>
              <a:rPr lang="en-US" sz="1700" b="1" i="1" dirty="0">
                <a:solidFill>
                  <a:schemeClr val="bg1"/>
                </a:solidFill>
              </a:rPr>
              <a:t> </a:t>
            </a:r>
            <a:r>
              <a:rPr lang="en-US" sz="1700" b="1" i="1" dirty="0" err="1">
                <a:solidFill>
                  <a:schemeClr val="bg1"/>
                </a:solidFill>
              </a:rPr>
              <a:t>pripomenúť</a:t>
            </a:r>
            <a:r>
              <a:rPr lang="en-US" sz="1700" b="1" i="1" dirty="0">
                <a:solidFill>
                  <a:schemeClr val="bg1"/>
                </a:solidFill>
              </a:rPr>
              <a:t> </a:t>
            </a:r>
            <a:r>
              <a:rPr lang="en-US" sz="1700" b="1" i="1" dirty="0" err="1">
                <a:solidFill>
                  <a:schemeClr val="bg1"/>
                </a:solidFill>
              </a:rPr>
              <a:t>smrť</a:t>
            </a:r>
            <a:r>
              <a:rPr lang="en-US" sz="1700" b="1" i="1" dirty="0">
                <a:solidFill>
                  <a:schemeClr val="bg1"/>
                </a:solidFill>
              </a:rPr>
              <a:t> </a:t>
            </a:r>
            <a:r>
              <a:rPr lang="en-US" sz="1700" b="1" i="1" dirty="0" err="1">
                <a:solidFill>
                  <a:schemeClr val="bg1"/>
                </a:solidFill>
              </a:rPr>
              <a:t>študenta</a:t>
            </a:r>
            <a:r>
              <a:rPr lang="en-US" sz="1700" b="1" i="1" dirty="0">
                <a:solidFill>
                  <a:schemeClr val="bg1"/>
                </a:solidFill>
              </a:rPr>
              <a:t> Jana </a:t>
            </a:r>
            <a:r>
              <a:rPr lang="en-US" sz="1700" b="1" i="1" dirty="0" err="1">
                <a:solidFill>
                  <a:schemeClr val="bg1"/>
                </a:solidFill>
              </a:rPr>
              <a:t>Palacha</a:t>
            </a:r>
            <a:r>
              <a:rPr lang="en-US" sz="1700" b="1" i="1" dirty="0">
                <a:solidFill>
                  <a:schemeClr val="bg1"/>
                </a:solidFill>
              </a:rPr>
              <a:t>, </a:t>
            </a:r>
            <a:r>
              <a:rPr lang="en-US" sz="1700" b="1" i="1" dirty="0" err="1">
                <a:solidFill>
                  <a:schemeClr val="bg1"/>
                </a:solidFill>
              </a:rPr>
              <a:t>napísal</a:t>
            </a:r>
            <a:r>
              <a:rPr lang="en-US" sz="1700" b="1" i="1" dirty="0">
                <a:solidFill>
                  <a:schemeClr val="bg1"/>
                </a:solidFill>
              </a:rPr>
              <a:t> </a:t>
            </a:r>
            <a:r>
              <a:rPr lang="en-US" sz="1700" b="1" i="1" dirty="0" err="1">
                <a:solidFill>
                  <a:schemeClr val="bg1"/>
                </a:solidFill>
              </a:rPr>
              <a:t>som</a:t>
            </a:r>
            <a:r>
              <a:rPr lang="en-US" sz="1700" b="1" i="1" dirty="0">
                <a:solidFill>
                  <a:schemeClr val="bg1"/>
                </a:solidFill>
              </a:rPr>
              <a:t> </a:t>
            </a:r>
            <a:r>
              <a:rPr lang="en-US" sz="1700" b="1" i="1" dirty="0" err="1">
                <a:solidFill>
                  <a:schemeClr val="bg1"/>
                </a:solidFill>
              </a:rPr>
              <a:t>verše</a:t>
            </a:r>
            <a:r>
              <a:rPr lang="en-US" sz="1700" b="1" i="1" dirty="0">
                <a:solidFill>
                  <a:schemeClr val="bg1"/>
                </a:solidFill>
              </a:rPr>
              <a:t>, </a:t>
            </a:r>
            <a:r>
              <a:rPr lang="en-US" sz="1700" b="1" i="1" dirty="0" err="1">
                <a:solidFill>
                  <a:schemeClr val="bg1"/>
                </a:solidFill>
              </a:rPr>
              <a:t>ktoré</a:t>
            </a:r>
            <a:r>
              <a:rPr lang="en-US" sz="1700" b="1" i="1" dirty="0">
                <a:solidFill>
                  <a:schemeClr val="bg1"/>
                </a:solidFill>
              </a:rPr>
              <a:t> </a:t>
            </a:r>
            <a:r>
              <a:rPr lang="en-US" sz="1700" b="1" i="1" dirty="0" err="1">
                <a:solidFill>
                  <a:schemeClr val="bg1"/>
                </a:solidFill>
              </a:rPr>
              <a:t>som</a:t>
            </a:r>
            <a:r>
              <a:rPr lang="en-US" sz="1700" b="1" i="1" dirty="0">
                <a:solidFill>
                  <a:schemeClr val="bg1"/>
                </a:solidFill>
              </a:rPr>
              <a:t> </a:t>
            </a:r>
            <a:r>
              <a:rPr lang="en-US" sz="1700" b="1" i="1" dirty="0" err="1">
                <a:solidFill>
                  <a:schemeClr val="bg1"/>
                </a:solidFill>
              </a:rPr>
              <a:t>odvtedy</a:t>
            </a:r>
            <a:r>
              <a:rPr lang="en-US" sz="1700" b="1" i="1" dirty="0">
                <a:solidFill>
                  <a:schemeClr val="bg1"/>
                </a:solidFill>
              </a:rPr>
              <a:t> </a:t>
            </a:r>
            <a:r>
              <a:rPr lang="en-US" sz="1700" b="1" i="1" dirty="0" err="1">
                <a:solidFill>
                  <a:schemeClr val="bg1"/>
                </a:solidFill>
              </a:rPr>
              <a:t>na</a:t>
            </a:r>
            <a:r>
              <a:rPr lang="en-US" sz="1700" b="1" i="1" dirty="0">
                <a:solidFill>
                  <a:schemeClr val="bg1"/>
                </a:solidFill>
              </a:rPr>
              <a:t> </a:t>
            </a:r>
            <a:r>
              <a:rPr lang="en-US" sz="1700" b="1" i="1" dirty="0" err="1">
                <a:solidFill>
                  <a:schemeClr val="bg1"/>
                </a:solidFill>
              </a:rPr>
              <a:t>mnohých</a:t>
            </a:r>
            <a:r>
              <a:rPr lang="en-US" sz="1700" b="1" i="1" dirty="0">
                <a:solidFill>
                  <a:schemeClr val="bg1"/>
                </a:solidFill>
              </a:rPr>
              <a:t> </a:t>
            </a:r>
            <a:r>
              <a:rPr lang="en-US" sz="1700" b="1" i="1" dirty="0" err="1">
                <a:solidFill>
                  <a:schemeClr val="bg1"/>
                </a:solidFill>
              </a:rPr>
              <a:t>literárnych</a:t>
            </a:r>
            <a:r>
              <a:rPr lang="en-US" sz="1700" b="1" i="1" dirty="0">
                <a:solidFill>
                  <a:schemeClr val="bg1"/>
                </a:solidFill>
              </a:rPr>
              <a:t> </a:t>
            </a:r>
            <a:r>
              <a:rPr lang="en-US" sz="1700" b="1" i="1" dirty="0" err="1">
                <a:solidFill>
                  <a:schemeClr val="bg1"/>
                </a:solidFill>
              </a:rPr>
              <a:t>podujatiach</a:t>
            </a:r>
            <a:r>
              <a:rPr lang="en-US" sz="1700" b="1" i="1" dirty="0">
                <a:solidFill>
                  <a:schemeClr val="bg1"/>
                </a:solidFill>
              </a:rPr>
              <a:t> </a:t>
            </a:r>
            <a:r>
              <a:rPr lang="en-US" sz="1700" b="1" i="1" dirty="0" err="1">
                <a:solidFill>
                  <a:schemeClr val="bg1"/>
                </a:solidFill>
              </a:rPr>
              <a:t>vo</a:t>
            </a:r>
            <a:r>
              <a:rPr lang="en-US" sz="1700" b="1" i="1" dirty="0">
                <a:solidFill>
                  <a:schemeClr val="bg1"/>
                </a:solidFill>
              </a:rPr>
              <a:t> </a:t>
            </a:r>
            <a:r>
              <a:rPr lang="en-US" sz="1700" b="1" i="1" dirty="0" err="1">
                <a:solidFill>
                  <a:schemeClr val="bg1"/>
                </a:solidFill>
              </a:rPr>
              <a:t>svete</a:t>
            </a:r>
            <a:r>
              <a:rPr lang="en-US" sz="1700" b="1" i="1" dirty="0">
                <a:solidFill>
                  <a:schemeClr val="bg1"/>
                </a:solidFill>
              </a:rPr>
              <a:t> </a:t>
            </a:r>
            <a:r>
              <a:rPr lang="en-US" sz="1700" b="1" i="1" dirty="0" err="1">
                <a:solidFill>
                  <a:schemeClr val="bg1"/>
                </a:solidFill>
              </a:rPr>
              <a:t>zámerne</a:t>
            </a:r>
            <a:r>
              <a:rPr lang="en-US" sz="1700" b="1" i="1" dirty="0">
                <a:solidFill>
                  <a:schemeClr val="bg1"/>
                </a:solidFill>
              </a:rPr>
              <a:t> </a:t>
            </a:r>
            <a:r>
              <a:rPr lang="en-US" sz="1700" b="1" i="1" dirty="0" err="1">
                <a:solidFill>
                  <a:schemeClr val="bg1"/>
                </a:solidFill>
              </a:rPr>
              <a:t>označoval</a:t>
            </a:r>
            <a:r>
              <a:rPr lang="en-US" sz="1700" b="1" i="1" dirty="0">
                <a:solidFill>
                  <a:schemeClr val="bg1"/>
                </a:solidFill>
              </a:rPr>
              <a:t> </a:t>
            </a:r>
            <a:r>
              <a:rPr lang="en-US" sz="1700" b="1" i="1" dirty="0" err="1">
                <a:solidFill>
                  <a:schemeClr val="bg1"/>
                </a:solidFill>
              </a:rPr>
              <a:t>ako</a:t>
            </a:r>
            <a:r>
              <a:rPr lang="en-US" sz="1700" b="1" i="1" dirty="0">
                <a:solidFill>
                  <a:schemeClr val="bg1"/>
                </a:solidFill>
              </a:rPr>
              <a:t> </a:t>
            </a:r>
            <a:r>
              <a:rPr lang="en-US" sz="1700" b="1" i="1" dirty="0" err="1">
                <a:solidFill>
                  <a:schemeClr val="bg1"/>
                </a:solidFill>
              </a:rPr>
              <a:t>ľúbostné</a:t>
            </a:r>
            <a:r>
              <a:rPr lang="en-US" sz="1700" b="1" i="1" dirty="0">
                <a:solidFill>
                  <a:schemeClr val="bg1"/>
                </a:solidFill>
              </a:rPr>
              <a:t>. </a:t>
            </a:r>
            <a:r>
              <a:rPr lang="en-US" sz="1700" b="1" i="1" dirty="0" err="1">
                <a:solidFill>
                  <a:schemeClr val="bg1"/>
                </a:solidFill>
              </a:rPr>
              <a:t>Vychádzali</a:t>
            </a:r>
            <a:r>
              <a:rPr lang="en-US" sz="1700" b="1" i="1" dirty="0">
                <a:solidFill>
                  <a:schemeClr val="bg1"/>
                </a:solidFill>
              </a:rPr>
              <a:t> </a:t>
            </a:r>
            <a:r>
              <a:rPr lang="en-US" sz="1700" b="1" i="1" dirty="0" err="1">
                <a:solidFill>
                  <a:schemeClr val="bg1"/>
                </a:solidFill>
              </a:rPr>
              <a:t>totiž</a:t>
            </a:r>
            <a:r>
              <a:rPr lang="en-US" sz="1700" b="1" i="1" dirty="0">
                <a:solidFill>
                  <a:schemeClr val="bg1"/>
                </a:solidFill>
              </a:rPr>
              <a:t> z </a:t>
            </a:r>
            <a:r>
              <a:rPr lang="en-US" sz="1700" b="1" i="1" dirty="0" err="1">
                <a:solidFill>
                  <a:schemeClr val="bg1"/>
                </a:solidFill>
              </a:rPr>
              <a:t>istého</a:t>
            </a:r>
            <a:r>
              <a:rPr lang="en-US" sz="1700" b="1" i="1" dirty="0">
                <a:solidFill>
                  <a:schemeClr val="bg1"/>
                </a:solidFill>
              </a:rPr>
              <a:t> </a:t>
            </a:r>
            <a:r>
              <a:rPr lang="en-US" sz="1700" b="1" i="1" dirty="0" err="1">
                <a:solidFill>
                  <a:schemeClr val="bg1"/>
                </a:solidFill>
              </a:rPr>
              <a:t>môjho</a:t>
            </a:r>
            <a:r>
              <a:rPr lang="en-US" sz="1700" b="1" i="1" dirty="0">
                <a:solidFill>
                  <a:schemeClr val="bg1"/>
                </a:solidFill>
              </a:rPr>
              <a:t> </a:t>
            </a:r>
            <a:r>
              <a:rPr lang="en-US" sz="1700" b="1" i="1" dirty="0" err="1">
                <a:solidFill>
                  <a:schemeClr val="bg1"/>
                </a:solidFill>
              </a:rPr>
              <a:t>osudového</a:t>
            </a:r>
            <a:r>
              <a:rPr lang="en-US" sz="1700" b="1" i="1" dirty="0">
                <a:solidFill>
                  <a:schemeClr val="bg1"/>
                </a:solidFill>
              </a:rPr>
              <a:t> </a:t>
            </a:r>
            <a:r>
              <a:rPr lang="en-US" sz="1700" b="1" i="1" dirty="0" err="1">
                <a:solidFill>
                  <a:schemeClr val="bg1"/>
                </a:solidFill>
              </a:rPr>
              <a:t>ľúbostného</a:t>
            </a:r>
            <a:r>
              <a:rPr lang="en-US" sz="1700" b="1" i="1" dirty="0">
                <a:solidFill>
                  <a:schemeClr val="bg1"/>
                </a:solidFill>
              </a:rPr>
              <a:t> </a:t>
            </a:r>
            <a:r>
              <a:rPr lang="en-US" sz="1700" b="1" i="1" dirty="0" err="1">
                <a:solidFill>
                  <a:schemeClr val="bg1"/>
                </a:solidFill>
              </a:rPr>
              <a:t>vzťahu</a:t>
            </a:r>
            <a:r>
              <a:rPr lang="en-US" sz="1700" b="1" i="1" dirty="0">
                <a:solidFill>
                  <a:schemeClr val="bg1"/>
                </a:solidFill>
              </a:rPr>
              <a:t>, </a:t>
            </a:r>
            <a:r>
              <a:rPr lang="en-US" sz="1700" b="1" i="1" dirty="0" err="1">
                <a:solidFill>
                  <a:schemeClr val="bg1"/>
                </a:solidFill>
              </a:rPr>
              <a:t>ktorý</a:t>
            </a:r>
            <a:r>
              <a:rPr lang="en-US" sz="1700" b="1" i="1" dirty="0">
                <a:solidFill>
                  <a:schemeClr val="bg1"/>
                </a:solidFill>
              </a:rPr>
              <a:t> </a:t>
            </a:r>
            <a:r>
              <a:rPr lang="en-US" sz="1700" b="1" i="1" dirty="0" err="1">
                <a:solidFill>
                  <a:schemeClr val="bg1"/>
                </a:solidFill>
              </a:rPr>
              <a:t>sa</a:t>
            </a:r>
            <a:r>
              <a:rPr lang="en-US" sz="1700" b="1" i="1" dirty="0">
                <a:solidFill>
                  <a:schemeClr val="bg1"/>
                </a:solidFill>
              </a:rPr>
              <a:t> </a:t>
            </a:r>
            <a:r>
              <a:rPr lang="en-US" sz="1700" b="1" i="1" dirty="0" err="1">
                <a:solidFill>
                  <a:schemeClr val="bg1"/>
                </a:solidFill>
              </a:rPr>
              <a:t>skončil</a:t>
            </a:r>
            <a:r>
              <a:rPr lang="en-US" sz="1700" b="1" i="1" dirty="0">
                <a:solidFill>
                  <a:schemeClr val="bg1"/>
                </a:solidFill>
              </a:rPr>
              <a:t> v </a:t>
            </a:r>
            <a:r>
              <a:rPr lang="en-US" sz="1700" b="1" i="1" dirty="0" err="1">
                <a:solidFill>
                  <a:schemeClr val="bg1"/>
                </a:solidFill>
              </a:rPr>
              <a:t>januári</a:t>
            </a:r>
            <a:r>
              <a:rPr lang="en-US" sz="1700" b="1" i="1" dirty="0">
                <a:solidFill>
                  <a:schemeClr val="bg1"/>
                </a:solidFill>
              </a:rPr>
              <a:t> 1979. (</a:t>
            </a:r>
            <a:r>
              <a:rPr lang="en-US" sz="1700" b="1" i="1" dirty="0" err="1">
                <a:solidFill>
                  <a:schemeClr val="bg1"/>
                </a:solidFill>
              </a:rPr>
              <a:t>Pozn</a:t>
            </a:r>
            <a:r>
              <a:rPr lang="en-US" sz="1700" b="1" i="1" dirty="0">
                <a:solidFill>
                  <a:schemeClr val="bg1"/>
                </a:solidFill>
              </a:rPr>
              <a:t>. </a:t>
            </a:r>
            <a:r>
              <a:rPr lang="en-US" sz="1700" b="1" i="1" dirty="0" err="1">
                <a:solidFill>
                  <a:schemeClr val="bg1"/>
                </a:solidFill>
              </a:rPr>
              <a:t>autora</a:t>
            </a:r>
            <a:r>
              <a:rPr lang="en-US" sz="1700" b="1" i="1" dirty="0">
                <a:solidFill>
                  <a:schemeClr val="bg1"/>
                </a:solidFill>
              </a:rPr>
              <a:t>)	</a:t>
            </a:r>
            <a:endParaRPr lang="en-US" sz="1700" b="1" i="1" dirty="0" smtClean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5188" y="3861048"/>
            <a:ext cx="84932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i="1" dirty="0">
                <a:solidFill>
                  <a:schemeClr val="bg1"/>
                </a:solidFill>
              </a:rPr>
              <a:t>Ho scritto questi versi nel gennaio del 1989, quando </a:t>
            </a:r>
            <a:r>
              <a:rPr lang="it-IT" b="1" i="1" dirty="0" err="1">
                <a:solidFill>
                  <a:schemeClr val="bg1"/>
                </a:solidFill>
              </a:rPr>
              <a:t>Václav</a:t>
            </a:r>
            <a:r>
              <a:rPr lang="it-IT" b="1" i="1" dirty="0">
                <a:solidFill>
                  <a:schemeClr val="bg1"/>
                </a:solidFill>
              </a:rPr>
              <a:t> </a:t>
            </a:r>
            <a:r>
              <a:rPr lang="it-IT" b="1" i="1" dirty="0" err="1">
                <a:solidFill>
                  <a:schemeClr val="bg1"/>
                </a:solidFill>
              </a:rPr>
              <a:t>Havel</a:t>
            </a:r>
            <a:r>
              <a:rPr lang="it-IT" b="1" i="1" dirty="0">
                <a:solidFill>
                  <a:schemeClr val="bg1"/>
                </a:solidFill>
              </a:rPr>
              <a:t> e i suoi amici furono arrestati mentre deponevano dei fiori davanti alla maestosa statua del santo a cavallo, per ricordare la morte dello studente </a:t>
            </a:r>
            <a:r>
              <a:rPr lang="it-IT" b="1" i="1" dirty="0" err="1">
                <a:solidFill>
                  <a:schemeClr val="bg1"/>
                </a:solidFill>
              </a:rPr>
              <a:t>Jan</a:t>
            </a:r>
            <a:r>
              <a:rPr lang="it-IT" b="1" i="1" dirty="0">
                <a:solidFill>
                  <a:schemeClr val="bg1"/>
                </a:solidFill>
              </a:rPr>
              <a:t> </a:t>
            </a:r>
            <a:r>
              <a:rPr lang="it-IT" b="1" i="1" dirty="0" err="1">
                <a:solidFill>
                  <a:schemeClr val="bg1"/>
                </a:solidFill>
              </a:rPr>
              <a:t>Palach</a:t>
            </a:r>
            <a:r>
              <a:rPr lang="it-IT" b="1" i="1" dirty="0">
                <a:solidFill>
                  <a:schemeClr val="bg1"/>
                </a:solidFill>
              </a:rPr>
              <a:t>.. Da allora, in numerosi eventi culturali in tutto il mondo questa poesia è stata definita una poesia d’amore. Nasceva infatti da una mia determinante relazione sentimentale finita nel gennaio  del 1979. (Nota dell’autore.)</a:t>
            </a:r>
            <a:endParaRPr lang="it-IT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51520" y="116632"/>
            <a:ext cx="67687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 </a:t>
            </a:r>
            <a:r>
              <a:rPr lang="en-AU" b="1" dirty="0" smtClean="0">
                <a:solidFill>
                  <a:schemeClr val="bg1"/>
                </a:solidFill>
              </a:rPr>
              <a:t>                                              She </a:t>
            </a:r>
            <a:r>
              <a:rPr lang="en-AU" b="1" dirty="0">
                <a:solidFill>
                  <a:schemeClr val="bg1"/>
                </a:solidFill>
              </a:rPr>
              <a:t>said then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lowering her voice, letting me in on a big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one, Poetry is when words sing. I could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hear then that already she knew enough 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of ‘all about the world’ to keep her singing 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from time to time</a:t>
            </a:r>
            <a:r>
              <a:rPr lang="en-AU" b="1" dirty="0" smtClean="0">
                <a:solidFill>
                  <a:schemeClr val="bg1"/>
                </a:solidFill>
              </a:rPr>
              <a:t>.</a:t>
            </a:r>
          </a:p>
          <a:p>
            <a:endParaRPr lang="en-AU" b="1" dirty="0" smtClean="0">
              <a:solidFill>
                <a:schemeClr val="bg1"/>
              </a:solidFill>
            </a:endParaRPr>
          </a:p>
          <a:p>
            <a:r>
              <a:rPr lang="en-AU" b="1" dirty="0" smtClean="0">
                <a:solidFill>
                  <a:schemeClr val="bg1"/>
                </a:solidFill>
              </a:rPr>
              <a:t>And </a:t>
            </a:r>
            <a:r>
              <a:rPr lang="en-AU" b="1" dirty="0">
                <a:solidFill>
                  <a:schemeClr val="bg1"/>
                </a:solidFill>
              </a:rPr>
              <a:t>then she added,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since she was in that kind of a hurry,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About 100 years from now, trees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will be called very important people</a:t>
            </a:r>
            <a:r>
              <a:rPr lang="en-AU" b="1" dirty="0" smtClean="0">
                <a:solidFill>
                  <a:schemeClr val="bg1"/>
                </a:solidFill>
              </a:rPr>
              <a:t>.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915816" y="3491071"/>
            <a:ext cx="58326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>
                <a:solidFill>
                  <a:schemeClr val="bg1"/>
                </a:solidFill>
              </a:rPr>
              <a:t>Poi mi ha detto,</a:t>
            </a:r>
          </a:p>
          <a:p>
            <a:r>
              <a:rPr lang="it-IT" b="1" dirty="0">
                <a:solidFill>
                  <a:schemeClr val="bg1"/>
                </a:solidFill>
              </a:rPr>
              <a:t>abbassando la voce, facendomi entrare nel suo </a:t>
            </a:r>
          </a:p>
          <a:p>
            <a:r>
              <a:rPr lang="it-IT" b="1" dirty="0">
                <a:solidFill>
                  <a:schemeClr val="bg1"/>
                </a:solidFill>
              </a:rPr>
              <a:t>segreto, la Poesia è quando le parole cantano. </a:t>
            </a:r>
            <a:r>
              <a:rPr lang="it-IT" b="1" dirty="0" smtClean="0">
                <a:solidFill>
                  <a:schemeClr val="bg1"/>
                </a:solidFill>
              </a:rPr>
              <a:t>Sentivo </a:t>
            </a:r>
            <a:r>
              <a:rPr lang="it-IT" b="1" dirty="0">
                <a:solidFill>
                  <a:schemeClr val="bg1"/>
                </a:solidFill>
              </a:rPr>
              <a:t>dunque che già sapeva abbastanza</a:t>
            </a:r>
          </a:p>
          <a:p>
            <a:r>
              <a:rPr lang="it-IT" b="1" dirty="0">
                <a:solidFill>
                  <a:schemeClr val="bg1"/>
                </a:solidFill>
              </a:rPr>
              <a:t>di quel “tutto del mondo” da indugiare nel </a:t>
            </a:r>
            <a:r>
              <a:rPr lang="it-IT" b="1" dirty="0" smtClean="0">
                <a:solidFill>
                  <a:schemeClr val="bg1"/>
                </a:solidFill>
              </a:rPr>
              <a:t>canto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di </a:t>
            </a:r>
            <a:r>
              <a:rPr lang="it-IT" b="1" dirty="0">
                <a:solidFill>
                  <a:schemeClr val="bg1"/>
                </a:solidFill>
              </a:rPr>
              <a:t>tanto in tanto</a:t>
            </a:r>
            <a:r>
              <a:rPr lang="it-IT" b="1" dirty="0" smtClean="0">
                <a:solidFill>
                  <a:schemeClr val="bg1"/>
                </a:solidFill>
              </a:rPr>
              <a:t>.</a:t>
            </a:r>
          </a:p>
          <a:p>
            <a:endParaRPr lang="it-IT" b="1" dirty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Ha </a:t>
            </a:r>
            <a:r>
              <a:rPr lang="it-IT" b="1" dirty="0">
                <a:solidFill>
                  <a:schemeClr val="bg1"/>
                </a:solidFill>
              </a:rPr>
              <a:t>poi aggiunto, </a:t>
            </a:r>
          </a:p>
          <a:p>
            <a:r>
              <a:rPr lang="it-IT" b="1" dirty="0">
                <a:solidFill>
                  <a:schemeClr val="bg1"/>
                </a:solidFill>
              </a:rPr>
              <a:t>con una certa fretta,</a:t>
            </a:r>
          </a:p>
          <a:p>
            <a:r>
              <a:rPr lang="it-IT" b="1" dirty="0">
                <a:solidFill>
                  <a:schemeClr val="bg1"/>
                </a:solidFill>
              </a:rPr>
              <a:t>Tra circa 100 anni gli alberi </a:t>
            </a:r>
          </a:p>
          <a:p>
            <a:r>
              <a:rPr lang="it-IT" b="1" dirty="0">
                <a:solidFill>
                  <a:schemeClr val="bg1"/>
                </a:solidFill>
              </a:rPr>
              <a:t>si chiameranno coi nomi dei grandi.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-5323" y="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GRANDMOTHER DEUTSCH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903709" y="3423171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LA NONNA TEDESCA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93265" y="453127"/>
            <a:ext cx="10908704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chemeClr val="bg1"/>
                </a:solidFill>
              </a:rPr>
              <a:t>O</a:t>
            </a:r>
            <a:r>
              <a:rPr lang="en-US" sz="1700" b="1" dirty="0" smtClean="0">
                <a:solidFill>
                  <a:schemeClr val="bg1"/>
                </a:solidFill>
              </a:rPr>
              <a:t>ne autumn morning at the end of the last century</a:t>
            </a:r>
          </a:p>
          <a:p>
            <a:r>
              <a:rPr lang="en-US" sz="1700" b="1" dirty="0" smtClean="0">
                <a:solidFill>
                  <a:schemeClr val="bg1"/>
                </a:solidFill>
              </a:rPr>
              <a:t>left her father Herman, her mother </a:t>
            </a:r>
            <a:r>
              <a:rPr lang="en-US" sz="1700" b="1" dirty="0" err="1" smtClean="0">
                <a:solidFill>
                  <a:schemeClr val="bg1"/>
                </a:solidFill>
              </a:rPr>
              <a:t>Neta</a:t>
            </a:r>
            <a:r>
              <a:rPr lang="en-US" sz="1700" b="1" dirty="0" smtClean="0">
                <a:solidFill>
                  <a:schemeClr val="bg1"/>
                </a:solidFill>
              </a:rPr>
              <a:t> and a house in the village of </a:t>
            </a:r>
            <a:r>
              <a:rPr lang="en-US" sz="1700" b="1" dirty="0" err="1" smtClean="0">
                <a:solidFill>
                  <a:schemeClr val="bg1"/>
                </a:solidFill>
              </a:rPr>
              <a:t>Dojč</a:t>
            </a:r>
            <a:endParaRPr lang="en-US" sz="1700" b="1" dirty="0" smtClean="0">
              <a:solidFill>
                <a:schemeClr val="bg1"/>
              </a:solidFill>
            </a:endParaRPr>
          </a:p>
          <a:p>
            <a:r>
              <a:rPr lang="en-US" sz="1700" b="1" dirty="0" smtClean="0">
                <a:solidFill>
                  <a:schemeClr val="bg1"/>
                </a:solidFill>
              </a:rPr>
              <a:t>and by wagon along field paths, woods and meadows</a:t>
            </a:r>
          </a:p>
          <a:p>
            <a:r>
              <a:rPr lang="en-US" sz="1700" b="1" dirty="0" smtClean="0">
                <a:solidFill>
                  <a:schemeClr val="bg1"/>
                </a:solidFill>
              </a:rPr>
              <a:t>went to marry the butcher’s son in the village of </a:t>
            </a:r>
            <a:r>
              <a:rPr lang="en-US" sz="1700" b="1" dirty="0" err="1" smtClean="0">
                <a:solidFill>
                  <a:schemeClr val="bg1"/>
                </a:solidFill>
              </a:rPr>
              <a:t>Unín</a:t>
            </a:r>
            <a:r>
              <a:rPr lang="en-US" sz="1700" b="1" dirty="0" smtClean="0">
                <a:solidFill>
                  <a:schemeClr val="bg1"/>
                </a:solidFill>
              </a:rPr>
              <a:t>…</a:t>
            </a:r>
          </a:p>
          <a:p>
            <a:r>
              <a:rPr lang="en-US" sz="1700" b="1" dirty="0" smtClean="0">
                <a:solidFill>
                  <a:schemeClr val="bg1"/>
                </a:solidFill>
              </a:rPr>
              <a:t>	    </a:t>
            </a:r>
          </a:p>
          <a:p>
            <a:r>
              <a:rPr lang="en-US" sz="1700" b="1" dirty="0" smtClean="0">
                <a:solidFill>
                  <a:schemeClr val="bg1"/>
                </a:solidFill>
              </a:rPr>
              <a:t>                                                                                      That’s how </a:t>
            </a:r>
          </a:p>
          <a:p>
            <a:r>
              <a:rPr lang="en-US" sz="1700" b="1" dirty="0" smtClean="0">
                <a:solidFill>
                  <a:schemeClr val="bg1"/>
                </a:solidFill>
              </a:rPr>
              <a:t>I see her, the young girl Josephine,</a:t>
            </a:r>
          </a:p>
          <a:p>
            <a:r>
              <a:rPr lang="en-US" sz="1700" b="1" dirty="0" smtClean="0">
                <a:solidFill>
                  <a:schemeClr val="bg1"/>
                </a:solidFill>
              </a:rPr>
              <a:t>“</a:t>
            </a:r>
            <a:r>
              <a:rPr lang="en-US" sz="1700" b="1" dirty="0" err="1" smtClean="0">
                <a:solidFill>
                  <a:schemeClr val="bg1"/>
                </a:solidFill>
              </a:rPr>
              <a:t>colour</a:t>
            </a:r>
            <a:r>
              <a:rPr lang="en-US" sz="1700" b="1" dirty="0" smtClean="0">
                <a:solidFill>
                  <a:schemeClr val="bg1"/>
                </a:solidFill>
              </a:rPr>
              <a:t> of eyes blue, shape of nose straight, no special marks,”</a:t>
            </a:r>
          </a:p>
          <a:p>
            <a:r>
              <a:rPr lang="en-US" sz="1700" b="1" dirty="0" smtClean="0">
                <a:solidFill>
                  <a:schemeClr val="bg1"/>
                </a:solidFill>
              </a:rPr>
              <a:t>as the official at District Police HQ in </a:t>
            </a:r>
            <a:r>
              <a:rPr lang="en-US" sz="1700" b="1" dirty="0" err="1" smtClean="0">
                <a:solidFill>
                  <a:schemeClr val="bg1"/>
                </a:solidFill>
              </a:rPr>
              <a:t>Skalica</a:t>
            </a:r>
            <a:endParaRPr lang="en-US" sz="1700" b="1" dirty="0" smtClean="0">
              <a:solidFill>
                <a:schemeClr val="bg1"/>
              </a:solidFill>
            </a:endParaRPr>
          </a:p>
          <a:p>
            <a:r>
              <a:rPr lang="en-US" sz="1700" b="1" dirty="0" smtClean="0">
                <a:solidFill>
                  <a:schemeClr val="bg1"/>
                </a:solidFill>
              </a:rPr>
              <a:t>noted on her identity card</a:t>
            </a:r>
          </a:p>
          <a:p>
            <a:r>
              <a:rPr lang="en-US" sz="1700" b="1" dirty="0" smtClean="0">
                <a:solidFill>
                  <a:schemeClr val="bg1"/>
                </a:solidFill>
              </a:rPr>
              <a:t>half a century later, two months before her death.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267744" y="3868593"/>
            <a:ext cx="8559946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>
                <a:solidFill>
                  <a:schemeClr val="bg1"/>
                </a:solidFill>
              </a:rPr>
              <a:t>L</a:t>
            </a:r>
            <a:r>
              <a:rPr lang="it-IT" sz="1700" b="1" dirty="0" smtClean="0">
                <a:solidFill>
                  <a:schemeClr val="bg1"/>
                </a:solidFill>
              </a:rPr>
              <a:t>ascia, un mattino d’autunno, sul finire del secolo scorso,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babbo Herman, mamma </a:t>
            </a:r>
            <a:r>
              <a:rPr lang="it-IT" sz="1700" b="1" dirty="0" err="1" smtClean="0">
                <a:solidFill>
                  <a:schemeClr val="bg1"/>
                </a:solidFill>
              </a:rPr>
              <a:t>Neta</a:t>
            </a:r>
            <a:r>
              <a:rPr lang="it-IT" sz="1700" b="1" dirty="0" smtClean="0">
                <a:solidFill>
                  <a:schemeClr val="bg1"/>
                </a:solidFill>
              </a:rPr>
              <a:t> e la casa in un paesino di nome </a:t>
            </a:r>
            <a:r>
              <a:rPr lang="it-IT" sz="1700" b="1" dirty="0" err="1" smtClean="0">
                <a:solidFill>
                  <a:schemeClr val="bg1"/>
                </a:solidFill>
              </a:rPr>
              <a:t>Dojč</a:t>
            </a:r>
            <a:r>
              <a:rPr lang="it-IT" sz="17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passa, in carrozza, per stradine attraverso boschi e campi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per sposare il figlio del macellaio, a </a:t>
            </a:r>
            <a:r>
              <a:rPr lang="it-IT" sz="1700" b="1" dirty="0" err="1" smtClean="0">
                <a:solidFill>
                  <a:schemeClr val="bg1"/>
                </a:solidFill>
              </a:rPr>
              <a:t>Unin</a:t>
            </a:r>
            <a:r>
              <a:rPr lang="it-IT" sz="1700" b="1" dirty="0" smtClean="0">
                <a:solidFill>
                  <a:schemeClr val="bg1"/>
                </a:solidFill>
              </a:rPr>
              <a:t>…</a:t>
            </a:r>
          </a:p>
          <a:p>
            <a:endParaRPr lang="it-IT" sz="1700" b="1" dirty="0" smtClean="0">
              <a:solidFill>
                <a:schemeClr val="bg1"/>
              </a:solidFill>
            </a:endParaRPr>
          </a:p>
          <a:p>
            <a:r>
              <a:rPr lang="it-IT" sz="1700" b="1" dirty="0" smtClean="0">
                <a:solidFill>
                  <a:schemeClr val="bg1"/>
                </a:solidFill>
              </a:rPr>
              <a:t>                                                                                Così la 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immagino, la giovanissima donzella Giuseppina,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“colore degli occhi blu, naso di forma regolare, segno particolare nessuno”,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come, nella sua carta d´identità, 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scrisse il maresciallo a </a:t>
            </a:r>
            <a:r>
              <a:rPr lang="it-IT" sz="1700" b="1" dirty="0" err="1" smtClean="0">
                <a:solidFill>
                  <a:schemeClr val="bg1"/>
                </a:solidFill>
              </a:rPr>
              <a:t>Skalica</a:t>
            </a:r>
            <a:r>
              <a:rPr lang="it-IT" sz="17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mezzo secolo dopo, due mesi prima della sua morte.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07504" y="56486"/>
            <a:ext cx="103691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prstClr val="white"/>
                </a:solidFill>
              </a:rPr>
              <a:t> I missed her life, I came too late, her arteries were</a:t>
            </a:r>
          </a:p>
          <a:p>
            <a:r>
              <a:rPr lang="en-US" sz="1700" b="1" dirty="0" smtClean="0">
                <a:solidFill>
                  <a:prstClr val="white"/>
                </a:solidFill>
              </a:rPr>
              <a:t>already sclerotic, she feared for her grandsons, accused the daughter-in-law</a:t>
            </a:r>
          </a:p>
          <a:p>
            <a:r>
              <a:rPr lang="en-US" sz="1700" b="1" dirty="0" smtClean="0">
                <a:solidFill>
                  <a:prstClr val="white"/>
                </a:solidFill>
              </a:rPr>
              <a:t>“you’ve locked the boys up in the beer cellar, they’ll get eaten by the rats ”,</a:t>
            </a:r>
          </a:p>
          <a:p>
            <a:r>
              <a:rPr lang="en-US" sz="1700" b="1" dirty="0" smtClean="0">
                <a:solidFill>
                  <a:prstClr val="white"/>
                </a:solidFill>
              </a:rPr>
              <a:t>although we were peacefully sleeping in the nursery…</a:t>
            </a:r>
          </a:p>
          <a:p>
            <a:endParaRPr lang="en-US" sz="1700" b="1" dirty="0">
              <a:solidFill>
                <a:prstClr val="white"/>
              </a:solidFill>
            </a:endParaRPr>
          </a:p>
          <a:p>
            <a:r>
              <a:rPr lang="en-US" sz="1700" b="1" dirty="0" smtClean="0">
                <a:solidFill>
                  <a:schemeClr val="bg1"/>
                </a:solidFill>
              </a:rPr>
              <a:t>                                                                             Between </a:t>
            </a:r>
            <a:r>
              <a:rPr lang="en-US" sz="1700" b="1" dirty="0">
                <a:solidFill>
                  <a:schemeClr val="bg1"/>
                </a:solidFill>
              </a:rPr>
              <a:t>the wars</a:t>
            </a:r>
          </a:p>
          <a:p>
            <a:r>
              <a:rPr lang="en-US" sz="1700" b="1" dirty="0">
                <a:solidFill>
                  <a:schemeClr val="bg1"/>
                </a:solidFill>
              </a:rPr>
              <a:t>she married off both </a:t>
            </a:r>
            <a:r>
              <a:rPr lang="en-US" sz="1700" b="1" dirty="0" smtClean="0">
                <a:solidFill>
                  <a:schemeClr val="bg1"/>
                </a:solidFill>
              </a:rPr>
              <a:t>daughters, her </a:t>
            </a:r>
            <a:r>
              <a:rPr lang="en-US" sz="1700" b="1" dirty="0">
                <a:solidFill>
                  <a:schemeClr val="bg1"/>
                </a:solidFill>
              </a:rPr>
              <a:t>son’s mistresses were never kosher</a:t>
            </a:r>
          </a:p>
          <a:p>
            <a:r>
              <a:rPr lang="en-US" sz="1700" b="1" dirty="0">
                <a:solidFill>
                  <a:schemeClr val="bg1"/>
                </a:solidFill>
              </a:rPr>
              <a:t>enough, she buried her </a:t>
            </a:r>
            <a:r>
              <a:rPr lang="en-US" sz="1700" b="1" dirty="0" smtClean="0">
                <a:solidFill>
                  <a:schemeClr val="bg1"/>
                </a:solidFill>
              </a:rPr>
              <a:t>husband before </a:t>
            </a:r>
            <a:r>
              <a:rPr lang="en-US" sz="1700" b="1" dirty="0">
                <a:solidFill>
                  <a:schemeClr val="bg1"/>
                </a:solidFill>
              </a:rPr>
              <a:t>they could put him on a transport.</a:t>
            </a:r>
          </a:p>
          <a:p>
            <a:r>
              <a:rPr lang="en-US" sz="1700" b="1" dirty="0">
                <a:solidFill>
                  <a:schemeClr val="bg1"/>
                </a:solidFill>
              </a:rPr>
              <a:t>With her granddaughter and </a:t>
            </a:r>
            <a:r>
              <a:rPr lang="en-US" sz="1700" b="1" dirty="0" smtClean="0">
                <a:solidFill>
                  <a:schemeClr val="bg1"/>
                </a:solidFill>
              </a:rPr>
              <a:t>son she </a:t>
            </a:r>
            <a:r>
              <a:rPr lang="en-US" sz="1700" b="1" dirty="0">
                <a:solidFill>
                  <a:schemeClr val="bg1"/>
                </a:solidFill>
              </a:rPr>
              <a:t>survived the pogroms</a:t>
            </a:r>
          </a:p>
          <a:p>
            <a:r>
              <a:rPr lang="en-US" sz="1700" b="1" dirty="0">
                <a:solidFill>
                  <a:schemeClr val="bg1"/>
                </a:solidFill>
              </a:rPr>
              <a:t>in the </a:t>
            </a:r>
            <a:r>
              <a:rPr lang="en-US" sz="1700" b="1" dirty="0" err="1">
                <a:solidFill>
                  <a:schemeClr val="bg1"/>
                </a:solidFill>
              </a:rPr>
              <a:t>Sered</a:t>
            </a:r>
            <a:r>
              <a:rPr lang="en-US" sz="1700" b="1" dirty="0">
                <a:solidFill>
                  <a:schemeClr val="bg1"/>
                </a:solidFill>
              </a:rPr>
              <a:t> camp. Her </a:t>
            </a:r>
            <a:r>
              <a:rPr lang="en-US" sz="1700" b="1" dirty="0" smtClean="0">
                <a:solidFill>
                  <a:schemeClr val="bg1"/>
                </a:solidFill>
              </a:rPr>
              <a:t>daughters, sons-in-law </a:t>
            </a:r>
            <a:r>
              <a:rPr lang="en-US" sz="1700" b="1" dirty="0">
                <a:solidFill>
                  <a:schemeClr val="bg1"/>
                </a:solidFill>
              </a:rPr>
              <a:t>(even the grandson Harry)  </a:t>
            </a:r>
          </a:p>
          <a:p>
            <a:r>
              <a:rPr lang="en-US" sz="1700" b="1" dirty="0">
                <a:solidFill>
                  <a:schemeClr val="bg1"/>
                </a:solidFill>
              </a:rPr>
              <a:t>did not return from the Polish </a:t>
            </a:r>
            <a:r>
              <a:rPr lang="en-US" sz="1700" b="1" dirty="0" smtClean="0">
                <a:solidFill>
                  <a:schemeClr val="bg1"/>
                </a:solidFill>
              </a:rPr>
              <a:t>camps…That </a:t>
            </a:r>
            <a:r>
              <a:rPr lang="en-US" sz="1700" b="1" dirty="0">
                <a:solidFill>
                  <a:schemeClr val="bg1"/>
                </a:solidFill>
              </a:rPr>
              <a:t>lousy war, in the village</a:t>
            </a:r>
          </a:p>
          <a:p>
            <a:r>
              <a:rPr lang="en-US" sz="1700" b="1" dirty="0">
                <a:solidFill>
                  <a:schemeClr val="bg1"/>
                </a:solidFill>
              </a:rPr>
              <a:t>no one felt guilty.</a:t>
            </a:r>
          </a:p>
          <a:p>
            <a:endParaRPr lang="en-US" sz="1600" b="1" dirty="0" smtClean="0">
              <a:solidFill>
                <a:prstClr val="white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619672" y="3540221"/>
            <a:ext cx="1026413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 smtClean="0">
                <a:solidFill>
                  <a:prstClr val="white"/>
                </a:solidFill>
              </a:rPr>
              <a:t>La sua vita mi sfugge, sono venuto tardi, le sue vene</a:t>
            </a:r>
          </a:p>
          <a:p>
            <a:r>
              <a:rPr lang="it-IT" sz="1700" b="1" dirty="0" smtClean="0">
                <a:solidFill>
                  <a:prstClr val="white"/>
                </a:solidFill>
              </a:rPr>
              <a:t>erano già sclerotiche, si preoccupava sempre per i nipotini, accusando la nuora,</a:t>
            </a:r>
          </a:p>
          <a:p>
            <a:r>
              <a:rPr lang="it-IT" sz="1700" b="1" dirty="0" smtClean="0">
                <a:solidFill>
                  <a:prstClr val="white"/>
                </a:solidFill>
              </a:rPr>
              <a:t>“hai chiuso i ragazzi in cantina... ma li mangeranno i topi, là dentro”,</a:t>
            </a:r>
          </a:p>
          <a:p>
            <a:r>
              <a:rPr lang="it-IT" sz="1700" b="1" dirty="0" smtClean="0">
                <a:solidFill>
                  <a:prstClr val="white"/>
                </a:solidFill>
              </a:rPr>
              <a:t>anche se dormivamo tranquilli nella nostra camera...</a:t>
            </a:r>
          </a:p>
          <a:p>
            <a:endParaRPr lang="it-IT" sz="1700" b="1" dirty="0">
              <a:solidFill>
                <a:prstClr val="white"/>
              </a:solidFill>
            </a:endParaRPr>
          </a:p>
          <a:p>
            <a:r>
              <a:rPr lang="it-IT" sz="1700" b="1" dirty="0" smtClean="0">
                <a:solidFill>
                  <a:schemeClr val="bg1"/>
                </a:solidFill>
              </a:rPr>
              <a:t>                                                                               Tra </a:t>
            </a:r>
            <a:r>
              <a:rPr lang="it-IT" sz="1700" b="1" dirty="0">
                <a:solidFill>
                  <a:schemeClr val="bg1"/>
                </a:solidFill>
              </a:rPr>
              <a:t>due guerre</a:t>
            </a:r>
          </a:p>
          <a:p>
            <a:r>
              <a:rPr lang="it-IT" sz="1700" b="1" dirty="0">
                <a:solidFill>
                  <a:schemeClr val="bg1"/>
                </a:solidFill>
              </a:rPr>
              <a:t>ha fatto sposare le due </a:t>
            </a:r>
            <a:r>
              <a:rPr lang="it-IT" sz="1700" b="1" dirty="0" smtClean="0">
                <a:solidFill>
                  <a:schemeClr val="bg1"/>
                </a:solidFill>
              </a:rPr>
              <a:t>figlie, le </a:t>
            </a:r>
            <a:r>
              <a:rPr lang="it-IT" sz="1700" b="1" dirty="0">
                <a:solidFill>
                  <a:schemeClr val="bg1"/>
                </a:solidFill>
              </a:rPr>
              <a:t>fidanzate del figlio non erano mai abbastanza </a:t>
            </a:r>
          </a:p>
          <a:p>
            <a:r>
              <a:rPr lang="it-IT" sz="1700" b="1" dirty="0">
                <a:solidFill>
                  <a:schemeClr val="bg1"/>
                </a:solidFill>
              </a:rPr>
              <a:t>dei nostri, il marito, lo seppellì </a:t>
            </a:r>
            <a:r>
              <a:rPr lang="it-IT" sz="1700" b="1" dirty="0" smtClean="0">
                <a:solidFill>
                  <a:schemeClr val="bg1"/>
                </a:solidFill>
              </a:rPr>
              <a:t>prima </a:t>
            </a:r>
            <a:r>
              <a:rPr lang="it-IT" sz="1700" b="1" dirty="0">
                <a:solidFill>
                  <a:schemeClr val="bg1"/>
                </a:solidFill>
              </a:rPr>
              <a:t>delle deportazioni. </a:t>
            </a:r>
          </a:p>
          <a:p>
            <a:r>
              <a:rPr lang="it-IT" sz="1700" b="1" dirty="0">
                <a:solidFill>
                  <a:schemeClr val="bg1"/>
                </a:solidFill>
              </a:rPr>
              <a:t>Insieme ad una nipotina e al </a:t>
            </a:r>
            <a:r>
              <a:rPr lang="it-IT" sz="1700" b="1" dirty="0" smtClean="0">
                <a:solidFill>
                  <a:schemeClr val="bg1"/>
                </a:solidFill>
              </a:rPr>
              <a:t>figlio, sopravvisse </a:t>
            </a:r>
            <a:r>
              <a:rPr lang="it-IT" sz="1700" b="1" dirty="0">
                <a:solidFill>
                  <a:schemeClr val="bg1"/>
                </a:solidFill>
              </a:rPr>
              <a:t>ai pogrom </a:t>
            </a:r>
          </a:p>
          <a:p>
            <a:r>
              <a:rPr lang="it-IT" sz="1700" b="1" dirty="0">
                <a:solidFill>
                  <a:schemeClr val="bg1"/>
                </a:solidFill>
              </a:rPr>
              <a:t>nel lager di </a:t>
            </a:r>
            <a:r>
              <a:rPr lang="it-IT" sz="1700" b="1" dirty="0" err="1">
                <a:solidFill>
                  <a:schemeClr val="bg1"/>
                </a:solidFill>
              </a:rPr>
              <a:t>Sereď</a:t>
            </a:r>
            <a:r>
              <a:rPr lang="it-IT" sz="1700" b="1" dirty="0">
                <a:solidFill>
                  <a:schemeClr val="bg1"/>
                </a:solidFill>
              </a:rPr>
              <a:t> le </a:t>
            </a:r>
            <a:r>
              <a:rPr lang="it-IT" sz="1700" b="1" dirty="0" smtClean="0">
                <a:solidFill>
                  <a:schemeClr val="bg1"/>
                </a:solidFill>
              </a:rPr>
              <a:t>figlie, i </a:t>
            </a:r>
            <a:r>
              <a:rPr lang="it-IT" sz="1700" b="1" dirty="0">
                <a:solidFill>
                  <a:schemeClr val="bg1"/>
                </a:solidFill>
              </a:rPr>
              <a:t>generi (e neanche il nipotino Harry) </a:t>
            </a:r>
          </a:p>
          <a:p>
            <a:r>
              <a:rPr lang="it-IT" sz="1700" b="1" dirty="0">
                <a:solidFill>
                  <a:schemeClr val="bg1"/>
                </a:solidFill>
              </a:rPr>
              <a:t>sono tornati dai lager polacchi</a:t>
            </a:r>
            <a:r>
              <a:rPr lang="it-IT" sz="1700" b="1" dirty="0" smtClean="0">
                <a:solidFill>
                  <a:schemeClr val="bg1"/>
                </a:solidFill>
              </a:rPr>
              <a:t>...Che </a:t>
            </a:r>
            <a:r>
              <a:rPr lang="it-IT" sz="1700" b="1" dirty="0">
                <a:solidFill>
                  <a:schemeClr val="bg1"/>
                </a:solidFill>
              </a:rPr>
              <a:t>carogna di guerra! Al paese, </a:t>
            </a:r>
          </a:p>
          <a:p>
            <a:r>
              <a:rPr lang="it-IT" sz="1700" b="1" dirty="0">
                <a:solidFill>
                  <a:schemeClr val="bg1"/>
                </a:solidFill>
              </a:rPr>
              <a:t>nessuno si sentiva in colpa</a:t>
            </a:r>
            <a:r>
              <a:rPr lang="it-IT" sz="1700" b="1" dirty="0" smtClean="0">
                <a:solidFill>
                  <a:schemeClr val="bg1"/>
                </a:solidFill>
              </a:rPr>
              <a:t>.</a:t>
            </a:r>
            <a:endParaRPr lang="it-IT" sz="1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7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07504" y="428179"/>
            <a:ext cx="9145016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chemeClr val="bg1"/>
                </a:solidFill>
              </a:rPr>
              <a:t> Her strength waned, the land needed tending… Josephine yielded,</a:t>
            </a:r>
          </a:p>
          <a:p>
            <a:r>
              <a:rPr lang="en-US" sz="1700" b="1" dirty="0" smtClean="0">
                <a:solidFill>
                  <a:schemeClr val="bg1"/>
                </a:solidFill>
              </a:rPr>
              <a:t>the son, already on the threshold of old age, was allowed to marry.			     	  </a:t>
            </a:r>
            <a:endParaRPr lang="en-US" sz="1700" b="1" dirty="0">
              <a:solidFill>
                <a:schemeClr val="bg1"/>
              </a:solidFill>
            </a:endParaRPr>
          </a:p>
          <a:p>
            <a:r>
              <a:rPr lang="en-US" sz="1700" b="1" dirty="0" smtClean="0">
                <a:solidFill>
                  <a:schemeClr val="bg1"/>
                </a:solidFill>
              </a:rPr>
              <a:t>                                                                        I remember</a:t>
            </a:r>
          </a:p>
          <a:p>
            <a:r>
              <a:rPr lang="en-US" sz="1700" b="1" dirty="0" smtClean="0">
                <a:solidFill>
                  <a:schemeClr val="bg1"/>
                </a:solidFill>
              </a:rPr>
              <a:t>an old woman, forever in bed, long grey hair</a:t>
            </a:r>
          </a:p>
          <a:p>
            <a:r>
              <a:rPr lang="en-US" sz="1700" b="1" dirty="0" smtClean="0">
                <a:solidFill>
                  <a:schemeClr val="bg1"/>
                </a:solidFill>
              </a:rPr>
              <a:t>which our mother brushed for her. The smell of elderly urine,</a:t>
            </a:r>
          </a:p>
          <a:p>
            <a:r>
              <a:rPr lang="en-US" sz="1700" b="1" dirty="0" smtClean="0">
                <a:solidFill>
                  <a:schemeClr val="bg1"/>
                </a:solidFill>
              </a:rPr>
              <a:t>the pungent smell of liquid manure running over the yard.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7504" y="3861048"/>
            <a:ext cx="9973616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 smtClean="0">
                <a:solidFill>
                  <a:schemeClr val="bg1"/>
                </a:solidFill>
              </a:rPr>
              <a:t> Le forze diminuirono, il bestiame, i campi, per tutto serviva manodopera... e cosi Giuseppina diede 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al figlio il consenso di sposarsi, egli stesso sulla soglia della vecchiaia.</a:t>
            </a:r>
          </a:p>
          <a:p>
            <a:endParaRPr lang="it-IT" sz="1700" b="1" dirty="0" smtClean="0">
              <a:solidFill>
                <a:schemeClr val="bg1"/>
              </a:solidFill>
            </a:endParaRPr>
          </a:p>
          <a:p>
            <a:r>
              <a:rPr lang="it-IT" sz="1700" b="1" dirty="0" smtClean="0">
                <a:solidFill>
                  <a:schemeClr val="bg1"/>
                </a:solidFill>
              </a:rPr>
              <a:t>                                                                          Mi ricordo 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una vecchia, sempre a letto, lunghi capelli grigi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che nostra mamma le pettinava. L’odore di urina dei vecchi,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l’odore acre del cessino che scorreva attraverso il cortile.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52514" y="116632"/>
            <a:ext cx="7574066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chemeClr val="bg1"/>
                </a:solidFill>
              </a:rPr>
              <a:t>Father in jodhpurs and high boots watching her, short of breath,</a:t>
            </a:r>
          </a:p>
          <a:p>
            <a:r>
              <a:rPr lang="en-US" sz="1700" b="1" dirty="0" smtClean="0">
                <a:solidFill>
                  <a:schemeClr val="bg1"/>
                </a:solidFill>
              </a:rPr>
              <a:t>the big Jewish mother who, in snatches of full consciousness,</a:t>
            </a:r>
          </a:p>
          <a:p>
            <a:r>
              <a:rPr lang="en-US" sz="1700" b="1" dirty="0" smtClean="0">
                <a:solidFill>
                  <a:schemeClr val="bg1"/>
                </a:solidFill>
              </a:rPr>
              <a:t>propped up by high-piled pillows,</a:t>
            </a:r>
          </a:p>
          <a:p>
            <a:r>
              <a:rPr lang="en-US" sz="1700" b="1" dirty="0" smtClean="0">
                <a:solidFill>
                  <a:schemeClr val="bg1"/>
                </a:solidFill>
              </a:rPr>
              <a:t>surrounded by grandchildren and kids from </a:t>
            </a:r>
            <a:r>
              <a:rPr lang="en-US" sz="1700" b="1" dirty="0" err="1" smtClean="0">
                <a:solidFill>
                  <a:schemeClr val="bg1"/>
                </a:solidFill>
              </a:rPr>
              <a:t>neighbourhood</a:t>
            </a:r>
            <a:r>
              <a:rPr lang="en-US" sz="17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en-US" sz="1700" b="1" dirty="0" smtClean="0">
                <a:solidFill>
                  <a:schemeClr val="bg1"/>
                </a:solidFill>
              </a:rPr>
              <a:t>with her commands held all life on a tight rein</a:t>
            </a:r>
          </a:p>
          <a:p>
            <a:r>
              <a:rPr lang="en-US" sz="1700" b="1" dirty="0" smtClean="0">
                <a:solidFill>
                  <a:schemeClr val="bg1"/>
                </a:solidFill>
              </a:rPr>
              <a:t>as well as death,</a:t>
            </a:r>
          </a:p>
          <a:p>
            <a:r>
              <a:rPr lang="en-US" sz="1700" b="1" dirty="0" smtClean="0">
                <a:solidFill>
                  <a:schemeClr val="bg1"/>
                </a:solidFill>
              </a:rPr>
              <a:t>which was stalking round her room, house, barn,</a:t>
            </a:r>
          </a:p>
          <a:p>
            <a:r>
              <a:rPr lang="en-US" sz="1700" b="1" dirty="0" smtClean="0">
                <a:solidFill>
                  <a:schemeClr val="bg1"/>
                </a:solidFill>
              </a:rPr>
              <a:t>disguised in the end</a:t>
            </a:r>
          </a:p>
          <a:p>
            <a:r>
              <a:rPr lang="en-US" sz="1700" b="1" dirty="0" smtClean="0">
                <a:solidFill>
                  <a:schemeClr val="bg1"/>
                </a:solidFill>
              </a:rPr>
              <a:t>as officials confiscating potatoes and grain -</a:t>
            </a:r>
          </a:p>
          <a:p>
            <a:r>
              <a:rPr lang="en-US" sz="1700" b="1" dirty="0" smtClean="0">
                <a:solidFill>
                  <a:schemeClr val="bg1"/>
                </a:solidFill>
              </a:rPr>
              <a:t>the first punitive commandos</a:t>
            </a:r>
          </a:p>
          <a:p>
            <a:r>
              <a:rPr lang="en-US" sz="1700" b="1" dirty="0" smtClean="0">
                <a:solidFill>
                  <a:schemeClr val="bg1"/>
                </a:solidFill>
              </a:rPr>
              <a:t>of my time.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339752" y="3284984"/>
            <a:ext cx="8712968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 smtClean="0">
                <a:solidFill>
                  <a:schemeClr val="bg1"/>
                </a:solidFill>
              </a:rPr>
              <a:t>mio padre, in pantaloni alla zuava e alti stivali la osservava ansimando,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la grande madre ebrea che, nei fugaci momenti di lucidità,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appoggiata agli alti cuscini, 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in mezzo ai nipotini e ai bambini dei vicini di casa, dominava,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con secchi ordini, la vita intera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e la morte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che gironzolava intorno alla sua camera, alla </a:t>
            </a:r>
            <a:r>
              <a:rPr lang="it-IT" sz="1700" b="1" dirty="0" err="1" smtClean="0">
                <a:solidFill>
                  <a:schemeClr val="bg1"/>
                </a:solidFill>
              </a:rPr>
              <a:t>casa,al</a:t>
            </a:r>
            <a:r>
              <a:rPr lang="it-IT" sz="1700" b="1" dirty="0" smtClean="0">
                <a:solidFill>
                  <a:schemeClr val="bg1"/>
                </a:solidFill>
              </a:rPr>
              <a:t> fienile, 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camuffata, alla fine, 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in quelli che confiscavano le patate ed il grano,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i primi plotoni punitivi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dei miei tempi.</a:t>
            </a:r>
          </a:p>
          <a:p>
            <a:r>
              <a:rPr lang="it-IT" sz="1400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it-IT" sz="1600" b="1" dirty="0" smtClean="0">
                <a:solidFill>
                  <a:schemeClr val="bg1"/>
                </a:solidFill>
              </a:rPr>
              <a:t>Traduzione di Stanislav Vallo e Fabrizio </a:t>
            </a:r>
            <a:r>
              <a:rPr lang="it-IT" sz="1600" b="1" dirty="0" err="1" smtClean="0">
                <a:solidFill>
                  <a:schemeClr val="bg1"/>
                </a:solidFill>
              </a:rPr>
              <a:t>Iurlano</a:t>
            </a:r>
            <a:endParaRPr lang="it-IT" sz="1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9512" y="87015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SILENCE WITH RILKE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520280" y="3724764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SILENZIO CON </a:t>
            </a:r>
            <a:r>
              <a:rPr lang="it-IT" sz="2400" b="1" dirty="0" err="1" smtClean="0">
                <a:solidFill>
                  <a:schemeClr val="bg1"/>
                </a:solidFill>
              </a:rPr>
              <a:t>RILKE</a:t>
            </a:r>
            <a:endParaRPr lang="it-IT" sz="2400" b="1" dirty="0" smtClean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548679"/>
            <a:ext cx="896448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Duino</a:t>
            </a:r>
            <a:r>
              <a:rPr lang="en-US" b="1" dirty="0" smtClean="0">
                <a:solidFill>
                  <a:schemeClr val="bg1"/>
                </a:solidFill>
              </a:rPr>
              <a:t> stays with the angels, invisible,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the count flew to London,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the audience is cancelled…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However, the baroness…would like to remember,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the book of Marie von Thurn und Taxis lies on the table,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 handwriting as beautiful and mysterious as those times…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“On this estate, while fleeing, the French dauphins found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 hiding place and a shelter…”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699792" y="4157207"/>
            <a:ext cx="89289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Duino rimane con gli angeli, invisibile,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il conte è volato a Londra,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l'udienza è cancellata...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Tuttavia, la baronessa...vorrebbe ricordare,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il libro di Marie von </a:t>
            </a:r>
            <a:r>
              <a:rPr lang="it-IT" b="1" dirty="0" err="1" smtClean="0">
                <a:solidFill>
                  <a:schemeClr val="bg1"/>
                </a:solidFill>
              </a:rPr>
              <a:t>Thurn</a:t>
            </a:r>
            <a:r>
              <a:rPr lang="it-IT" b="1" dirty="0" smtClean="0">
                <a:solidFill>
                  <a:schemeClr val="bg1"/>
                </a:solidFill>
              </a:rPr>
              <a:t> und Taxis è sul tavolo,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una grafia splendida e misteriosa quanto lo erano quei tempi...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"In questa tenuta, fuggendo, i delfini di Francia trovarono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rifugio e riparo...“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79512" y="188640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Surely Rilke used to come here for tea, 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when he got tired of </a:t>
            </a:r>
            <a:r>
              <a:rPr lang="en-US" sz="1600" b="1" dirty="0" err="1" smtClean="0">
                <a:solidFill>
                  <a:schemeClr val="bg1"/>
                </a:solidFill>
              </a:rPr>
              <a:t>Duino</a:t>
            </a:r>
            <a:r>
              <a:rPr lang="en-US" sz="1600" b="1" dirty="0" smtClean="0">
                <a:solidFill>
                  <a:schemeClr val="bg1"/>
                </a:solidFill>
              </a:rPr>
              <a:t>. We can guess why.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We join in silence with his invisible breath.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The baron remembers those times.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In three languages of the old Empire.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“Slovaks were excellent subjects.”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And yet, when parting, he shakes our hand					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with his leaving one.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…………………………….................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			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The encounter of two worlds can be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an encounter of the third kind.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779912" y="2636912"/>
            <a:ext cx="89289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</a:rPr>
              <a:t>Senza dubbio </a:t>
            </a:r>
            <a:r>
              <a:rPr lang="it-IT" sz="1600" b="1" dirty="0" err="1" smtClean="0">
                <a:solidFill>
                  <a:schemeClr val="bg1"/>
                </a:solidFill>
              </a:rPr>
              <a:t>Rilke</a:t>
            </a:r>
            <a:r>
              <a:rPr lang="it-IT" sz="1600" b="1" dirty="0" smtClean="0">
                <a:solidFill>
                  <a:schemeClr val="bg1"/>
                </a:solidFill>
              </a:rPr>
              <a:t> veniva qui a prendere il tè,</a:t>
            </a:r>
          </a:p>
          <a:p>
            <a:r>
              <a:rPr lang="it-IT" sz="1600" b="1" dirty="0" smtClean="0">
                <a:solidFill>
                  <a:schemeClr val="bg1"/>
                </a:solidFill>
              </a:rPr>
              <a:t>quando si stancava di Duino. Possiamo immaginare il perché. </a:t>
            </a:r>
          </a:p>
          <a:p>
            <a:r>
              <a:rPr lang="it-IT" sz="1600" b="1" dirty="0" smtClean="0">
                <a:solidFill>
                  <a:schemeClr val="bg1"/>
                </a:solidFill>
              </a:rPr>
              <a:t>Ci uniamo in silenzio al suo alito invisibile.</a:t>
            </a:r>
          </a:p>
          <a:p>
            <a:r>
              <a:rPr lang="it-IT" sz="1600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it-IT" sz="1600" b="1" dirty="0" smtClean="0">
                <a:solidFill>
                  <a:schemeClr val="bg1"/>
                </a:solidFill>
              </a:rPr>
              <a:t>Il barone ricorda quei tempi.</a:t>
            </a:r>
          </a:p>
          <a:p>
            <a:r>
              <a:rPr lang="it-IT" sz="1600" b="1" dirty="0" smtClean="0">
                <a:solidFill>
                  <a:schemeClr val="bg1"/>
                </a:solidFill>
              </a:rPr>
              <a:t>In tre lingue del vecchio Impero.</a:t>
            </a:r>
          </a:p>
          <a:p>
            <a:r>
              <a:rPr lang="it-IT" sz="1600" b="1" dirty="0" smtClean="0">
                <a:solidFill>
                  <a:schemeClr val="bg1"/>
                </a:solidFill>
              </a:rPr>
              <a:t>"Gli Slovacchi erano sudditi eccellenti."</a:t>
            </a:r>
          </a:p>
          <a:p>
            <a:r>
              <a:rPr lang="it-IT" sz="1600" b="1" dirty="0" smtClean="0">
                <a:solidFill>
                  <a:schemeClr val="bg1"/>
                </a:solidFill>
              </a:rPr>
              <a:t>E però, separandosi, ci dà la mano</a:t>
            </a:r>
          </a:p>
          <a:p>
            <a:r>
              <a:rPr lang="it-IT" sz="1600" b="1" dirty="0" smtClean="0">
                <a:solidFill>
                  <a:schemeClr val="bg1"/>
                </a:solidFill>
              </a:rPr>
              <a:t>con la sua in partenza.</a:t>
            </a:r>
          </a:p>
          <a:p>
            <a:endParaRPr lang="it-IT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................................................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The encounter of two worlds can be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an encounter of the third kind</a:t>
            </a:r>
            <a:r>
              <a:rPr lang="en-US" sz="1600" b="1" dirty="0" smtClean="0">
                <a:solidFill>
                  <a:schemeClr val="bg1"/>
                </a:solidFill>
              </a:rPr>
              <a:t>.</a:t>
            </a:r>
          </a:p>
          <a:p>
            <a:endParaRPr lang="it-IT" sz="1400" b="1" dirty="0" smtClean="0">
              <a:solidFill>
                <a:schemeClr val="bg1"/>
              </a:solidFill>
            </a:endParaRPr>
          </a:p>
          <a:p>
            <a:r>
              <a:rPr lang="it-IT" sz="1400" b="1" dirty="0" smtClean="0">
                <a:solidFill>
                  <a:schemeClr val="bg1"/>
                </a:solidFill>
              </a:rPr>
              <a:t>Traduzione di Annarita </a:t>
            </a:r>
            <a:r>
              <a:rPr lang="it-IT" sz="1400" b="1" dirty="0" err="1" smtClean="0">
                <a:solidFill>
                  <a:schemeClr val="bg1"/>
                </a:solidFill>
              </a:rPr>
              <a:t>Tavani</a:t>
            </a:r>
            <a:endParaRPr lang="it-IT" sz="1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9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188640"/>
            <a:ext cx="3923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SEEN IN THE SNOW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                   </a:t>
            </a:r>
            <a:r>
              <a:rPr lang="en-US" sz="2000" b="1" i="1" dirty="0" smtClean="0">
                <a:solidFill>
                  <a:schemeClr val="bg1"/>
                </a:solidFill>
              </a:rPr>
              <a:t>For Tomas </a:t>
            </a:r>
            <a:r>
              <a:rPr lang="en-US" sz="2000" b="1" i="1" dirty="0" err="1" smtClean="0">
                <a:solidFill>
                  <a:schemeClr val="bg1"/>
                </a:solidFill>
              </a:rPr>
              <a:t>Tranströmer</a:t>
            </a:r>
            <a:endParaRPr lang="en-US" sz="2000" b="1" i="1" dirty="0" smtClean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499992" y="188640"/>
            <a:ext cx="4644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INDIVIDUATA NELLA NEVE</a:t>
            </a:r>
          </a:p>
          <a:p>
            <a:r>
              <a:rPr lang="it-IT" sz="2000" b="1" i="1" dirty="0" smtClean="0">
                <a:solidFill>
                  <a:schemeClr val="bg1"/>
                </a:solidFill>
              </a:rPr>
              <a:t>                                   Per Tomas </a:t>
            </a:r>
            <a:r>
              <a:rPr lang="it-IT" sz="2000" b="1" i="1" dirty="0" err="1" smtClean="0">
                <a:solidFill>
                  <a:schemeClr val="bg1"/>
                </a:solidFill>
              </a:rPr>
              <a:t>Tranströmer</a:t>
            </a:r>
            <a:endParaRPr lang="it-IT" sz="20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1182457"/>
            <a:ext cx="878497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It stopped snowing. The branches of the firs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release the extra load.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In front of you a fresh ski track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that vanishes in the valley.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Nameless terrain: </a:t>
            </a:r>
            <a:r>
              <a:rPr lang="en-US" b="1" dirty="0" err="1" smtClean="0">
                <a:solidFill>
                  <a:schemeClr val="bg1"/>
                </a:solidFill>
              </a:rPr>
              <a:t>Geilo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Tatras</a:t>
            </a:r>
            <a:r>
              <a:rPr lang="en-US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Västerås</a:t>
            </a:r>
            <a:r>
              <a:rPr lang="en-US" b="1" dirty="0" smtClean="0">
                <a:solidFill>
                  <a:schemeClr val="bg1"/>
                </a:solidFill>
              </a:rPr>
              <a:t> region, Moon?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Not a living soul around.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Your breath keeps you on track.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Cosmic silence. The swoosh of the skis,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the thumping of your heart in your temples… Then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behind the clouds, an outline of the blue planet,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the one you know from the maps.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And you </a:t>
            </a:r>
            <a:r>
              <a:rPr lang="en-US" b="1" dirty="0" err="1" smtClean="0">
                <a:solidFill>
                  <a:schemeClr val="bg1"/>
                </a:solidFill>
              </a:rPr>
              <a:t>realise</a:t>
            </a:r>
            <a:r>
              <a:rPr lang="en-US" b="1" dirty="0" smtClean="0">
                <a:solidFill>
                  <a:schemeClr val="bg1"/>
                </a:solidFill>
              </a:rPr>
              <a:t> in horror: This track,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which makes you ski ever so easier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was left by the narrow skis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of your earthly life.</a:t>
            </a: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860032" y="1184906"/>
            <a:ext cx="7056784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Ha smesso di nevicare. I rami degli abeti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si liberano del carico eccessivo.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Dinanzi a te una traccia fresca di sci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che si perde nella valle.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Terreno senza nome: </a:t>
            </a:r>
            <a:r>
              <a:rPr lang="it-IT" b="1" dirty="0" err="1" smtClean="0">
                <a:solidFill>
                  <a:schemeClr val="bg1"/>
                </a:solidFill>
              </a:rPr>
              <a:t>Geilo</a:t>
            </a:r>
            <a:r>
              <a:rPr lang="it-IT" b="1" dirty="0" smtClean="0">
                <a:solidFill>
                  <a:schemeClr val="bg1"/>
                </a:solidFill>
              </a:rPr>
              <a:t>, </a:t>
            </a:r>
            <a:r>
              <a:rPr lang="it-IT" b="1" dirty="0" err="1" smtClean="0">
                <a:solidFill>
                  <a:schemeClr val="bg1"/>
                </a:solidFill>
              </a:rPr>
              <a:t>Tatras</a:t>
            </a:r>
            <a:r>
              <a:rPr lang="it-IT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regione </a:t>
            </a:r>
            <a:r>
              <a:rPr lang="it-IT" b="1" dirty="0" err="1" smtClean="0">
                <a:solidFill>
                  <a:schemeClr val="bg1"/>
                </a:solidFill>
              </a:rPr>
              <a:t>Västerås</a:t>
            </a:r>
            <a:r>
              <a:rPr lang="it-IT" b="1" dirty="0" smtClean="0">
                <a:solidFill>
                  <a:schemeClr val="bg1"/>
                </a:solidFill>
              </a:rPr>
              <a:t>, Luna?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Nemmeno un'anima viva.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Il tuo respiro ti mantiene sulla pista.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Silenzio cosmico. Il sibilo degli sci,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il battere del tuo cuore nelle tempie... Poi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dietro le nuvole, la sagoma del pianeta blu,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quello che conosci dalle carte geografiche.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 riconosci l'orrore: Questa traccia,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che ti fa sciare con crescente facilità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fu lasciata dagli sci sottili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della tua vita terrena.</a:t>
            </a:r>
          </a:p>
          <a:p>
            <a:endParaRPr lang="it-IT" sz="1100" b="1" dirty="0" smtClean="0">
              <a:solidFill>
                <a:schemeClr val="bg1"/>
              </a:solidFill>
            </a:endParaRPr>
          </a:p>
          <a:p>
            <a:r>
              <a:rPr lang="it-IT" sz="1400" b="1" dirty="0" smtClean="0">
                <a:solidFill>
                  <a:schemeClr val="bg1"/>
                </a:solidFill>
              </a:rPr>
              <a:t>Traduzione di Annarita </a:t>
            </a:r>
            <a:r>
              <a:rPr lang="it-IT" sz="1400" b="1" dirty="0" err="1" smtClean="0">
                <a:solidFill>
                  <a:schemeClr val="bg1"/>
                </a:solidFill>
              </a:rPr>
              <a:t>Tavani</a:t>
            </a:r>
            <a:endParaRPr lang="it-IT" sz="1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1340" y="0"/>
            <a:ext cx="6494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OKTÓBER 1944 – TEREZÍN, BREZINKA </a:t>
            </a:r>
            <a:endParaRPr lang="en-US" sz="2000" b="1" i="1" dirty="0" smtClean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634574" y="3105096"/>
            <a:ext cx="550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OTTOBRE 1944  – TEREZÍN, BIRKENAU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9232" y="458218"/>
            <a:ext cx="50368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</a:rPr>
              <a:t>Som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dnes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päť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rokov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starší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než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dedo</a:t>
            </a:r>
            <a:r>
              <a:rPr lang="en-US" sz="1600" b="1" dirty="0">
                <a:solidFill>
                  <a:schemeClr val="bg1"/>
                </a:solidFill>
              </a:rPr>
              <a:t> Emil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vo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chvíli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r>
              <a:rPr lang="en-US" sz="1600" b="1" dirty="0" err="1">
                <a:solidFill>
                  <a:schemeClr val="bg1"/>
                </a:solidFill>
              </a:rPr>
              <a:t>keď</a:t>
            </a:r>
            <a:r>
              <a:rPr lang="en-US" sz="1600" b="1" dirty="0">
                <a:solidFill>
                  <a:schemeClr val="bg1"/>
                </a:solidFill>
              </a:rPr>
              <a:t> ho </a:t>
            </a:r>
            <a:r>
              <a:rPr lang="en-US" sz="1600" b="1" dirty="0" err="1">
                <a:solidFill>
                  <a:schemeClr val="bg1"/>
                </a:solidFill>
              </a:rPr>
              <a:t>moja</a:t>
            </a:r>
            <a:r>
              <a:rPr lang="en-US" sz="1600" b="1" dirty="0">
                <a:solidFill>
                  <a:schemeClr val="bg1"/>
                </a:solidFill>
              </a:rPr>
              <a:t> mama </a:t>
            </a:r>
            <a:r>
              <a:rPr lang="en-US" sz="1600" b="1" dirty="0" err="1">
                <a:solidFill>
                  <a:schemeClr val="bg1"/>
                </a:solidFill>
              </a:rPr>
              <a:t>objíme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pri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postĺkaných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doskách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r>
              <a:rPr lang="en-US" sz="1600" b="1" dirty="0" err="1">
                <a:solidFill>
                  <a:schemeClr val="bg1"/>
                </a:solidFill>
              </a:rPr>
              <a:t>po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ktorých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má</a:t>
            </a:r>
            <a:r>
              <a:rPr lang="en-US" sz="1600" b="1" dirty="0">
                <a:solidFill>
                  <a:schemeClr val="bg1"/>
                </a:solidFill>
              </a:rPr>
              <a:t> 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aj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s </a:t>
            </a:r>
            <a:r>
              <a:rPr lang="en-US" sz="1600" b="1" dirty="0" err="1">
                <a:solidFill>
                  <a:schemeClr val="bg1"/>
                </a:solidFill>
              </a:rPr>
              <a:t>babičkou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Amáliou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vojsť</a:t>
            </a:r>
            <a:r>
              <a:rPr lang="en-US" sz="1600" b="1" dirty="0">
                <a:solidFill>
                  <a:schemeClr val="bg1"/>
                </a:solidFill>
              </a:rPr>
              <a:t> do </a:t>
            </a:r>
            <a:r>
              <a:rPr lang="en-US" sz="1600" b="1" dirty="0" err="1">
                <a:solidFill>
                  <a:schemeClr val="bg1"/>
                </a:solidFill>
              </a:rPr>
              <a:t>surovej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tmy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vagóna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pre </a:t>
            </a:r>
            <a:r>
              <a:rPr lang="en-US" sz="1600" b="1" dirty="0" err="1">
                <a:solidFill>
                  <a:schemeClr val="bg1"/>
                </a:solidFill>
              </a:rPr>
              <a:t>dobytok</a:t>
            </a:r>
            <a:r>
              <a:rPr lang="en-US" sz="1600" b="1" dirty="0">
                <a:solidFill>
                  <a:schemeClr val="bg1"/>
                </a:solidFill>
              </a:rPr>
              <a:t>. </a:t>
            </a:r>
            <a:r>
              <a:rPr lang="en-US" sz="1600" b="1" dirty="0" err="1">
                <a:solidFill>
                  <a:schemeClr val="bg1"/>
                </a:solidFill>
              </a:rPr>
              <a:t>Čo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ešte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stihli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dcére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povedať</a:t>
            </a:r>
            <a:r>
              <a:rPr lang="en-US" sz="1600" b="1" dirty="0">
                <a:solidFill>
                  <a:schemeClr val="bg1"/>
                </a:solidFill>
              </a:rPr>
              <a:t>? </a:t>
            </a:r>
            <a:r>
              <a:rPr lang="en-US" sz="1600" b="1" i="1" dirty="0">
                <a:solidFill>
                  <a:schemeClr val="bg1"/>
                </a:solidFill>
              </a:rPr>
              <a:t>Eriko, my se tam </a:t>
            </a:r>
            <a:r>
              <a:rPr lang="en-US" sz="1600" b="1" i="1" dirty="0" err="1">
                <a:solidFill>
                  <a:schemeClr val="bg1"/>
                </a:solidFill>
              </a:rPr>
              <a:t>už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nějak</a:t>
            </a:r>
            <a:r>
              <a:rPr lang="en-US" sz="1600" b="1" i="1" dirty="0">
                <a:solidFill>
                  <a:schemeClr val="bg1"/>
                </a:solidFill>
              </a:rPr>
              <a:t> o </a:t>
            </a:r>
            <a:r>
              <a:rPr lang="en-US" sz="1600" b="1" i="1" dirty="0" err="1">
                <a:solidFill>
                  <a:schemeClr val="bg1"/>
                </a:solidFill>
              </a:rPr>
              <a:t>sebe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endParaRPr lang="en-US" sz="1600" b="1" i="1" dirty="0" smtClean="0">
              <a:solidFill>
                <a:schemeClr val="bg1"/>
              </a:solidFill>
            </a:endParaRPr>
          </a:p>
          <a:p>
            <a:r>
              <a:rPr lang="en-US" sz="1600" b="1" i="1" dirty="0" err="1" smtClean="0">
                <a:solidFill>
                  <a:schemeClr val="bg1"/>
                </a:solidFill>
              </a:rPr>
              <a:t>postaráme</a:t>
            </a:r>
            <a:r>
              <a:rPr lang="en-US" sz="1600" b="1" i="1" dirty="0">
                <a:solidFill>
                  <a:schemeClr val="bg1"/>
                </a:solidFill>
              </a:rPr>
              <a:t>, </a:t>
            </a:r>
            <a:r>
              <a:rPr lang="en-US" sz="1600" b="1" i="1" dirty="0" err="1">
                <a:solidFill>
                  <a:schemeClr val="bg1"/>
                </a:solidFill>
              </a:rPr>
              <a:t>všude</a:t>
            </a:r>
            <a:r>
              <a:rPr lang="en-US" sz="1600" b="1" i="1" dirty="0">
                <a:solidFill>
                  <a:schemeClr val="bg1"/>
                </a:solidFill>
              </a:rPr>
              <a:t> se </a:t>
            </a:r>
            <a:r>
              <a:rPr lang="en-US" sz="1600" b="1" i="1" dirty="0" err="1">
                <a:solidFill>
                  <a:schemeClr val="bg1"/>
                </a:solidFill>
              </a:rPr>
              <a:t>najdou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dobří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lidé</a:t>
            </a:r>
            <a:r>
              <a:rPr lang="en-US" sz="1600" b="1" i="1" dirty="0">
                <a:solidFill>
                  <a:schemeClr val="bg1"/>
                </a:solidFill>
              </a:rPr>
              <a:t>... </a:t>
            </a:r>
            <a:endParaRPr lang="en-US" sz="1600" b="1" i="1" dirty="0" smtClean="0">
              <a:solidFill>
                <a:schemeClr val="bg1"/>
              </a:solidFill>
            </a:endParaRPr>
          </a:p>
          <a:p>
            <a:r>
              <a:rPr lang="en-US" sz="1600" b="1" i="1" dirty="0" err="1" smtClean="0">
                <a:solidFill>
                  <a:schemeClr val="bg1"/>
                </a:solidFill>
              </a:rPr>
              <a:t>Čo</a:t>
            </a:r>
            <a:r>
              <a:rPr lang="en-US" sz="1600" b="1" i="1" dirty="0" smtClean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vedeli</a:t>
            </a:r>
            <a:r>
              <a:rPr lang="en-US" sz="1600" b="1" i="1" dirty="0">
                <a:solidFill>
                  <a:schemeClr val="bg1"/>
                </a:solidFill>
              </a:rPr>
              <a:t>, </a:t>
            </a:r>
            <a:r>
              <a:rPr lang="en-US" sz="1600" b="1" i="1" dirty="0" err="1">
                <a:solidFill>
                  <a:schemeClr val="bg1"/>
                </a:solidFill>
              </a:rPr>
              <a:t>čo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tušili</a:t>
            </a:r>
            <a:r>
              <a:rPr lang="en-US" sz="1600" b="1" i="1" dirty="0">
                <a:solidFill>
                  <a:schemeClr val="bg1"/>
                </a:solidFill>
              </a:rPr>
              <a:t>?            </a:t>
            </a:r>
            <a:endParaRPr lang="en-US" sz="1600" b="1" i="1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                                        </a:t>
            </a:r>
            <a:r>
              <a:rPr lang="en-US" sz="1600" b="1" dirty="0" err="1" smtClean="0">
                <a:solidFill>
                  <a:schemeClr val="bg1"/>
                </a:solidFill>
              </a:rPr>
              <a:t>Chvíľa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taká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ťažká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že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zakrivuje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časopriestor</a:t>
            </a:r>
            <a:r>
              <a:rPr lang="en-US" sz="1600" b="1" dirty="0">
                <a:solidFill>
                  <a:schemeClr val="bg1"/>
                </a:solidFill>
              </a:rPr>
              <a:t> a </a:t>
            </a:r>
            <a:r>
              <a:rPr lang="en-US" sz="1600" b="1" dirty="0" err="1">
                <a:solidFill>
                  <a:schemeClr val="bg1"/>
                </a:solidFill>
              </a:rPr>
              <a:t>dovoľuje</a:t>
            </a:r>
            <a:r>
              <a:rPr lang="en-US" sz="1600" b="1" dirty="0">
                <a:solidFill>
                  <a:schemeClr val="bg1"/>
                </a:solidFill>
              </a:rPr>
              <a:t> mi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byť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štyri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roky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pred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vlastným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narodením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byť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osudovo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pri</a:t>
            </a:r>
            <a:r>
              <a:rPr lang="en-US" sz="1600" b="1" dirty="0">
                <a:solidFill>
                  <a:schemeClr val="bg1"/>
                </a:solidFill>
              </a:rPr>
              <a:t> tom.     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779912" y="3566761"/>
            <a:ext cx="705678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>
                <a:solidFill>
                  <a:schemeClr val="bg1"/>
                </a:solidFill>
              </a:rPr>
              <a:t>Oggi ho cinque anni più del nonno </a:t>
            </a:r>
            <a:r>
              <a:rPr lang="it-IT" sz="1700" b="1" dirty="0" err="1">
                <a:solidFill>
                  <a:schemeClr val="bg1"/>
                </a:solidFill>
              </a:rPr>
              <a:t>Emil</a:t>
            </a:r>
            <a:r>
              <a:rPr lang="it-IT" sz="1700" b="1" dirty="0">
                <a:solidFill>
                  <a:schemeClr val="bg1"/>
                </a:solidFill>
              </a:rPr>
              <a:t> </a:t>
            </a:r>
            <a:endParaRPr lang="it-IT" sz="1700" b="1" dirty="0" smtClean="0">
              <a:solidFill>
                <a:schemeClr val="bg1"/>
              </a:solidFill>
            </a:endParaRPr>
          </a:p>
          <a:p>
            <a:r>
              <a:rPr lang="it-IT" sz="1700" b="1" dirty="0" smtClean="0">
                <a:solidFill>
                  <a:schemeClr val="bg1"/>
                </a:solidFill>
              </a:rPr>
              <a:t>nel </a:t>
            </a:r>
            <a:r>
              <a:rPr lang="it-IT" sz="1700" b="1" dirty="0">
                <a:solidFill>
                  <a:schemeClr val="bg1"/>
                </a:solidFill>
              </a:rPr>
              <a:t>momento in cui mia madre lo abbraccia </a:t>
            </a:r>
            <a:endParaRPr lang="it-IT" sz="1700" b="1" dirty="0" smtClean="0">
              <a:solidFill>
                <a:schemeClr val="bg1"/>
              </a:solidFill>
            </a:endParaRPr>
          </a:p>
          <a:p>
            <a:r>
              <a:rPr lang="it-IT" sz="1700" b="1" dirty="0" smtClean="0">
                <a:solidFill>
                  <a:schemeClr val="bg1"/>
                </a:solidFill>
              </a:rPr>
              <a:t>sulle </a:t>
            </a:r>
            <a:r>
              <a:rPr lang="it-IT" sz="1700" b="1" dirty="0">
                <a:solidFill>
                  <a:schemeClr val="bg1"/>
                </a:solidFill>
              </a:rPr>
              <a:t>assi sconnesse che conducono </a:t>
            </a:r>
            <a:endParaRPr lang="it-IT" sz="1700" b="1" dirty="0" smtClean="0">
              <a:solidFill>
                <a:schemeClr val="bg1"/>
              </a:solidFill>
            </a:endParaRPr>
          </a:p>
          <a:p>
            <a:r>
              <a:rPr lang="it-IT" sz="1700" b="1" dirty="0" smtClean="0">
                <a:solidFill>
                  <a:schemeClr val="bg1"/>
                </a:solidFill>
              </a:rPr>
              <a:t>lui </a:t>
            </a:r>
            <a:r>
              <a:rPr lang="it-IT" sz="1700" b="1" dirty="0">
                <a:solidFill>
                  <a:schemeClr val="bg1"/>
                </a:solidFill>
              </a:rPr>
              <a:t>e la nonna </a:t>
            </a:r>
            <a:r>
              <a:rPr lang="it-IT" sz="1700" b="1" dirty="0" err="1">
                <a:solidFill>
                  <a:schemeClr val="bg1"/>
                </a:solidFill>
              </a:rPr>
              <a:t>Amálie</a:t>
            </a:r>
            <a:r>
              <a:rPr lang="it-IT" sz="1700" b="1" dirty="0">
                <a:solidFill>
                  <a:schemeClr val="bg1"/>
                </a:solidFill>
              </a:rPr>
              <a:t> nel buio inospite </a:t>
            </a:r>
            <a:endParaRPr lang="it-IT" sz="1700" b="1" dirty="0" smtClean="0">
              <a:solidFill>
                <a:schemeClr val="bg1"/>
              </a:solidFill>
            </a:endParaRPr>
          </a:p>
          <a:p>
            <a:r>
              <a:rPr lang="it-IT" sz="1700" b="1" dirty="0" smtClean="0">
                <a:solidFill>
                  <a:schemeClr val="bg1"/>
                </a:solidFill>
              </a:rPr>
              <a:t>del </a:t>
            </a:r>
            <a:r>
              <a:rPr lang="it-IT" sz="1700" b="1" dirty="0">
                <a:solidFill>
                  <a:schemeClr val="bg1"/>
                </a:solidFill>
              </a:rPr>
              <a:t>vagone per le bestie. Che avranno potuto </a:t>
            </a:r>
            <a:endParaRPr lang="it-IT" sz="1700" b="1" dirty="0" smtClean="0">
              <a:solidFill>
                <a:schemeClr val="bg1"/>
              </a:solidFill>
            </a:endParaRPr>
          </a:p>
          <a:p>
            <a:r>
              <a:rPr lang="it-IT" sz="1700" b="1" dirty="0" smtClean="0">
                <a:solidFill>
                  <a:schemeClr val="bg1"/>
                </a:solidFill>
              </a:rPr>
              <a:t>dire </a:t>
            </a:r>
            <a:r>
              <a:rPr lang="it-IT" sz="1700" b="1" dirty="0">
                <a:solidFill>
                  <a:schemeClr val="bg1"/>
                </a:solidFill>
              </a:rPr>
              <a:t>così in fretta alla figlia? </a:t>
            </a:r>
            <a:r>
              <a:rPr lang="it-IT" sz="1700" b="1" i="1" dirty="0">
                <a:solidFill>
                  <a:schemeClr val="bg1"/>
                </a:solidFill>
              </a:rPr>
              <a:t>Erika, noi là in qualche modo </a:t>
            </a:r>
            <a:endParaRPr lang="it-IT" sz="1700" b="1" i="1" dirty="0" smtClean="0">
              <a:solidFill>
                <a:schemeClr val="bg1"/>
              </a:solidFill>
            </a:endParaRPr>
          </a:p>
          <a:p>
            <a:r>
              <a:rPr lang="it-IT" sz="1700" b="1" i="1" dirty="0" smtClean="0">
                <a:solidFill>
                  <a:schemeClr val="bg1"/>
                </a:solidFill>
              </a:rPr>
              <a:t>ce </a:t>
            </a:r>
            <a:r>
              <a:rPr lang="it-IT" sz="1700" b="1" i="1" dirty="0">
                <a:solidFill>
                  <a:schemeClr val="bg1"/>
                </a:solidFill>
              </a:rPr>
              <a:t>la caveremo, ovunque si trova brava gente… </a:t>
            </a:r>
            <a:endParaRPr lang="it-IT" sz="1700" b="1" i="1" dirty="0" smtClean="0">
              <a:solidFill>
                <a:schemeClr val="bg1"/>
              </a:solidFill>
            </a:endParaRPr>
          </a:p>
          <a:p>
            <a:r>
              <a:rPr lang="it-IT" sz="1700" b="1" i="1" dirty="0" smtClean="0">
                <a:solidFill>
                  <a:schemeClr val="bg1"/>
                </a:solidFill>
              </a:rPr>
              <a:t>Cosa </a:t>
            </a:r>
            <a:r>
              <a:rPr lang="it-IT" sz="1700" b="1" i="1" dirty="0">
                <a:solidFill>
                  <a:schemeClr val="bg1"/>
                </a:solidFill>
              </a:rPr>
              <a:t>sapevano, che avevano intuito</a:t>
            </a:r>
            <a:r>
              <a:rPr lang="it-IT" sz="1700" b="1" i="1" dirty="0" smtClean="0">
                <a:solidFill>
                  <a:schemeClr val="bg1"/>
                </a:solidFill>
              </a:rPr>
              <a:t>?</a:t>
            </a:r>
          </a:p>
          <a:p>
            <a:r>
              <a:rPr lang="it-IT" sz="1700" b="1" dirty="0" smtClean="0">
                <a:solidFill>
                  <a:schemeClr val="bg1"/>
                </a:solidFill>
              </a:rPr>
              <a:t>                                               Un </a:t>
            </a:r>
            <a:r>
              <a:rPr lang="it-IT" sz="1700" b="1" dirty="0">
                <a:solidFill>
                  <a:schemeClr val="bg1"/>
                </a:solidFill>
              </a:rPr>
              <a:t>attimo così grave </a:t>
            </a:r>
            <a:endParaRPr lang="it-IT" sz="1700" b="1" dirty="0" smtClean="0">
              <a:solidFill>
                <a:schemeClr val="bg1"/>
              </a:solidFill>
            </a:endParaRPr>
          </a:p>
          <a:p>
            <a:r>
              <a:rPr lang="it-IT" sz="1700" b="1" dirty="0" smtClean="0">
                <a:solidFill>
                  <a:schemeClr val="bg1"/>
                </a:solidFill>
              </a:rPr>
              <a:t>che </a:t>
            </a:r>
            <a:r>
              <a:rPr lang="it-IT" sz="1700" b="1" dirty="0">
                <a:solidFill>
                  <a:schemeClr val="bg1"/>
                </a:solidFill>
              </a:rPr>
              <a:t>curva lo </a:t>
            </a:r>
            <a:r>
              <a:rPr lang="it-IT" sz="1700" b="1" dirty="0" err="1">
                <a:solidFill>
                  <a:schemeClr val="bg1"/>
                </a:solidFill>
              </a:rPr>
              <a:t>spaziotempo</a:t>
            </a:r>
            <a:r>
              <a:rPr lang="it-IT" sz="1700" b="1" dirty="0">
                <a:solidFill>
                  <a:schemeClr val="bg1"/>
                </a:solidFill>
              </a:rPr>
              <a:t> e mi consente </a:t>
            </a:r>
            <a:endParaRPr lang="it-IT" sz="1700" b="1" dirty="0" smtClean="0">
              <a:solidFill>
                <a:schemeClr val="bg1"/>
              </a:solidFill>
            </a:endParaRPr>
          </a:p>
          <a:p>
            <a:r>
              <a:rPr lang="it-IT" sz="1700" b="1" dirty="0" smtClean="0">
                <a:solidFill>
                  <a:schemeClr val="bg1"/>
                </a:solidFill>
              </a:rPr>
              <a:t>a </a:t>
            </a:r>
            <a:r>
              <a:rPr lang="it-IT" sz="1700" b="1" dirty="0">
                <a:solidFill>
                  <a:schemeClr val="bg1"/>
                </a:solidFill>
              </a:rPr>
              <a:t>quattro anni dalla mia nascita </a:t>
            </a:r>
            <a:endParaRPr lang="it-IT" sz="1700" b="1" dirty="0" smtClean="0">
              <a:solidFill>
                <a:schemeClr val="bg1"/>
              </a:solidFill>
            </a:endParaRPr>
          </a:p>
          <a:p>
            <a:r>
              <a:rPr lang="it-IT" sz="1700" b="1" dirty="0" smtClean="0">
                <a:solidFill>
                  <a:schemeClr val="bg1"/>
                </a:solidFill>
              </a:rPr>
              <a:t>di </a:t>
            </a:r>
            <a:r>
              <a:rPr lang="it-IT" sz="1700" b="1" dirty="0">
                <a:solidFill>
                  <a:schemeClr val="bg1"/>
                </a:solidFill>
              </a:rPr>
              <a:t>essere in quel frangente per fatalità. </a:t>
            </a:r>
            <a:endParaRPr lang="it-IT" sz="17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0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-56894"/>
            <a:ext cx="679434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</a:rPr>
              <a:t>                                                  </a:t>
            </a:r>
            <a:r>
              <a:rPr lang="en-US" sz="1500" b="1" dirty="0" err="1" smtClean="0">
                <a:solidFill>
                  <a:schemeClr val="bg1"/>
                </a:solidFill>
              </a:rPr>
              <a:t>Dívam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sa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na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nich</a:t>
            </a:r>
            <a:r>
              <a:rPr lang="en-US" sz="1500" b="1" dirty="0">
                <a:solidFill>
                  <a:schemeClr val="bg1"/>
                </a:solidFill>
              </a:rPr>
              <a:t>   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1500" b="1" dirty="0" err="1" smtClean="0">
                <a:solidFill>
                  <a:schemeClr val="bg1"/>
                </a:solidFill>
              </a:rPr>
              <a:t>spoza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maminých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očí</a:t>
            </a:r>
            <a:r>
              <a:rPr lang="en-US" sz="1500" b="1" dirty="0">
                <a:solidFill>
                  <a:schemeClr val="bg1"/>
                </a:solidFill>
              </a:rPr>
              <a:t> a </a:t>
            </a:r>
            <a:r>
              <a:rPr lang="en-US" sz="1500" b="1" dirty="0" err="1">
                <a:solidFill>
                  <a:schemeClr val="bg1"/>
                </a:solidFill>
              </a:rPr>
              <a:t>zároveň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som</a:t>
            </a:r>
            <a:r>
              <a:rPr lang="en-US" sz="1500" b="1" dirty="0">
                <a:solidFill>
                  <a:schemeClr val="bg1"/>
                </a:solidFill>
              </a:rPr>
              <a:t> s </a:t>
            </a:r>
            <a:r>
              <a:rPr lang="en-US" sz="1500" b="1" dirty="0" err="1">
                <a:solidFill>
                  <a:schemeClr val="bg1"/>
                </a:solidFill>
              </a:rPr>
              <a:t>nimi</a:t>
            </a:r>
            <a:r>
              <a:rPr lang="en-US" sz="1500" b="1" dirty="0">
                <a:solidFill>
                  <a:schemeClr val="bg1"/>
                </a:solidFill>
              </a:rPr>
              <a:t>, 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1500" b="1" dirty="0" err="1" smtClean="0">
                <a:solidFill>
                  <a:schemeClr val="bg1"/>
                </a:solidFill>
              </a:rPr>
              <a:t>pritajený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en-US" sz="1500" b="1" dirty="0">
                <a:solidFill>
                  <a:schemeClr val="bg1"/>
                </a:solidFill>
              </a:rPr>
              <a:t>v </a:t>
            </a:r>
            <a:r>
              <a:rPr lang="en-US" sz="1500" b="1" dirty="0" err="1">
                <a:solidFill>
                  <a:schemeClr val="bg1"/>
                </a:solidFill>
              </a:rPr>
              <a:t>jej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pritajenom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vzlyku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vidím</a:t>
            </a:r>
            <a:r>
              <a:rPr lang="en-US" sz="1500" b="1" dirty="0">
                <a:solidFill>
                  <a:schemeClr val="bg1"/>
                </a:solidFill>
              </a:rPr>
              <a:t>, 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1500" b="1" dirty="0" err="1" smtClean="0">
                <a:solidFill>
                  <a:schemeClr val="bg1"/>
                </a:solidFill>
              </a:rPr>
              <a:t>ako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si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vo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vagóne</a:t>
            </a:r>
            <a:r>
              <a:rPr lang="en-US" sz="1500" b="1" dirty="0">
                <a:solidFill>
                  <a:schemeClr val="bg1"/>
                </a:solidFill>
              </a:rPr>
              <a:t> my </a:t>
            </a:r>
            <a:r>
              <a:rPr lang="en-US" sz="1500" b="1" dirty="0" err="1">
                <a:solidFill>
                  <a:schemeClr val="bg1"/>
                </a:solidFill>
              </a:rPr>
              <a:t>traja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sadáme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na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obité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kufre</a:t>
            </a:r>
            <a:r>
              <a:rPr lang="en-US" sz="1500" b="1" dirty="0">
                <a:solidFill>
                  <a:schemeClr val="bg1"/>
                </a:solidFill>
              </a:rPr>
              <a:t>,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1500" b="1" dirty="0" err="1" smtClean="0">
                <a:solidFill>
                  <a:schemeClr val="bg1"/>
                </a:solidFill>
              </a:rPr>
              <a:t>ktoré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im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dcéra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zohnala</a:t>
            </a:r>
            <a:r>
              <a:rPr lang="en-US" sz="1500" b="1" dirty="0">
                <a:solidFill>
                  <a:schemeClr val="bg1"/>
                </a:solidFill>
              </a:rPr>
              <a:t> v </a:t>
            </a:r>
            <a:r>
              <a:rPr lang="en-US" sz="1500" b="1" dirty="0" err="1">
                <a:solidFill>
                  <a:schemeClr val="bg1"/>
                </a:solidFill>
              </a:rPr>
              <a:t>šlojske</a:t>
            </a:r>
            <a:r>
              <a:rPr lang="en-US" sz="1500" b="1" dirty="0">
                <a:solidFill>
                  <a:schemeClr val="bg1"/>
                </a:solidFill>
              </a:rPr>
              <a:t>, </a:t>
            </a:r>
            <a:r>
              <a:rPr lang="en-US" sz="1500" b="1" dirty="0" err="1">
                <a:solidFill>
                  <a:schemeClr val="bg1"/>
                </a:solidFill>
              </a:rPr>
              <a:t>hladkám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ich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1500" b="1" dirty="0" err="1" smtClean="0">
                <a:solidFill>
                  <a:schemeClr val="bg1"/>
                </a:solidFill>
              </a:rPr>
              <a:t>starecké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ruky</a:t>
            </a:r>
            <a:r>
              <a:rPr lang="en-US" sz="1500" b="1" dirty="0">
                <a:solidFill>
                  <a:schemeClr val="bg1"/>
                </a:solidFill>
              </a:rPr>
              <a:t> a </a:t>
            </a:r>
            <a:r>
              <a:rPr lang="en-US" sz="1500" b="1" dirty="0" err="1">
                <a:solidFill>
                  <a:schemeClr val="bg1"/>
                </a:solidFill>
              </a:rPr>
              <a:t>zužujúcim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sa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priestorom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1500" b="1" dirty="0" err="1" smtClean="0">
                <a:solidFill>
                  <a:schemeClr val="bg1"/>
                </a:solidFill>
              </a:rPr>
              <a:t>života</a:t>
            </a:r>
            <a:r>
              <a:rPr lang="en-US" sz="1500" b="1" dirty="0">
                <a:solidFill>
                  <a:schemeClr val="bg1"/>
                </a:solidFill>
              </a:rPr>
              <a:t>, </a:t>
            </a:r>
            <a:r>
              <a:rPr lang="en-US" sz="1500" b="1" dirty="0" err="1">
                <a:solidFill>
                  <a:schemeClr val="bg1"/>
                </a:solidFill>
              </a:rPr>
              <a:t>kým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stráže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nezabuchnú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zvonka</a:t>
            </a:r>
            <a:r>
              <a:rPr lang="en-US" sz="1500" b="1" dirty="0">
                <a:solidFill>
                  <a:schemeClr val="bg1"/>
                </a:solidFill>
              </a:rPr>
              <a:t> 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1500" b="1" dirty="0" err="1" smtClean="0">
                <a:solidFill>
                  <a:schemeClr val="bg1"/>
                </a:solidFill>
              </a:rPr>
              <a:t>dvere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vozňa</a:t>
            </a:r>
            <a:r>
              <a:rPr lang="en-US" sz="1500" b="1" dirty="0">
                <a:solidFill>
                  <a:schemeClr val="bg1"/>
                </a:solidFill>
              </a:rPr>
              <a:t>, </a:t>
            </a:r>
            <a:r>
              <a:rPr lang="en-US" sz="1500" b="1" dirty="0" err="1">
                <a:solidFill>
                  <a:schemeClr val="bg1"/>
                </a:solidFill>
              </a:rPr>
              <a:t>stihnem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sa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ešte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vrátiť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1500" b="1" dirty="0" smtClean="0">
                <a:solidFill>
                  <a:schemeClr val="bg1"/>
                </a:solidFill>
              </a:rPr>
              <a:t>do </a:t>
            </a:r>
            <a:r>
              <a:rPr lang="en-US" sz="1500" b="1" dirty="0" err="1">
                <a:solidFill>
                  <a:schemeClr val="bg1"/>
                </a:solidFill>
              </a:rPr>
              <a:t>mokrých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čiernych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očí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dievčiny</a:t>
            </a:r>
            <a:r>
              <a:rPr lang="en-US" sz="1500" b="1" dirty="0">
                <a:solidFill>
                  <a:schemeClr val="bg1"/>
                </a:solidFill>
              </a:rPr>
              <a:t>.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smtClean="0">
                <a:solidFill>
                  <a:schemeClr val="bg1"/>
                </a:solidFill>
              </a:rPr>
              <a:t>                                                               </a:t>
            </a:r>
            <a:r>
              <a:rPr lang="en-US" sz="1500" b="1" dirty="0" err="1" smtClean="0">
                <a:solidFill>
                  <a:schemeClr val="bg1"/>
                </a:solidFill>
              </a:rPr>
              <a:t>Som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500" b="1" dirty="0" err="1" smtClean="0">
                <a:solidFill>
                  <a:schemeClr val="bg1"/>
                </a:solidFill>
              </a:rPr>
              <a:t>nepatrný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kvark</a:t>
            </a:r>
            <a:r>
              <a:rPr lang="en-US" sz="1500" b="1" dirty="0">
                <a:solidFill>
                  <a:schemeClr val="bg1"/>
                </a:solidFill>
              </a:rPr>
              <a:t>, s </a:t>
            </a:r>
            <a:r>
              <a:rPr lang="en-US" sz="1500" b="1" dirty="0" err="1">
                <a:solidFill>
                  <a:schemeClr val="bg1"/>
                </a:solidFill>
              </a:rPr>
              <a:t>jeho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neurčitosťou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treba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1500" b="1" dirty="0" err="1" smtClean="0">
                <a:solidFill>
                  <a:schemeClr val="bg1"/>
                </a:solidFill>
              </a:rPr>
              <a:t>rátať</a:t>
            </a:r>
            <a:r>
              <a:rPr lang="en-US" sz="1500" b="1" dirty="0">
                <a:solidFill>
                  <a:schemeClr val="bg1"/>
                </a:solidFill>
              </a:rPr>
              <a:t>, </a:t>
            </a:r>
            <a:r>
              <a:rPr lang="en-US" sz="1500" b="1" dirty="0" err="1">
                <a:solidFill>
                  <a:schemeClr val="bg1"/>
                </a:solidFill>
              </a:rPr>
              <a:t>nik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nevie</a:t>
            </a:r>
            <a:r>
              <a:rPr lang="en-US" sz="1500" b="1" dirty="0">
                <a:solidFill>
                  <a:schemeClr val="bg1"/>
                </a:solidFill>
              </a:rPr>
              <a:t>, </a:t>
            </a:r>
            <a:r>
              <a:rPr lang="en-US" sz="1500" b="1" dirty="0" err="1">
                <a:solidFill>
                  <a:schemeClr val="bg1"/>
                </a:solidFill>
              </a:rPr>
              <a:t>kde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sa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kedy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nachádzam</a:t>
            </a:r>
            <a:r>
              <a:rPr lang="en-US" sz="1500" b="1" dirty="0">
                <a:solidFill>
                  <a:schemeClr val="bg1"/>
                </a:solidFill>
              </a:rPr>
              <a:t>. 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1500" b="1" dirty="0" err="1" smtClean="0">
                <a:solidFill>
                  <a:schemeClr val="bg1"/>
                </a:solidFill>
              </a:rPr>
              <a:t>Zato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en-US" sz="1500" b="1" dirty="0">
                <a:solidFill>
                  <a:schemeClr val="bg1"/>
                </a:solidFill>
              </a:rPr>
              <a:t>Emil s </a:t>
            </a:r>
            <a:r>
              <a:rPr lang="en-US" sz="1500" b="1" dirty="0" err="1">
                <a:solidFill>
                  <a:schemeClr val="bg1"/>
                </a:solidFill>
              </a:rPr>
              <a:t>Amáliou</a:t>
            </a:r>
            <a:r>
              <a:rPr lang="en-US" sz="1500" b="1" dirty="0">
                <a:solidFill>
                  <a:schemeClr val="bg1"/>
                </a:solidFill>
              </a:rPr>
              <a:t>... </a:t>
            </a:r>
            <a:r>
              <a:rPr lang="en-US" sz="1500" b="1" i="1" dirty="0">
                <a:solidFill>
                  <a:schemeClr val="bg1"/>
                </a:solidFill>
              </a:rPr>
              <a:t>Transport Ep,  </a:t>
            </a:r>
            <a:endParaRPr lang="en-US" sz="1500" b="1" i="1" dirty="0" smtClean="0">
              <a:solidFill>
                <a:schemeClr val="bg1"/>
              </a:solidFill>
            </a:endParaRPr>
          </a:p>
          <a:p>
            <a:r>
              <a:rPr lang="en-US" sz="1500" b="1" i="1" dirty="0" err="1" smtClean="0">
                <a:solidFill>
                  <a:schemeClr val="bg1"/>
                </a:solidFill>
              </a:rPr>
              <a:t>Anzahl</a:t>
            </a:r>
            <a:r>
              <a:rPr 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sz="1500" b="1" i="1" dirty="0">
                <a:solidFill>
                  <a:schemeClr val="bg1"/>
                </a:solidFill>
              </a:rPr>
              <a:t>der </a:t>
            </a:r>
            <a:r>
              <a:rPr lang="en-US" sz="1500" b="1" i="1" dirty="0" err="1">
                <a:solidFill>
                  <a:schemeClr val="bg1"/>
                </a:solidFill>
              </a:rPr>
              <a:t>Deportierten</a:t>
            </a:r>
            <a:r>
              <a:rPr lang="en-US" sz="1500" b="1" i="1" dirty="0">
                <a:solidFill>
                  <a:schemeClr val="bg1"/>
                </a:solidFill>
              </a:rPr>
              <a:t>: 1600 </a:t>
            </a:r>
            <a:r>
              <a:rPr lang="en-US" sz="1500" b="1" i="1" dirty="0" err="1">
                <a:solidFill>
                  <a:schemeClr val="bg1"/>
                </a:solidFill>
              </a:rPr>
              <a:t>opustil</a:t>
            </a:r>
            <a:r>
              <a:rPr lang="en-US" sz="1500" b="1" i="1" dirty="0">
                <a:solidFill>
                  <a:schemeClr val="bg1"/>
                </a:solidFill>
              </a:rPr>
              <a:t>  </a:t>
            </a:r>
            <a:endParaRPr lang="en-US" sz="1500" b="1" i="1" dirty="0" smtClean="0">
              <a:solidFill>
                <a:schemeClr val="bg1"/>
              </a:solidFill>
            </a:endParaRPr>
          </a:p>
          <a:p>
            <a:r>
              <a:rPr lang="en-US" sz="1500" b="1" i="1" dirty="0" err="1" smtClean="0">
                <a:solidFill>
                  <a:schemeClr val="bg1"/>
                </a:solidFill>
              </a:rPr>
              <a:t>Terezín</a:t>
            </a:r>
            <a:r>
              <a:rPr 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sz="1500" b="1" i="1" dirty="0">
                <a:solidFill>
                  <a:schemeClr val="bg1"/>
                </a:solidFill>
              </a:rPr>
              <a:t>9. X. 1944</a:t>
            </a:r>
            <a:r>
              <a:rPr lang="en-US" sz="1500" b="1" dirty="0">
                <a:solidFill>
                  <a:schemeClr val="bg1"/>
                </a:solidFill>
              </a:rPr>
              <a:t>: </a:t>
            </a:r>
            <a:r>
              <a:rPr lang="en-US" sz="1500" b="1" dirty="0" err="1">
                <a:solidFill>
                  <a:schemeClr val="bg1"/>
                </a:solidFill>
              </a:rPr>
              <a:t>dátum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za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ich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menami</a:t>
            </a:r>
            <a:r>
              <a:rPr lang="en-US" sz="1500" b="1" dirty="0">
                <a:solidFill>
                  <a:schemeClr val="bg1"/>
                </a:solidFill>
              </a:rPr>
              <a:t> 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1500" b="1" dirty="0" err="1" smtClean="0">
                <a:solidFill>
                  <a:schemeClr val="bg1"/>
                </a:solidFill>
              </a:rPr>
              <a:t>na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stene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Pinkasovej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synagógy</a:t>
            </a:r>
            <a:r>
              <a:rPr lang="en-US" sz="1500" b="1" dirty="0">
                <a:solidFill>
                  <a:schemeClr val="bg1"/>
                </a:solidFill>
              </a:rPr>
              <a:t> v </a:t>
            </a:r>
            <a:r>
              <a:rPr lang="en-US" sz="1500" b="1" dirty="0" err="1">
                <a:solidFill>
                  <a:schemeClr val="bg1"/>
                </a:solidFill>
              </a:rPr>
              <a:t>Prahe</a:t>
            </a:r>
            <a:r>
              <a:rPr lang="en-US" sz="1500" b="1" dirty="0">
                <a:solidFill>
                  <a:schemeClr val="bg1"/>
                </a:solidFill>
              </a:rPr>
              <a:t>. </a:t>
            </a:r>
            <a:r>
              <a:rPr lang="en-US" sz="1500" b="1" dirty="0" err="1">
                <a:solidFill>
                  <a:schemeClr val="bg1"/>
                </a:solidFill>
              </a:rPr>
              <a:t>Alebo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1500" b="1" dirty="0" err="1" smtClean="0">
                <a:solidFill>
                  <a:schemeClr val="bg1"/>
                </a:solidFill>
              </a:rPr>
              <a:t>odišli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en-US" sz="1500" b="1" dirty="0">
                <a:solidFill>
                  <a:schemeClr val="bg1"/>
                </a:solidFill>
              </a:rPr>
              <a:t>6. </a:t>
            </a:r>
            <a:r>
              <a:rPr lang="en-US" sz="1500" b="1" dirty="0" err="1">
                <a:solidFill>
                  <a:schemeClr val="bg1"/>
                </a:solidFill>
              </a:rPr>
              <a:t>októbra</a:t>
            </a:r>
            <a:r>
              <a:rPr lang="en-US" sz="1500" b="1" dirty="0">
                <a:solidFill>
                  <a:schemeClr val="bg1"/>
                </a:solidFill>
              </a:rPr>
              <a:t> a </a:t>
            </a:r>
            <a:r>
              <a:rPr lang="en-US" sz="1500" b="1" dirty="0" err="1">
                <a:solidFill>
                  <a:schemeClr val="bg1"/>
                </a:solidFill>
              </a:rPr>
              <a:t>vlak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zastal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až</a:t>
            </a:r>
            <a:r>
              <a:rPr lang="en-US" sz="1500" b="1" dirty="0">
                <a:solidFill>
                  <a:schemeClr val="bg1"/>
                </a:solidFill>
              </a:rPr>
              <a:t> o tri </a:t>
            </a:r>
            <a:r>
              <a:rPr lang="en-US" sz="1500" b="1" dirty="0" err="1">
                <a:solidFill>
                  <a:schemeClr val="bg1"/>
                </a:solidFill>
              </a:rPr>
              <a:t>dni</a:t>
            </a:r>
            <a:r>
              <a:rPr lang="en-US" sz="1500" b="1" dirty="0">
                <a:solidFill>
                  <a:schemeClr val="bg1"/>
                </a:solidFill>
              </a:rPr>
              <a:t> 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1500" b="1" dirty="0" err="1" smtClean="0">
                <a:solidFill>
                  <a:schemeClr val="bg1"/>
                </a:solidFill>
              </a:rPr>
              <a:t>na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osvienčimskej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rampe</a:t>
            </a:r>
            <a:r>
              <a:rPr lang="en-US" sz="1500" b="1" dirty="0">
                <a:solidFill>
                  <a:schemeClr val="bg1"/>
                </a:solidFill>
              </a:rPr>
              <a:t>?</a:t>
            </a:r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666910" y="2333685"/>
            <a:ext cx="7056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</a:rPr>
              <a:t> </a:t>
            </a:r>
            <a:r>
              <a:rPr lang="it-IT" sz="1600" b="1" dirty="0" smtClean="0">
                <a:solidFill>
                  <a:schemeClr val="bg1"/>
                </a:solidFill>
              </a:rPr>
              <a:t>                                                                                        Li </a:t>
            </a:r>
            <a:r>
              <a:rPr lang="it-IT" sz="1600" b="1" dirty="0">
                <a:solidFill>
                  <a:schemeClr val="bg1"/>
                </a:solidFill>
              </a:rPr>
              <a:t>guardo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dagli </a:t>
            </a:r>
            <a:r>
              <a:rPr lang="it-IT" sz="1600" b="1" dirty="0">
                <a:solidFill>
                  <a:schemeClr val="bg1"/>
                </a:solidFill>
              </a:rPr>
              <a:t>occhi di mia madre e sono con loro al tempo stesso, 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celato </a:t>
            </a:r>
            <a:r>
              <a:rPr lang="it-IT" sz="1600" b="1" dirty="0">
                <a:solidFill>
                  <a:schemeClr val="bg1"/>
                </a:solidFill>
              </a:rPr>
              <a:t>nel loro celato singhiozzo vedo noi tre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sederci  </a:t>
            </a:r>
            <a:r>
              <a:rPr lang="it-IT" sz="1600" b="1" dirty="0">
                <a:solidFill>
                  <a:schemeClr val="bg1"/>
                </a:solidFill>
              </a:rPr>
              <a:t>nel vagone sulle valigie logore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che </a:t>
            </a:r>
            <a:r>
              <a:rPr lang="it-IT" sz="1600" b="1" dirty="0">
                <a:solidFill>
                  <a:schemeClr val="bg1"/>
                </a:solidFill>
              </a:rPr>
              <a:t>la figlia ha rimediato allo </a:t>
            </a:r>
            <a:r>
              <a:rPr lang="it-IT" sz="1600" b="1" i="1" dirty="0" err="1">
                <a:solidFill>
                  <a:schemeClr val="bg1"/>
                </a:solidFill>
              </a:rPr>
              <a:t>Schleuse</a:t>
            </a:r>
            <a:r>
              <a:rPr lang="it-IT" sz="1600" b="1" dirty="0">
                <a:solidFill>
                  <a:schemeClr val="bg1"/>
                </a:solidFill>
              </a:rPr>
              <a:t>, accarezzo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le </a:t>
            </a:r>
            <a:r>
              <a:rPr lang="it-IT" sz="1600" b="1" dirty="0">
                <a:solidFill>
                  <a:schemeClr val="bg1"/>
                </a:solidFill>
              </a:rPr>
              <a:t>loro vecchie mani e nello spazio di una vita 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che </a:t>
            </a:r>
            <a:r>
              <a:rPr lang="it-IT" sz="1600" b="1" dirty="0">
                <a:solidFill>
                  <a:schemeClr val="bg1"/>
                </a:solidFill>
              </a:rPr>
              <a:t>si contrae, mentre le guardie fuori richiudono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con </a:t>
            </a:r>
            <a:r>
              <a:rPr lang="it-IT" sz="1600" b="1" dirty="0">
                <a:solidFill>
                  <a:schemeClr val="bg1"/>
                </a:solidFill>
              </a:rPr>
              <a:t>fragore le porte del vagone, ho il tempo di tornare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negli </a:t>
            </a:r>
            <a:r>
              <a:rPr lang="it-IT" sz="1600" b="1" dirty="0">
                <a:solidFill>
                  <a:schemeClr val="bg1"/>
                </a:solidFill>
              </a:rPr>
              <a:t>umidi occhi neri della giovane.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                                                                         Sono </a:t>
            </a:r>
          </a:p>
          <a:p>
            <a:r>
              <a:rPr lang="it-IT" sz="1600" b="1" dirty="0" smtClean="0">
                <a:solidFill>
                  <a:schemeClr val="bg1"/>
                </a:solidFill>
              </a:rPr>
              <a:t>un </a:t>
            </a:r>
            <a:r>
              <a:rPr lang="it-IT" sz="1600" b="1" dirty="0">
                <a:solidFill>
                  <a:schemeClr val="bg1"/>
                </a:solidFill>
              </a:rPr>
              <a:t>quark impercettibile, c’è da considerare 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la </a:t>
            </a:r>
            <a:r>
              <a:rPr lang="it-IT" sz="1600" b="1" dirty="0">
                <a:solidFill>
                  <a:schemeClr val="bg1"/>
                </a:solidFill>
              </a:rPr>
              <a:t>sua indefinitezza, nessuno sa dove mi trovo e quando.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err="1" smtClean="0">
                <a:solidFill>
                  <a:schemeClr val="bg1"/>
                </a:solidFill>
              </a:rPr>
              <a:t>Emil</a:t>
            </a:r>
            <a:r>
              <a:rPr lang="it-IT" sz="1600" b="1" dirty="0" smtClean="0">
                <a:solidFill>
                  <a:schemeClr val="bg1"/>
                </a:solidFill>
              </a:rPr>
              <a:t> </a:t>
            </a:r>
            <a:r>
              <a:rPr lang="it-IT" sz="1600" b="1" dirty="0">
                <a:solidFill>
                  <a:schemeClr val="bg1"/>
                </a:solidFill>
              </a:rPr>
              <a:t>e </a:t>
            </a:r>
            <a:r>
              <a:rPr lang="it-IT" sz="1600" b="1" dirty="0" err="1">
                <a:solidFill>
                  <a:schemeClr val="bg1"/>
                </a:solidFill>
              </a:rPr>
              <a:t>Amálie</a:t>
            </a:r>
            <a:r>
              <a:rPr lang="it-IT" sz="1600" b="1" dirty="0">
                <a:solidFill>
                  <a:schemeClr val="bg1"/>
                </a:solidFill>
              </a:rPr>
              <a:t> invece… Il </a:t>
            </a:r>
            <a:r>
              <a:rPr lang="it-IT" sz="1600" b="1" dirty="0" err="1">
                <a:solidFill>
                  <a:schemeClr val="bg1"/>
                </a:solidFill>
              </a:rPr>
              <a:t>Transport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  <a:r>
              <a:rPr lang="it-IT" sz="1600" b="1" dirty="0" err="1">
                <a:solidFill>
                  <a:schemeClr val="bg1"/>
                </a:solidFill>
              </a:rPr>
              <a:t>Ep</a:t>
            </a:r>
            <a:r>
              <a:rPr lang="it-IT" sz="1600" b="1" dirty="0">
                <a:solidFill>
                  <a:schemeClr val="bg1"/>
                </a:solidFill>
              </a:rPr>
              <a:t>, 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err="1" smtClean="0">
                <a:solidFill>
                  <a:schemeClr val="bg1"/>
                </a:solidFill>
              </a:rPr>
              <a:t>Anzahl</a:t>
            </a:r>
            <a:r>
              <a:rPr lang="it-IT" sz="1600" b="1" dirty="0" smtClean="0">
                <a:solidFill>
                  <a:schemeClr val="bg1"/>
                </a:solidFill>
              </a:rPr>
              <a:t> </a:t>
            </a:r>
            <a:r>
              <a:rPr lang="it-IT" sz="1600" b="1" dirty="0" err="1">
                <a:solidFill>
                  <a:schemeClr val="bg1"/>
                </a:solidFill>
              </a:rPr>
              <a:t>der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  <a:r>
              <a:rPr lang="it-IT" sz="1600" b="1" dirty="0" err="1">
                <a:solidFill>
                  <a:schemeClr val="bg1"/>
                </a:solidFill>
              </a:rPr>
              <a:t>Deportierten</a:t>
            </a:r>
            <a:r>
              <a:rPr lang="it-IT" sz="1600" b="1" dirty="0" smtClean="0">
                <a:solidFill>
                  <a:schemeClr val="bg1"/>
                </a:solidFill>
              </a:rPr>
              <a:t>: 1600 </a:t>
            </a:r>
            <a:r>
              <a:rPr lang="it-IT" sz="1600" b="1" dirty="0">
                <a:solidFill>
                  <a:schemeClr val="bg1"/>
                </a:solidFill>
              </a:rPr>
              <a:t>lasciò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err="1" smtClean="0">
                <a:solidFill>
                  <a:schemeClr val="bg1"/>
                </a:solidFill>
              </a:rPr>
              <a:t>Terezín</a:t>
            </a:r>
            <a:r>
              <a:rPr lang="it-IT" sz="1600" b="1" dirty="0" smtClean="0">
                <a:solidFill>
                  <a:schemeClr val="bg1"/>
                </a:solidFill>
              </a:rPr>
              <a:t> </a:t>
            </a:r>
            <a:r>
              <a:rPr lang="it-IT" sz="1600" b="1" dirty="0">
                <a:solidFill>
                  <a:schemeClr val="bg1"/>
                </a:solidFill>
              </a:rPr>
              <a:t>il 9. X. 1944: la data che segue i loro nomi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sul </a:t>
            </a:r>
            <a:r>
              <a:rPr lang="it-IT" sz="1600" b="1" dirty="0">
                <a:solidFill>
                  <a:schemeClr val="bg1"/>
                </a:solidFill>
              </a:rPr>
              <a:t>muro della sinagoga </a:t>
            </a:r>
            <a:r>
              <a:rPr lang="it-IT" sz="1600" b="1" dirty="0" err="1">
                <a:solidFill>
                  <a:schemeClr val="bg1"/>
                </a:solidFill>
              </a:rPr>
              <a:t>Pinkas</a:t>
            </a:r>
            <a:r>
              <a:rPr lang="it-IT" sz="1600" b="1" dirty="0">
                <a:solidFill>
                  <a:schemeClr val="bg1"/>
                </a:solidFill>
              </a:rPr>
              <a:t> a Praga.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Oppure </a:t>
            </a:r>
            <a:r>
              <a:rPr lang="it-IT" sz="1600" b="1" dirty="0">
                <a:solidFill>
                  <a:schemeClr val="bg1"/>
                </a:solidFill>
              </a:rPr>
              <a:t>partirono il 6 ottobre e il treno si fermò tre giorni dopo 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sulla </a:t>
            </a:r>
            <a:r>
              <a:rPr lang="it-IT" sz="1600" b="1" dirty="0">
                <a:solidFill>
                  <a:schemeClr val="bg1"/>
                </a:solidFill>
              </a:rPr>
              <a:t>rampa di Auschwitz? </a:t>
            </a:r>
            <a:endParaRPr lang="it-IT" sz="1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8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612845"/>
            <a:ext cx="67943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</a:rPr>
              <a:t>                                                  </a:t>
            </a:r>
            <a:r>
              <a:rPr lang="en-US" sz="1500" b="1" dirty="0" err="1" smtClean="0">
                <a:solidFill>
                  <a:schemeClr val="bg1"/>
                </a:solidFill>
              </a:rPr>
              <a:t>Dva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nepatrné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kvarky</a:t>
            </a:r>
            <a:r>
              <a:rPr lang="en-US" sz="1500" b="1" dirty="0">
                <a:solidFill>
                  <a:schemeClr val="bg1"/>
                </a:solidFill>
              </a:rPr>
              <a:t> 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1500" b="1" dirty="0" smtClean="0">
                <a:solidFill>
                  <a:schemeClr val="bg1"/>
                </a:solidFill>
              </a:rPr>
              <a:t>v </a:t>
            </a:r>
            <a:r>
              <a:rPr lang="en-US" sz="1500" b="1" dirty="0" err="1">
                <a:solidFill>
                  <a:schemeClr val="bg1"/>
                </a:solidFill>
              </a:rPr>
              <a:t>mase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atómov</a:t>
            </a:r>
            <a:r>
              <a:rPr lang="en-US" sz="1500" b="1" dirty="0">
                <a:solidFill>
                  <a:schemeClr val="bg1"/>
                </a:solidFill>
              </a:rPr>
              <a:t>, </a:t>
            </a:r>
            <a:r>
              <a:rPr lang="en-US" sz="1500" b="1" dirty="0" err="1">
                <a:solidFill>
                  <a:schemeClr val="bg1"/>
                </a:solidFill>
              </a:rPr>
              <a:t>kde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čas</a:t>
            </a:r>
            <a:r>
              <a:rPr lang="en-US" sz="1500" b="1" dirty="0">
                <a:solidFill>
                  <a:schemeClr val="bg1"/>
                </a:solidFill>
              </a:rPr>
              <a:t> a </a:t>
            </a:r>
            <a:r>
              <a:rPr lang="en-US" sz="1500" b="1" dirty="0" err="1">
                <a:solidFill>
                  <a:schemeClr val="bg1"/>
                </a:solidFill>
              </a:rPr>
              <a:t>miesto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prežitia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1500" b="1" dirty="0" err="1" smtClean="0">
                <a:solidFill>
                  <a:schemeClr val="bg1"/>
                </a:solidFill>
              </a:rPr>
              <a:t>vôbec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nezávisia</a:t>
            </a:r>
            <a:r>
              <a:rPr lang="en-US" sz="1500" b="1" dirty="0">
                <a:solidFill>
                  <a:schemeClr val="bg1"/>
                </a:solidFill>
              </a:rPr>
              <a:t> od </a:t>
            </a:r>
            <a:r>
              <a:rPr lang="en-US" sz="1500" b="1" dirty="0" err="1">
                <a:solidFill>
                  <a:schemeClr val="bg1"/>
                </a:solidFill>
              </a:rPr>
              <a:t>ich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vôle</a:t>
            </a:r>
            <a:r>
              <a:rPr lang="en-US" sz="1500" b="1" dirty="0">
                <a:solidFill>
                  <a:schemeClr val="bg1"/>
                </a:solidFill>
              </a:rPr>
              <a:t>?  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endParaRPr lang="en-US" sz="1500" b="1" dirty="0">
              <a:solidFill>
                <a:schemeClr val="bg1"/>
              </a:solidFill>
            </a:endParaRPr>
          </a:p>
          <a:p>
            <a:r>
              <a:rPr lang="en-US" sz="1500" b="1" dirty="0" err="1">
                <a:solidFill>
                  <a:schemeClr val="bg1"/>
                </a:solidFill>
              </a:rPr>
              <a:t>Tu</a:t>
            </a:r>
            <a:r>
              <a:rPr lang="en-US" sz="1500" b="1" dirty="0">
                <a:solidFill>
                  <a:schemeClr val="bg1"/>
                </a:solidFill>
              </a:rPr>
              <a:t>, v </a:t>
            </a:r>
            <a:r>
              <a:rPr lang="en-US" sz="1500" b="1" dirty="0" err="1">
                <a:solidFill>
                  <a:schemeClr val="bg1"/>
                </a:solidFill>
              </a:rPr>
              <a:t>Brezinke</a:t>
            </a:r>
            <a:r>
              <a:rPr lang="en-US" sz="1500" b="1" dirty="0">
                <a:solidFill>
                  <a:schemeClr val="bg1"/>
                </a:solidFill>
              </a:rPr>
              <a:t>, </a:t>
            </a:r>
            <a:r>
              <a:rPr lang="en-US" sz="1500" b="1" dirty="0" err="1">
                <a:solidFill>
                  <a:schemeClr val="bg1"/>
                </a:solidFill>
              </a:rPr>
              <a:t>vládne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mechanika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Smrti</a:t>
            </a:r>
            <a:r>
              <a:rPr lang="en-US" sz="1500" b="1" dirty="0">
                <a:solidFill>
                  <a:schemeClr val="bg1"/>
                </a:solidFill>
              </a:rPr>
              <a:t>, 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1500" b="1" dirty="0" err="1" smtClean="0">
                <a:solidFill>
                  <a:schemeClr val="bg1"/>
                </a:solidFill>
              </a:rPr>
              <a:t>nie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tá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kvantová</a:t>
            </a:r>
            <a:r>
              <a:rPr lang="en-US" sz="1500" b="1" dirty="0">
                <a:solidFill>
                  <a:schemeClr val="bg1"/>
                </a:solidFill>
              </a:rPr>
              <a:t>, </a:t>
            </a:r>
            <a:r>
              <a:rPr lang="en-US" sz="1500" b="1" dirty="0" err="1">
                <a:solidFill>
                  <a:schemeClr val="bg1"/>
                </a:solidFill>
              </a:rPr>
              <a:t>ktorá</a:t>
            </a:r>
            <a:r>
              <a:rPr lang="en-US" sz="1500" b="1" dirty="0">
                <a:solidFill>
                  <a:schemeClr val="bg1"/>
                </a:solidFill>
              </a:rPr>
              <a:t> by </a:t>
            </a:r>
            <a:r>
              <a:rPr lang="en-US" sz="1500" b="1" dirty="0" err="1">
                <a:solidFill>
                  <a:schemeClr val="bg1"/>
                </a:solidFill>
              </a:rPr>
              <a:t>aspoň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pozorovateľovi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1500" b="1" dirty="0" err="1" smtClean="0">
                <a:solidFill>
                  <a:schemeClr val="bg1"/>
                </a:solidFill>
              </a:rPr>
              <a:t>dala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istú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nádej</a:t>
            </a:r>
            <a:r>
              <a:rPr lang="en-US" sz="1500" b="1" dirty="0">
                <a:solidFill>
                  <a:schemeClr val="bg1"/>
                </a:solidFill>
              </a:rPr>
              <a:t>. </a:t>
            </a:r>
            <a:r>
              <a:rPr lang="en-US" sz="1500" b="1" dirty="0" err="1">
                <a:solidFill>
                  <a:schemeClr val="bg1"/>
                </a:solidFill>
              </a:rPr>
              <a:t>Tu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pozorovateľ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vidí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1500" b="1" dirty="0" err="1" smtClean="0">
                <a:solidFill>
                  <a:schemeClr val="bg1"/>
                </a:solidFill>
              </a:rPr>
              <a:t>ukazovák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doktora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Mengeleho</a:t>
            </a:r>
            <a:r>
              <a:rPr lang="en-US" sz="1500" b="1" dirty="0">
                <a:solidFill>
                  <a:schemeClr val="bg1"/>
                </a:solidFill>
              </a:rPr>
              <a:t>: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1500" b="1" i="1" dirty="0" smtClean="0">
                <a:solidFill>
                  <a:schemeClr val="bg1"/>
                </a:solidFill>
              </a:rPr>
              <a:t>... </a:t>
            </a:r>
            <a:r>
              <a:rPr lang="en-US" sz="1500" b="1" i="1" dirty="0">
                <a:solidFill>
                  <a:schemeClr val="bg1"/>
                </a:solidFill>
              </a:rPr>
              <a:t>a </a:t>
            </a:r>
            <a:r>
              <a:rPr lang="en-US" sz="1500" b="1" i="1" dirty="0" err="1">
                <a:solidFill>
                  <a:schemeClr val="bg1"/>
                </a:solidFill>
              </a:rPr>
              <a:t>na</a:t>
            </a:r>
            <a:r>
              <a:rPr lang="en-US" sz="1500" b="1" i="1" dirty="0">
                <a:solidFill>
                  <a:schemeClr val="bg1"/>
                </a:solidFill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</a:rPr>
              <a:t>popol</a:t>
            </a:r>
            <a:r>
              <a:rPr lang="en-US" sz="1500" b="1" i="1" dirty="0">
                <a:solidFill>
                  <a:schemeClr val="bg1"/>
                </a:solidFill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</a:rPr>
              <a:t>sa</a:t>
            </a:r>
            <a:r>
              <a:rPr lang="en-US" sz="1500" b="1" i="1" dirty="0">
                <a:solidFill>
                  <a:schemeClr val="bg1"/>
                </a:solidFill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</a:rPr>
              <a:t>obrátiš</a:t>
            </a:r>
            <a:r>
              <a:rPr lang="en-US" sz="1500" b="1" i="1" dirty="0">
                <a:solidFill>
                  <a:schemeClr val="bg1"/>
                </a:solidFill>
              </a:rPr>
              <a:t>.       </a:t>
            </a:r>
            <a:endParaRPr lang="en-US" sz="1500" b="1" i="1" dirty="0" smtClean="0">
              <a:solidFill>
                <a:schemeClr val="bg1"/>
              </a:solidFill>
            </a:endParaRPr>
          </a:p>
          <a:p>
            <a:r>
              <a:rPr lang="en-US" sz="1500" b="1" dirty="0" smtClean="0">
                <a:solidFill>
                  <a:schemeClr val="bg1"/>
                </a:solidFill>
              </a:rPr>
              <a:t>                                                  </a:t>
            </a:r>
            <a:r>
              <a:rPr lang="en-US" sz="1500" b="1" dirty="0" err="1" smtClean="0">
                <a:solidFill>
                  <a:schemeClr val="bg1"/>
                </a:solidFill>
              </a:rPr>
              <a:t>Vidí</a:t>
            </a:r>
            <a:r>
              <a:rPr lang="en-US" sz="1500" b="1" dirty="0">
                <a:solidFill>
                  <a:schemeClr val="bg1"/>
                </a:solidFill>
              </a:rPr>
              <a:t>, 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1500" b="1" dirty="0" err="1" smtClean="0">
                <a:solidFill>
                  <a:schemeClr val="bg1"/>
                </a:solidFill>
              </a:rPr>
              <a:t>ako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ich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nákladné</a:t>
            </a:r>
            <a:r>
              <a:rPr lang="en-US" sz="1500" b="1" dirty="0">
                <a:solidFill>
                  <a:schemeClr val="bg1"/>
                </a:solidFill>
              </a:rPr>
              <a:t> auto </a:t>
            </a:r>
            <a:r>
              <a:rPr lang="en-US" sz="1500" b="1" dirty="0" err="1">
                <a:solidFill>
                  <a:schemeClr val="bg1"/>
                </a:solidFill>
              </a:rPr>
              <a:t>odváža</a:t>
            </a:r>
            <a:r>
              <a:rPr lang="en-US" sz="1500" b="1" dirty="0">
                <a:solidFill>
                  <a:schemeClr val="bg1"/>
                </a:solidFill>
              </a:rPr>
              <a:t> k </a:t>
            </a:r>
            <a:r>
              <a:rPr lang="en-US" sz="1500" b="1" dirty="0" err="1">
                <a:solidFill>
                  <a:schemeClr val="bg1"/>
                </a:solidFill>
              </a:rPr>
              <a:t>sprchám</a:t>
            </a:r>
            <a:r>
              <a:rPr lang="en-US" sz="1500" b="1" dirty="0">
                <a:solidFill>
                  <a:schemeClr val="bg1"/>
                </a:solidFill>
              </a:rPr>
              <a:t>.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1500" b="1" dirty="0" err="1" smtClean="0">
                <a:solidFill>
                  <a:schemeClr val="bg1"/>
                </a:solidFill>
              </a:rPr>
              <a:t>Vidí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dvoch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starých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nahých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ľudí</a:t>
            </a:r>
            <a:r>
              <a:rPr lang="en-US" sz="1500" b="1" dirty="0">
                <a:solidFill>
                  <a:schemeClr val="bg1"/>
                </a:solidFill>
              </a:rPr>
              <a:t>, </a:t>
            </a:r>
            <a:r>
              <a:rPr lang="en-US" sz="1500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en-US" sz="1500" b="1" dirty="0" err="1">
                <a:solidFill>
                  <a:schemeClr val="bg1"/>
                </a:solidFill>
              </a:rPr>
              <a:t>Adama</a:t>
            </a:r>
            <a:r>
              <a:rPr lang="en-US" sz="1500" b="1" dirty="0">
                <a:solidFill>
                  <a:schemeClr val="bg1"/>
                </a:solidFill>
              </a:rPr>
              <a:t> a </a:t>
            </a:r>
            <a:r>
              <a:rPr lang="en-US" sz="1500" b="1" dirty="0" err="1">
                <a:solidFill>
                  <a:schemeClr val="bg1"/>
                </a:solidFill>
              </a:rPr>
              <a:t>Evu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pred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bránou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Posledného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súdu</a:t>
            </a:r>
            <a:r>
              <a:rPr lang="en-US" sz="1500" b="1" dirty="0">
                <a:solidFill>
                  <a:schemeClr val="bg1"/>
                </a:solidFill>
              </a:rPr>
              <a:t>. 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1500" b="1" dirty="0" smtClean="0">
                <a:solidFill>
                  <a:schemeClr val="bg1"/>
                </a:solidFill>
              </a:rPr>
              <a:t>Ale </a:t>
            </a:r>
            <a:r>
              <a:rPr lang="en-US" sz="1500" b="1" dirty="0" err="1">
                <a:solidFill>
                  <a:schemeClr val="bg1"/>
                </a:solidFill>
              </a:rPr>
              <a:t>čo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držia</a:t>
            </a:r>
            <a:r>
              <a:rPr lang="en-US" sz="1500" b="1" dirty="0">
                <a:solidFill>
                  <a:schemeClr val="bg1"/>
                </a:solidFill>
              </a:rPr>
              <a:t> v </a:t>
            </a:r>
            <a:r>
              <a:rPr lang="en-US" sz="1500" b="1" dirty="0" err="1">
                <a:solidFill>
                  <a:schemeClr val="bg1"/>
                </a:solidFill>
              </a:rPr>
              <a:t>dlaniach</a:t>
            </a:r>
            <a:r>
              <a:rPr lang="en-US" sz="1500" b="1" dirty="0">
                <a:solidFill>
                  <a:schemeClr val="bg1"/>
                </a:solidFill>
              </a:rPr>
              <a:t> – </a:t>
            </a:r>
            <a:r>
              <a:rPr lang="en-US" sz="1500" b="1" dirty="0" err="1">
                <a:solidFill>
                  <a:schemeClr val="bg1"/>
                </a:solidFill>
              </a:rPr>
              <a:t>mŕtvu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dušu</a:t>
            </a:r>
            <a:r>
              <a:rPr lang="en-US" sz="1500" b="1" dirty="0">
                <a:solidFill>
                  <a:schemeClr val="bg1"/>
                </a:solidFill>
              </a:rPr>
              <a:t>,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1500" b="1" dirty="0" err="1" smtClean="0">
                <a:solidFill>
                  <a:schemeClr val="bg1"/>
                </a:solidFill>
              </a:rPr>
              <a:t>alebo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holubicu</a:t>
            </a:r>
            <a:r>
              <a:rPr lang="en-US" sz="1500" b="1" dirty="0">
                <a:solidFill>
                  <a:schemeClr val="bg1"/>
                </a:solidFill>
              </a:rPr>
              <a:t> s </a:t>
            </a:r>
            <a:r>
              <a:rPr lang="en-US" sz="1500" b="1" dirty="0" err="1">
                <a:solidFill>
                  <a:schemeClr val="bg1"/>
                </a:solidFill>
              </a:rPr>
              <a:t>ratolesťou</a:t>
            </a:r>
            <a:r>
              <a:rPr lang="en-US" sz="1500" b="1" dirty="0">
                <a:solidFill>
                  <a:schemeClr val="bg1"/>
                </a:solidFill>
              </a:rPr>
              <a:t>, 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1500" b="1" dirty="0" err="1" smtClean="0">
                <a:solidFill>
                  <a:schemeClr val="bg1"/>
                </a:solidFill>
              </a:rPr>
              <a:t>alebo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biele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mydlo</a:t>
            </a:r>
            <a:r>
              <a:rPr lang="en-US" sz="1500" b="1" dirty="0">
                <a:solidFill>
                  <a:schemeClr val="bg1"/>
                </a:solidFill>
              </a:rPr>
              <a:t> –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1500" b="1" dirty="0" smtClean="0">
                <a:solidFill>
                  <a:schemeClr val="bg1"/>
                </a:solidFill>
              </a:rPr>
              <a:t>to </a:t>
            </a:r>
            <a:r>
              <a:rPr lang="en-US" sz="1500" b="1" dirty="0" err="1">
                <a:solidFill>
                  <a:schemeClr val="bg1"/>
                </a:solidFill>
              </a:rPr>
              <a:t>cez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slzy</a:t>
            </a:r>
            <a:r>
              <a:rPr lang="en-US" sz="1500" b="1" dirty="0">
                <a:solidFill>
                  <a:schemeClr val="bg1"/>
                </a:solidFill>
              </a:rPr>
              <a:t> ja, </a:t>
            </a:r>
            <a:r>
              <a:rPr lang="en-US" sz="1500" b="1" dirty="0" err="1">
                <a:solidFill>
                  <a:schemeClr val="bg1"/>
                </a:solidFill>
              </a:rPr>
              <a:t>bezmocný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pozorovateľ</a:t>
            </a:r>
            <a:r>
              <a:rPr lang="en-US" sz="1500" b="1" dirty="0">
                <a:solidFill>
                  <a:schemeClr val="bg1"/>
                </a:solidFill>
              </a:rPr>
              <a:t>,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1500" b="1" dirty="0" err="1" smtClean="0">
                <a:solidFill>
                  <a:schemeClr val="bg1"/>
                </a:solidFill>
              </a:rPr>
              <a:t>už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nevidím</a:t>
            </a:r>
            <a:r>
              <a:rPr lang="en-US" sz="1500" b="1" dirty="0">
                <a:solidFill>
                  <a:schemeClr val="bg1"/>
                </a:solidFill>
              </a:rPr>
              <a:t>.           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endParaRPr lang="en-US" sz="1500" b="1" dirty="0">
              <a:solidFill>
                <a:schemeClr val="bg1"/>
              </a:solidFill>
            </a:endParaRPr>
          </a:p>
          <a:p>
            <a:r>
              <a:rPr lang="en-US" sz="1500" b="1" dirty="0" err="1" smtClean="0">
                <a:solidFill>
                  <a:schemeClr val="bg1"/>
                </a:solidFill>
              </a:rPr>
              <a:t>Nič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po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nich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nezostalo</a:t>
            </a:r>
            <a:r>
              <a:rPr lang="en-US" sz="1500" b="1" dirty="0">
                <a:solidFill>
                  <a:schemeClr val="bg1"/>
                </a:solidFill>
              </a:rPr>
              <a:t>, </a:t>
            </a:r>
            <a:r>
              <a:rPr lang="en-US" sz="1500" b="1" dirty="0" err="1">
                <a:solidFill>
                  <a:schemeClr val="bg1"/>
                </a:solidFill>
              </a:rPr>
              <a:t>veru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nič</a:t>
            </a:r>
            <a:r>
              <a:rPr lang="en-US" sz="1500" b="1" dirty="0">
                <a:solidFill>
                  <a:schemeClr val="bg1"/>
                </a:solidFill>
              </a:rPr>
              <a:t>. 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1500" b="1" dirty="0" err="1" smtClean="0">
                <a:solidFill>
                  <a:schemeClr val="bg1"/>
                </a:solidFill>
              </a:rPr>
              <a:t>Iba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mená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i="1" dirty="0">
                <a:solidFill>
                  <a:schemeClr val="bg1"/>
                </a:solidFill>
              </a:rPr>
              <a:t>Emil </a:t>
            </a:r>
            <a:r>
              <a:rPr lang="en-US" sz="1500" b="1" dirty="0">
                <a:solidFill>
                  <a:schemeClr val="bg1"/>
                </a:solidFill>
              </a:rPr>
              <a:t>a</a:t>
            </a:r>
            <a:r>
              <a:rPr lang="en-US" sz="1500" b="1" i="1" dirty="0">
                <a:solidFill>
                  <a:schemeClr val="bg1"/>
                </a:solidFill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</a:rPr>
              <a:t>Amálie</a:t>
            </a:r>
            <a:r>
              <a:rPr lang="en-US" sz="1500" b="1" dirty="0">
                <a:solidFill>
                  <a:schemeClr val="bg1"/>
                </a:solidFill>
              </a:rPr>
              <a:t>: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1500" b="1" dirty="0" err="1" smtClean="0">
                <a:solidFill>
                  <a:schemeClr val="bg1"/>
                </a:solidFill>
              </a:rPr>
              <a:t>dedo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en-US" sz="1500" b="1" dirty="0">
                <a:solidFill>
                  <a:schemeClr val="bg1"/>
                </a:solidFill>
              </a:rPr>
              <a:t>a </a:t>
            </a:r>
            <a:r>
              <a:rPr lang="en-US" sz="1500" b="1" dirty="0" err="1">
                <a:solidFill>
                  <a:schemeClr val="bg1"/>
                </a:solidFill>
              </a:rPr>
              <a:t>babička</a:t>
            </a:r>
            <a:r>
              <a:rPr lang="en-US" sz="1500" b="1" dirty="0">
                <a:solidFill>
                  <a:schemeClr val="bg1"/>
                </a:solidFill>
              </a:rPr>
              <a:t>, </a:t>
            </a:r>
            <a:r>
              <a:rPr lang="en-US" sz="1500" b="1" dirty="0" err="1">
                <a:solidFill>
                  <a:schemeClr val="bg1"/>
                </a:solidFill>
              </a:rPr>
              <a:t>mladší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než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ich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vnuk</a:t>
            </a:r>
            <a:r>
              <a:rPr lang="en-US" sz="1500" b="1" dirty="0">
                <a:solidFill>
                  <a:schemeClr val="bg1"/>
                </a:solidFill>
              </a:rPr>
              <a:t>.       </a:t>
            </a:r>
          </a:p>
          <a:p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1500" b="1" i="1" dirty="0" err="1" smtClean="0">
                <a:solidFill>
                  <a:schemeClr val="bg1"/>
                </a:solidFill>
              </a:rPr>
              <a:t>Január</a:t>
            </a:r>
            <a:r>
              <a:rPr lang="en-US" sz="1500" b="1" i="1" dirty="0" smtClean="0">
                <a:solidFill>
                  <a:schemeClr val="bg1"/>
                </a:solidFill>
              </a:rPr>
              <a:t> </a:t>
            </a:r>
            <a:r>
              <a:rPr lang="en-US" sz="1500" b="1" i="1" dirty="0">
                <a:solidFill>
                  <a:schemeClr val="bg1"/>
                </a:solidFill>
              </a:rPr>
              <a:t>– </a:t>
            </a:r>
            <a:r>
              <a:rPr lang="en-US" sz="1500" b="1" i="1" dirty="0" err="1">
                <a:solidFill>
                  <a:schemeClr val="bg1"/>
                </a:solidFill>
              </a:rPr>
              <a:t>február</a:t>
            </a:r>
            <a:r>
              <a:rPr lang="en-US" sz="1500" b="1" i="1" dirty="0">
                <a:solidFill>
                  <a:schemeClr val="bg1"/>
                </a:solidFill>
              </a:rPr>
              <a:t> 2015 </a:t>
            </a:r>
            <a:endParaRPr lang="en-US" sz="1500" b="1" i="1" dirty="0" smtClean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097713" y="612845"/>
            <a:ext cx="705678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 smtClean="0">
                <a:solidFill>
                  <a:schemeClr val="bg1"/>
                </a:solidFill>
              </a:rPr>
              <a:t>                                                                   Due </a:t>
            </a:r>
            <a:r>
              <a:rPr lang="it-IT" sz="1500" b="1" dirty="0">
                <a:solidFill>
                  <a:schemeClr val="bg1"/>
                </a:solidFill>
              </a:rPr>
              <a:t>quark impercettibili </a:t>
            </a:r>
            <a:endParaRPr lang="it-IT" sz="1500" b="1" dirty="0" smtClean="0">
              <a:solidFill>
                <a:schemeClr val="bg1"/>
              </a:solidFill>
            </a:endParaRPr>
          </a:p>
          <a:p>
            <a:r>
              <a:rPr lang="it-IT" sz="1500" b="1" dirty="0" smtClean="0">
                <a:solidFill>
                  <a:schemeClr val="bg1"/>
                </a:solidFill>
              </a:rPr>
              <a:t>in </a:t>
            </a:r>
            <a:r>
              <a:rPr lang="it-IT" sz="1500" b="1" dirty="0">
                <a:solidFill>
                  <a:schemeClr val="bg1"/>
                </a:solidFill>
              </a:rPr>
              <a:t>una massa di atomi, dove il tempo e il luogo della </a:t>
            </a:r>
            <a:endParaRPr lang="it-IT" sz="1500" b="1" dirty="0" smtClean="0">
              <a:solidFill>
                <a:schemeClr val="bg1"/>
              </a:solidFill>
            </a:endParaRPr>
          </a:p>
          <a:p>
            <a:r>
              <a:rPr lang="it-IT" sz="1500" b="1" dirty="0" smtClean="0">
                <a:solidFill>
                  <a:schemeClr val="bg1"/>
                </a:solidFill>
              </a:rPr>
              <a:t>sopravvivenza sono </a:t>
            </a:r>
            <a:r>
              <a:rPr lang="it-IT" sz="1500" b="1" dirty="0">
                <a:solidFill>
                  <a:schemeClr val="bg1"/>
                </a:solidFill>
              </a:rPr>
              <a:t>del tutto indipendenti dalla loro volontà?  </a:t>
            </a:r>
            <a:endParaRPr lang="it-IT" sz="1500" b="1" dirty="0" smtClean="0">
              <a:solidFill>
                <a:schemeClr val="bg1"/>
              </a:solidFill>
            </a:endParaRPr>
          </a:p>
          <a:p>
            <a:endParaRPr lang="it-IT" sz="1500" b="1" dirty="0">
              <a:solidFill>
                <a:schemeClr val="bg1"/>
              </a:solidFill>
            </a:endParaRPr>
          </a:p>
          <a:p>
            <a:r>
              <a:rPr lang="it-IT" sz="1500" b="1" dirty="0">
                <a:solidFill>
                  <a:schemeClr val="bg1"/>
                </a:solidFill>
              </a:rPr>
              <a:t>Qui, a Birkenau, regna una meccanica di Morte, </a:t>
            </a:r>
            <a:endParaRPr lang="it-IT" sz="1500" b="1" dirty="0" smtClean="0">
              <a:solidFill>
                <a:schemeClr val="bg1"/>
              </a:solidFill>
            </a:endParaRPr>
          </a:p>
          <a:p>
            <a:r>
              <a:rPr lang="it-IT" sz="1500" b="1" dirty="0" smtClean="0">
                <a:solidFill>
                  <a:schemeClr val="bg1"/>
                </a:solidFill>
              </a:rPr>
              <a:t>non </a:t>
            </a:r>
            <a:r>
              <a:rPr lang="it-IT" sz="1500" b="1" dirty="0">
                <a:solidFill>
                  <a:schemeClr val="bg1"/>
                </a:solidFill>
              </a:rPr>
              <a:t>la quantistica, che almeno offrirebbe all’osservatore </a:t>
            </a:r>
            <a:endParaRPr lang="it-IT" sz="1500" b="1" dirty="0" smtClean="0">
              <a:solidFill>
                <a:schemeClr val="bg1"/>
              </a:solidFill>
            </a:endParaRPr>
          </a:p>
          <a:p>
            <a:r>
              <a:rPr lang="it-IT" sz="1500" b="1" dirty="0" smtClean="0">
                <a:solidFill>
                  <a:schemeClr val="bg1"/>
                </a:solidFill>
              </a:rPr>
              <a:t>un </a:t>
            </a:r>
            <a:r>
              <a:rPr lang="it-IT" sz="1500" b="1" dirty="0">
                <a:solidFill>
                  <a:schemeClr val="bg1"/>
                </a:solidFill>
              </a:rPr>
              <a:t>filo di speranza. Qui l’osservatore vede </a:t>
            </a:r>
            <a:endParaRPr lang="it-IT" sz="1500" b="1" dirty="0" smtClean="0">
              <a:solidFill>
                <a:schemeClr val="bg1"/>
              </a:solidFill>
            </a:endParaRPr>
          </a:p>
          <a:p>
            <a:r>
              <a:rPr lang="it-IT" sz="1500" b="1" dirty="0" smtClean="0">
                <a:solidFill>
                  <a:schemeClr val="bg1"/>
                </a:solidFill>
              </a:rPr>
              <a:t>il </a:t>
            </a:r>
            <a:r>
              <a:rPr lang="it-IT" sz="1500" b="1" dirty="0">
                <a:solidFill>
                  <a:schemeClr val="bg1"/>
                </a:solidFill>
              </a:rPr>
              <a:t>dito indice del dottor Mengele: </a:t>
            </a:r>
            <a:endParaRPr lang="it-IT" sz="1500" b="1" dirty="0" smtClean="0">
              <a:solidFill>
                <a:schemeClr val="bg1"/>
              </a:solidFill>
            </a:endParaRPr>
          </a:p>
          <a:p>
            <a:r>
              <a:rPr lang="it-IT" sz="1500" b="1" dirty="0" smtClean="0">
                <a:solidFill>
                  <a:schemeClr val="bg1"/>
                </a:solidFill>
              </a:rPr>
              <a:t>… </a:t>
            </a:r>
            <a:r>
              <a:rPr lang="it-IT" sz="1500" b="1" dirty="0">
                <a:solidFill>
                  <a:schemeClr val="bg1"/>
                </a:solidFill>
              </a:rPr>
              <a:t>e cenere ritornerai.    </a:t>
            </a:r>
            <a:endParaRPr lang="it-IT" sz="1500" b="1" dirty="0" smtClean="0">
              <a:solidFill>
                <a:schemeClr val="bg1"/>
              </a:solidFill>
            </a:endParaRPr>
          </a:p>
          <a:p>
            <a:r>
              <a:rPr lang="it-IT" sz="1500" b="1" dirty="0" smtClean="0">
                <a:solidFill>
                  <a:schemeClr val="bg1"/>
                </a:solidFill>
              </a:rPr>
              <a:t>                                                                Vede </a:t>
            </a:r>
          </a:p>
          <a:p>
            <a:r>
              <a:rPr lang="it-IT" sz="1500" b="1" dirty="0" smtClean="0">
                <a:solidFill>
                  <a:schemeClr val="bg1"/>
                </a:solidFill>
              </a:rPr>
              <a:t>il </a:t>
            </a:r>
            <a:r>
              <a:rPr lang="it-IT" sz="1500" b="1" dirty="0">
                <a:solidFill>
                  <a:schemeClr val="bg1"/>
                </a:solidFill>
              </a:rPr>
              <a:t>camion che li trasporta alle docce. </a:t>
            </a:r>
            <a:endParaRPr lang="it-IT" sz="1500" b="1" dirty="0" smtClean="0">
              <a:solidFill>
                <a:schemeClr val="bg1"/>
              </a:solidFill>
            </a:endParaRPr>
          </a:p>
          <a:p>
            <a:r>
              <a:rPr lang="it-IT" sz="1500" b="1" dirty="0" smtClean="0">
                <a:solidFill>
                  <a:schemeClr val="bg1"/>
                </a:solidFill>
              </a:rPr>
              <a:t>Vede </a:t>
            </a:r>
            <a:r>
              <a:rPr lang="it-IT" sz="1500" b="1" dirty="0">
                <a:solidFill>
                  <a:schemeClr val="bg1"/>
                </a:solidFill>
              </a:rPr>
              <a:t>due persone anziane nude, </a:t>
            </a:r>
            <a:endParaRPr lang="it-IT" sz="1500" b="1" dirty="0" smtClean="0">
              <a:solidFill>
                <a:schemeClr val="bg1"/>
              </a:solidFill>
            </a:endParaRPr>
          </a:p>
          <a:p>
            <a:r>
              <a:rPr lang="it-IT" sz="1500" b="1" dirty="0">
                <a:solidFill>
                  <a:schemeClr val="bg1"/>
                </a:solidFill>
              </a:rPr>
              <a:t>Adamo ed Eva ai cancelli del Giudizio universale. </a:t>
            </a:r>
            <a:endParaRPr lang="it-IT" sz="1500" b="1" dirty="0" smtClean="0">
              <a:solidFill>
                <a:schemeClr val="bg1"/>
              </a:solidFill>
            </a:endParaRPr>
          </a:p>
          <a:p>
            <a:r>
              <a:rPr lang="it-IT" sz="1500" b="1" dirty="0" smtClean="0">
                <a:solidFill>
                  <a:schemeClr val="bg1"/>
                </a:solidFill>
              </a:rPr>
              <a:t>Ma </a:t>
            </a:r>
            <a:r>
              <a:rPr lang="it-IT" sz="1500" b="1" dirty="0">
                <a:solidFill>
                  <a:schemeClr val="bg1"/>
                </a:solidFill>
              </a:rPr>
              <a:t>che hanno in mano – l’anima morta, </a:t>
            </a:r>
            <a:endParaRPr lang="it-IT" sz="1500" b="1" dirty="0" smtClean="0">
              <a:solidFill>
                <a:schemeClr val="bg1"/>
              </a:solidFill>
            </a:endParaRPr>
          </a:p>
          <a:p>
            <a:r>
              <a:rPr lang="it-IT" sz="1500" b="1" dirty="0" smtClean="0">
                <a:solidFill>
                  <a:schemeClr val="bg1"/>
                </a:solidFill>
              </a:rPr>
              <a:t>o </a:t>
            </a:r>
            <a:r>
              <a:rPr lang="it-IT" sz="1500" b="1" dirty="0">
                <a:solidFill>
                  <a:schemeClr val="bg1"/>
                </a:solidFill>
              </a:rPr>
              <a:t>una colomba con un ramoscello</a:t>
            </a:r>
            <a:r>
              <a:rPr lang="it-IT" sz="15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it-IT" sz="1500" b="1" dirty="0" smtClean="0">
                <a:solidFill>
                  <a:schemeClr val="bg1"/>
                </a:solidFill>
              </a:rPr>
              <a:t>oppure </a:t>
            </a:r>
            <a:r>
              <a:rPr lang="it-IT" sz="1500" b="1" dirty="0">
                <a:solidFill>
                  <a:schemeClr val="bg1"/>
                </a:solidFill>
              </a:rPr>
              <a:t>una sapone bianco –  </a:t>
            </a:r>
            <a:endParaRPr lang="it-IT" sz="1500" b="1" dirty="0" smtClean="0">
              <a:solidFill>
                <a:schemeClr val="bg1"/>
              </a:solidFill>
            </a:endParaRPr>
          </a:p>
          <a:p>
            <a:r>
              <a:rPr lang="it-IT" sz="1500" b="1" dirty="0" smtClean="0">
                <a:solidFill>
                  <a:schemeClr val="bg1"/>
                </a:solidFill>
              </a:rPr>
              <a:t>io </a:t>
            </a:r>
            <a:r>
              <a:rPr lang="it-IT" sz="1500" b="1" dirty="0">
                <a:solidFill>
                  <a:schemeClr val="bg1"/>
                </a:solidFill>
              </a:rPr>
              <a:t>tra le lacrime, impotente osservatore, </a:t>
            </a:r>
            <a:endParaRPr lang="it-IT" sz="1500" b="1" dirty="0" smtClean="0">
              <a:solidFill>
                <a:schemeClr val="bg1"/>
              </a:solidFill>
            </a:endParaRPr>
          </a:p>
          <a:p>
            <a:r>
              <a:rPr lang="it-IT" sz="1500" b="1" dirty="0" smtClean="0">
                <a:solidFill>
                  <a:schemeClr val="bg1"/>
                </a:solidFill>
              </a:rPr>
              <a:t>non </a:t>
            </a:r>
            <a:r>
              <a:rPr lang="it-IT" sz="1500" b="1" dirty="0">
                <a:solidFill>
                  <a:schemeClr val="bg1"/>
                </a:solidFill>
              </a:rPr>
              <a:t>riesco più a vedere.  </a:t>
            </a:r>
            <a:endParaRPr lang="it-IT" sz="1500" b="1" dirty="0" smtClean="0">
              <a:solidFill>
                <a:schemeClr val="bg1"/>
              </a:solidFill>
            </a:endParaRPr>
          </a:p>
          <a:p>
            <a:endParaRPr lang="it-IT" sz="1500" b="1" dirty="0">
              <a:solidFill>
                <a:schemeClr val="bg1"/>
              </a:solidFill>
            </a:endParaRPr>
          </a:p>
          <a:p>
            <a:r>
              <a:rPr lang="it-IT" sz="1500" b="1" dirty="0">
                <a:solidFill>
                  <a:schemeClr val="bg1"/>
                </a:solidFill>
              </a:rPr>
              <a:t>Di loro nulla è rimasto, proprio nulla. </a:t>
            </a:r>
            <a:endParaRPr lang="it-IT" sz="1500" b="1" dirty="0" smtClean="0">
              <a:solidFill>
                <a:schemeClr val="bg1"/>
              </a:solidFill>
            </a:endParaRPr>
          </a:p>
          <a:p>
            <a:r>
              <a:rPr lang="it-IT" sz="1500" b="1" dirty="0" smtClean="0">
                <a:solidFill>
                  <a:schemeClr val="bg1"/>
                </a:solidFill>
              </a:rPr>
              <a:t>Soltanto </a:t>
            </a:r>
            <a:r>
              <a:rPr lang="it-IT" sz="1500" b="1" dirty="0">
                <a:solidFill>
                  <a:schemeClr val="bg1"/>
                </a:solidFill>
              </a:rPr>
              <a:t>i nomi </a:t>
            </a:r>
            <a:r>
              <a:rPr lang="it-IT" sz="1500" b="1" i="1" dirty="0" err="1">
                <a:solidFill>
                  <a:schemeClr val="bg1"/>
                </a:solidFill>
              </a:rPr>
              <a:t>Emil</a:t>
            </a:r>
            <a:r>
              <a:rPr lang="it-IT" sz="1500" b="1" i="1" dirty="0">
                <a:solidFill>
                  <a:schemeClr val="bg1"/>
                </a:solidFill>
              </a:rPr>
              <a:t> e </a:t>
            </a:r>
            <a:r>
              <a:rPr lang="it-IT" sz="1500" b="1" i="1" dirty="0" err="1">
                <a:solidFill>
                  <a:schemeClr val="bg1"/>
                </a:solidFill>
              </a:rPr>
              <a:t>Amálie</a:t>
            </a:r>
            <a:r>
              <a:rPr lang="it-IT" sz="1500" b="1" dirty="0">
                <a:solidFill>
                  <a:schemeClr val="bg1"/>
                </a:solidFill>
              </a:rPr>
              <a:t>: </a:t>
            </a:r>
            <a:endParaRPr lang="it-IT" sz="1500" b="1" dirty="0" smtClean="0">
              <a:solidFill>
                <a:schemeClr val="bg1"/>
              </a:solidFill>
            </a:endParaRPr>
          </a:p>
          <a:p>
            <a:r>
              <a:rPr lang="it-IT" sz="1500" b="1" dirty="0" smtClean="0">
                <a:solidFill>
                  <a:schemeClr val="bg1"/>
                </a:solidFill>
              </a:rPr>
              <a:t>un </a:t>
            </a:r>
            <a:r>
              <a:rPr lang="it-IT" sz="1500" b="1" dirty="0">
                <a:solidFill>
                  <a:schemeClr val="bg1"/>
                </a:solidFill>
              </a:rPr>
              <a:t>nonno e una nonna più giovani del loro nipote.   </a:t>
            </a:r>
            <a:endParaRPr lang="it-IT" sz="1500" b="1" dirty="0" smtClean="0">
              <a:solidFill>
                <a:schemeClr val="bg1"/>
              </a:solidFill>
            </a:endParaRPr>
          </a:p>
          <a:p>
            <a:endParaRPr lang="it-IT" sz="1500" b="1" dirty="0">
              <a:solidFill>
                <a:schemeClr val="bg1"/>
              </a:solidFill>
            </a:endParaRPr>
          </a:p>
          <a:p>
            <a:r>
              <a:rPr lang="it-IT" sz="1500" b="1" i="1" dirty="0">
                <a:solidFill>
                  <a:schemeClr val="bg1"/>
                </a:solidFill>
              </a:rPr>
              <a:t>Gennaio – febbraio 2015 </a:t>
            </a:r>
            <a:endParaRPr lang="it-IT" sz="1500" b="1" i="1" dirty="0" smtClean="0">
              <a:solidFill>
                <a:schemeClr val="bg1"/>
              </a:solidFill>
            </a:endParaRPr>
          </a:p>
          <a:p>
            <a:endParaRPr lang="it-IT" sz="1500" b="1" i="1" dirty="0">
              <a:solidFill>
                <a:schemeClr val="bg1"/>
              </a:solidFill>
            </a:endParaRPr>
          </a:p>
          <a:p>
            <a:r>
              <a:rPr lang="it-IT" sz="1500" b="1" i="1" dirty="0">
                <a:solidFill>
                  <a:schemeClr val="bg1"/>
                </a:solidFill>
              </a:rPr>
              <a:t>Traduzione di Alessandra </a:t>
            </a:r>
            <a:r>
              <a:rPr lang="it-IT" sz="1500" b="1" i="1" dirty="0" smtClean="0">
                <a:solidFill>
                  <a:schemeClr val="bg1"/>
                </a:solidFill>
              </a:rPr>
              <a:t>Mura</a:t>
            </a:r>
          </a:p>
        </p:txBody>
      </p:sp>
    </p:spTree>
    <p:extLst>
      <p:ext uri="{BB962C8B-B14F-4D97-AF65-F5344CB8AC3E}">
        <p14:creationId xmlns:p14="http://schemas.microsoft.com/office/powerpoint/2010/main" val="158751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1520" y="0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CAGE-MASTERS, </a:t>
            </a:r>
            <a:r>
              <a:rPr lang="it-IT" sz="2400" b="1" dirty="0" smtClean="0">
                <a:solidFill>
                  <a:schemeClr val="bg1"/>
                </a:solidFill>
              </a:rPr>
              <a:t>                          </a:t>
            </a:r>
            <a:r>
              <a:rPr lang="tr-TR" sz="2400" b="1" dirty="0" smtClean="0">
                <a:solidFill>
                  <a:schemeClr val="bg1"/>
                </a:solidFill>
              </a:rPr>
              <a:t>THEİR </a:t>
            </a:r>
            <a:r>
              <a:rPr lang="tr-TR" sz="2400" b="1" dirty="0">
                <a:solidFill>
                  <a:schemeClr val="bg1"/>
                </a:solidFill>
              </a:rPr>
              <a:t>WANT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211960" y="0"/>
            <a:ext cx="4644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I PADRONİ DELLE GABBİE, </a:t>
            </a:r>
            <a:r>
              <a:rPr lang="it-IT" sz="2400" b="1" dirty="0" smtClean="0">
                <a:solidFill>
                  <a:schemeClr val="bg1"/>
                </a:solidFill>
              </a:rPr>
              <a:t>              </a:t>
            </a:r>
            <a:r>
              <a:rPr lang="tr-TR" sz="2400" b="1" dirty="0" smtClean="0">
                <a:solidFill>
                  <a:schemeClr val="bg1"/>
                </a:solidFill>
              </a:rPr>
              <a:t>İL LORO BİSOGNO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7504" y="1268760"/>
            <a:ext cx="5256584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</a:rPr>
              <a:t>The cages are waiting.</a:t>
            </a:r>
            <a:endParaRPr lang="it-IT" sz="1600" b="1" dirty="0">
              <a:solidFill>
                <a:schemeClr val="bg1"/>
              </a:solidFill>
            </a:endParaRPr>
          </a:p>
          <a:p>
            <a:r>
              <a:rPr lang="tr-TR" sz="1600" b="1" dirty="0">
                <a:solidFill>
                  <a:schemeClr val="bg1"/>
                </a:solidFill>
              </a:rPr>
              <a:t>For centuries they have been waiting.</a:t>
            </a:r>
            <a:endParaRPr lang="it-IT" sz="1600" b="1" dirty="0">
              <a:solidFill>
                <a:schemeClr val="bg1"/>
              </a:solidFill>
            </a:endParaRPr>
          </a:p>
          <a:p>
            <a:r>
              <a:rPr lang="tr-TR" sz="1600" b="1" dirty="0">
                <a:solidFill>
                  <a:schemeClr val="bg1"/>
                </a:solidFill>
              </a:rPr>
              <a:t>Even before they have been hammered</a:t>
            </a:r>
            <a:endParaRPr lang="it-IT" sz="1600" b="1" dirty="0">
              <a:solidFill>
                <a:schemeClr val="bg1"/>
              </a:solidFill>
            </a:endParaRPr>
          </a:p>
          <a:p>
            <a:r>
              <a:rPr lang="tr-TR" sz="1600" b="1" dirty="0">
                <a:solidFill>
                  <a:schemeClr val="bg1"/>
                </a:solidFill>
              </a:rPr>
              <a:t>and welded together, waiting to be stroked.</a:t>
            </a:r>
            <a:endParaRPr lang="it-IT" sz="1600" b="1" dirty="0">
              <a:solidFill>
                <a:schemeClr val="bg1"/>
              </a:solidFill>
            </a:endParaRPr>
          </a:p>
          <a:p>
            <a:r>
              <a:rPr lang="tr-TR" sz="1600" b="1" dirty="0">
                <a:solidFill>
                  <a:schemeClr val="bg1"/>
                </a:solidFill>
              </a:rPr>
              <a:t>Even before, they are hoisted into the air;</a:t>
            </a:r>
            <a:endParaRPr lang="it-IT" sz="1600" b="1" dirty="0">
              <a:solidFill>
                <a:schemeClr val="bg1"/>
              </a:solidFill>
            </a:endParaRPr>
          </a:p>
          <a:p>
            <a:r>
              <a:rPr lang="tr-TR" sz="1600" b="1" dirty="0">
                <a:solidFill>
                  <a:schemeClr val="bg1"/>
                </a:solidFill>
              </a:rPr>
              <a:t>and hooded to imprison the light,</a:t>
            </a:r>
            <a:endParaRPr lang="it-IT" sz="1600" b="1" dirty="0">
              <a:solidFill>
                <a:schemeClr val="bg1"/>
              </a:solidFill>
            </a:endParaRPr>
          </a:p>
          <a:p>
            <a:r>
              <a:rPr lang="tr-TR" sz="1600" b="1" dirty="0">
                <a:solidFill>
                  <a:schemeClr val="bg1"/>
                </a:solidFill>
              </a:rPr>
              <a:t>everywhere, along the leafy boulevards. </a:t>
            </a:r>
            <a:endParaRPr lang="it-IT" sz="1600" b="1" dirty="0">
              <a:solidFill>
                <a:schemeClr val="bg1"/>
              </a:solidFill>
            </a:endParaRPr>
          </a:p>
          <a:p>
            <a:r>
              <a:rPr lang="tr-TR" sz="1600" b="1" dirty="0">
                <a:solidFill>
                  <a:schemeClr val="bg1"/>
                </a:solidFill>
              </a:rPr>
              <a:t>And the cage-masters? Always, they</a:t>
            </a:r>
            <a:endParaRPr lang="it-IT" sz="1600" b="1" dirty="0">
              <a:solidFill>
                <a:schemeClr val="bg1"/>
              </a:solidFill>
            </a:endParaRPr>
          </a:p>
          <a:p>
            <a:r>
              <a:rPr lang="tr-TR" sz="1600" b="1" dirty="0">
                <a:solidFill>
                  <a:schemeClr val="bg1"/>
                </a:solidFill>
              </a:rPr>
              <a:t>embrace their want to cage a song. </a:t>
            </a:r>
            <a:endParaRPr lang="it-IT" sz="1600" b="1" dirty="0">
              <a:solidFill>
                <a:schemeClr val="bg1"/>
              </a:solidFill>
            </a:endParaRPr>
          </a:p>
          <a:p>
            <a:r>
              <a:rPr lang="tr-TR" sz="1600" b="1" dirty="0">
                <a:solidFill>
                  <a:schemeClr val="bg1"/>
                </a:solidFill>
              </a:rPr>
              <a:t>There are decisions to be worried.</a:t>
            </a:r>
            <a:endParaRPr lang="it-IT" sz="1600" b="1" dirty="0">
              <a:solidFill>
                <a:schemeClr val="bg1"/>
              </a:solidFill>
            </a:endParaRPr>
          </a:p>
          <a:p>
            <a:r>
              <a:rPr lang="tr-TR" sz="1600" b="1" dirty="0">
                <a:solidFill>
                  <a:schemeClr val="bg1"/>
                </a:solidFill>
              </a:rPr>
              <a:t>Measurements to be taken;</a:t>
            </a:r>
            <a:endParaRPr lang="it-IT" sz="1600" b="1" dirty="0">
              <a:solidFill>
                <a:schemeClr val="bg1"/>
              </a:solidFill>
            </a:endParaRPr>
          </a:p>
          <a:p>
            <a:r>
              <a:rPr lang="tr-TR" sz="1600" b="1" dirty="0">
                <a:solidFill>
                  <a:schemeClr val="bg1"/>
                </a:solidFill>
              </a:rPr>
              <a:t>not too small, not too spacious;</a:t>
            </a:r>
            <a:endParaRPr lang="it-IT" sz="1600" b="1" dirty="0">
              <a:solidFill>
                <a:schemeClr val="bg1"/>
              </a:solidFill>
            </a:endParaRPr>
          </a:p>
          <a:p>
            <a:r>
              <a:rPr lang="tr-TR" sz="1600" b="1" dirty="0">
                <a:solidFill>
                  <a:schemeClr val="bg1"/>
                </a:solidFill>
              </a:rPr>
              <a:t>these master cages.  And they say,</a:t>
            </a:r>
            <a:endParaRPr lang="it-IT" sz="1600" b="1" dirty="0">
              <a:solidFill>
                <a:schemeClr val="bg1"/>
              </a:solidFill>
            </a:endParaRPr>
          </a:p>
          <a:p>
            <a:r>
              <a:rPr lang="tr-TR" sz="1600" b="1" dirty="0">
                <a:solidFill>
                  <a:schemeClr val="bg1"/>
                </a:solidFill>
              </a:rPr>
              <a:t>yes—there is the </a:t>
            </a:r>
            <a:r>
              <a:rPr lang="tr-TR" sz="1600" b="1" dirty="0" smtClean="0">
                <a:solidFill>
                  <a:schemeClr val="bg1"/>
                </a:solidFill>
              </a:rPr>
              <a:t>one </a:t>
            </a:r>
            <a:r>
              <a:rPr lang="tr-TR" sz="1600" b="1" dirty="0">
                <a:solidFill>
                  <a:schemeClr val="bg1"/>
                </a:solidFill>
              </a:rPr>
              <a:t>size; </a:t>
            </a:r>
            <a:endParaRPr lang="it-IT" sz="1600" b="1" dirty="0">
              <a:solidFill>
                <a:schemeClr val="bg1"/>
              </a:solidFill>
            </a:endParaRPr>
          </a:p>
          <a:p>
            <a:r>
              <a:rPr lang="tr-TR" sz="1600" b="1" dirty="0">
                <a:solidFill>
                  <a:schemeClr val="bg1"/>
                </a:solidFill>
              </a:rPr>
              <a:t>the tomb-size of a child; of a fledgling</a:t>
            </a:r>
            <a:endParaRPr lang="it-IT" sz="1600" b="1" dirty="0">
              <a:solidFill>
                <a:schemeClr val="bg1"/>
              </a:solidFill>
            </a:endParaRPr>
          </a:p>
          <a:p>
            <a:r>
              <a:rPr lang="tr-TR" sz="1600" b="1" dirty="0">
                <a:solidFill>
                  <a:schemeClr val="bg1"/>
                </a:solidFill>
              </a:rPr>
              <a:t>learning its music.  They say, snapping</a:t>
            </a:r>
            <a:endParaRPr lang="it-IT" sz="1600" b="1" dirty="0">
              <a:solidFill>
                <a:schemeClr val="bg1"/>
              </a:solidFill>
            </a:endParaRPr>
          </a:p>
          <a:p>
            <a:r>
              <a:rPr lang="tr-TR" sz="1600" b="1" dirty="0">
                <a:solidFill>
                  <a:schemeClr val="bg1"/>
                </a:solidFill>
              </a:rPr>
              <a:t>their fingers to each other: yes, </a:t>
            </a:r>
            <a:endParaRPr lang="it-IT" sz="1600" b="1" dirty="0">
              <a:solidFill>
                <a:schemeClr val="bg1"/>
              </a:solidFill>
            </a:endParaRPr>
          </a:p>
          <a:p>
            <a:r>
              <a:rPr lang="tr-TR" sz="1600" b="1" dirty="0">
                <a:solidFill>
                  <a:schemeClr val="bg1"/>
                </a:solidFill>
              </a:rPr>
              <a:t>the size of a bird—the one in search of a cage.</a:t>
            </a:r>
            <a:endParaRPr lang="it-IT" sz="1600" b="1" dirty="0">
              <a:solidFill>
                <a:schemeClr val="bg1"/>
              </a:solidFill>
            </a:endParaRPr>
          </a:p>
          <a:p>
            <a:endParaRPr lang="it-IT" sz="17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283968" y="1268760"/>
            <a:ext cx="54726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</a:rPr>
              <a:t>Le gabbie aspettano.</a:t>
            </a:r>
            <a:endParaRPr lang="it-IT" sz="1600" b="1" dirty="0">
              <a:solidFill>
                <a:schemeClr val="bg1"/>
              </a:solidFill>
            </a:endParaRPr>
          </a:p>
          <a:p>
            <a:r>
              <a:rPr lang="tr-TR" sz="1600" b="1" dirty="0">
                <a:solidFill>
                  <a:schemeClr val="bg1"/>
                </a:solidFill>
              </a:rPr>
              <a:t>Da secoli aspettano.</a:t>
            </a:r>
            <a:endParaRPr lang="it-IT" sz="1600" b="1" dirty="0">
              <a:solidFill>
                <a:schemeClr val="bg1"/>
              </a:solidFill>
            </a:endParaRPr>
          </a:p>
          <a:p>
            <a:r>
              <a:rPr lang="tr-TR" sz="1600" b="1" dirty="0">
                <a:solidFill>
                  <a:schemeClr val="bg1"/>
                </a:solidFill>
              </a:rPr>
              <a:t>Già prima d'essere state inchiodate </a:t>
            </a:r>
            <a:endParaRPr lang="it-IT" sz="1600" b="1" dirty="0">
              <a:solidFill>
                <a:schemeClr val="bg1"/>
              </a:solidFill>
            </a:endParaRPr>
          </a:p>
          <a:p>
            <a:r>
              <a:rPr lang="tr-TR" sz="1600" b="1" dirty="0">
                <a:solidFill>
                  <a:schemeClr val="bg1"/>
                </a:solidFill>
              </a:rPr>
              <a:t>e saldate insieme, in attesa d'essere accarezzate.</a:t>
            </a:r>
            <a:endParaRPr lang="it-IT" sz="1600" b="1" dirty="0">
              <a:solidFill>
                <a:schemeClr val="bg1"/>
              </a:solidFill>
            </a:endParaRPr>
          </a:p>
          <a:p>
            <a:r>
              <a:rPr lang="tr-TR" sz="1600" b="1" dirty="0">
                <a:solidFill>
                  <a:schemeClr val="bg1"/>
                </a:solidFill>
              </a:rPr>
              <a:t>Già prima, sono issate in aria;</a:t>
            </a:r>
            <a:endParaRPr lang="it-IT" sz="1600" b="1" dirty="0">
              <a:solidFill>
                <a:schemeClr val="bg1"/>
              </a:solidFill>
            </a:endParaRPr>
          </a:p>
          <a:p>
            <a:r>
              <a:rPr lang="tr-TR" sz="1600" b="1" dirty="0">
                <a:solidFill>
                  <a:schemeClr val="bg1"/>
                </a:solidFill>
              </a:rPr>
              <a:t>e incappucciate a imprigionare la luce,</a:t>
            </a:r>
            <a:endParaRPr lang="it-IT" sz="1600" b="1" dirty="0">
              <a:solidFill>
                <a:schemeClr val="bg1"/>
              </a:solidFill>
            </a:endParaRPr>
          </a:p>
          <a:p>
            <a:r>
              <a:rPr lang="tr-TR" sz="1600" b="1" dirty="0">
                <a:solidFill>
                  <a:schemeClr val="bg1"/>
                </a:solidFill>
              </a:rPr>
              <a:t>dappertuttto, lungo i frondosi viali.</a:t>
            </a:r>
            <a:endParaRPr lang="it-IT" sz="1600" b="1" dirty="0">
              <a:solidFill>
                <a:schemeClr val="bg1"/>
              </a:solidFill>
            </a:endParaRPr>
          </a:p>
          <a:p>
            <a:r>
              <a:rPr lang="tr-TR" sz="1600" b="1" dirty="0">
                <a:solidFill>
                  <a:schemeClr val="bg1"/>
                </a:solidFill>
              </a:rPr>
              <a:t>E i padroni delle gabbie? Sempre, </a:t>
            </a:r>
            <a:endParaRPr lang="it-IT" sz="1600" b="1" dirty="0">
              <a:solidFill>
                <a:schemeClr val="bg1"/>
              </a:solidFill>
            </a:endParaRPr>
          </a:p>
          <a:p>
            <a:r>
              <a:rPr lang="tr-TR" sz="1600" b="1" dirty="0">
                <a:solidFill>
                  <a:schemeClr val="bg1"/>
                </a:solidFill>
              </a:rPr>
              <a:t>abbracciano il loro bisogno di ingabbiare una canzone.</a:t>
            </a:r>
            <a:endParaRPr lang="it-IT" sz="1600" b="1" dirty="0">
              <a:solidFill>
                <a:schemeClr val="bg1"/>
              </a:solidFill>
            </a:endParaRPr>
          </a:p>
          <a:p>
            <a:r>
              <a:rPr lang="tr-TR" sz="1600" b="1" dirty="0">
                <a:solidFill>
                  <a:schemeClr val="bg1"/>
                </a:solidFill>
              </a:rPr>
              <a:t>Ci sono decisioni </a:t>
            </a:r>
            <a:r>
              <a:rPr lang="it-IT" sz="1600" b="1" dirty="0" smtClean="0">
                <a:solidFill>
                  <a:schemeClr val="bg1"/>
                </a:solidFill>
              </a:rPr>
              <a:t>che sono sofferenza</a:t>
            </a:r>
            <a:r>
              <a:rPr lang="tr-TR" sz="1600" b="1" dirty="0" smtClean="0">
                <a:solidFill>
                  <a:schemeClr val="bg1"/>
                </a:solidFill>
              </a:rPr>
              <a:t>.</a:t>
            </a:r>
            <a:endParaRPr lang="it-IT" sz="1600" b="1" dirty="0">
              <a:solidFill>
                <a:schemeClr val="bg1"/>
              </a:solidFill>
            </a:endParaRPr>
          </a:p>
          <a:p>
            <a:r>
              <a:rPr lang="tr-TR" sz="1600" b="1" dirty="0">
                <a:solidFill>
                  <a:schemeClr val="bg1"/>
                </a:solidFill>
              </a:rPr>
              <a:t>Misure da prendere;</a:t>
            </a:r>
            <a:endParaRPr lang="it-IT" sz="1600" b="1" dirty="0">
              <a:solidFill>
                <a:schemeClr val="bg1"/>
              </a:solidFill>
            </a:endParaRPr>
          </a:p>
          <a:p>
            <a:r>
              <a:rPr lang="tr-TR" sz="1600" b="1" dirty="0">
                <a:solidFill>
                  <a:schemeClr val="bg1"/>
                </a:solidFill>
              </a:rPr>
              <a:t>non troppo piccole, non troppo spaziose;</a:t>
            </a:r>
            <a:endParaRPr lang="it-IT" sz="1600" b="1" dirty="0">
              <a:solidFill>
                <a:schemeClr val="bg1"/>
              </a:solidFill>
            </a:endParaRPr>
          </a:p>
          <a:p>
            <a:r>
              <a:rPr lang="tr-TR" sz="1600" b="1" dirty="0">
                <a:solidFill>
                  <a:schemeClr val="bg1"/>
                </a:solidFill>
              </a:rPr>
              <a:t>queste gabbie da padrone. E dicono</a:t>
            </a:r>
            <a:endParaRPr lang="it-IT" sz="1600" b="1" dirty="0">
              <a:solidFill>
                <a:schemeClr val="bg1"/>
              </a:solidFill>
            </a:endParaRPr>
          </a:p>
          <a:p>
            <a:r>
              <a:rPr lang="tr-TR" sz="1600" b="1" dirty="0">
                <a:solidFill>
                  <a:schemeClr val="bg1"/>
                </a:solidFill>
              </a:rPr>
              <a:t>sì―ecco l'unica misura possibile;</a:t>
            </a:r>
            <a:endParaRPr lang="it-IT" sz="1600" b="1" dirty="0">
              <a:solidFill>
                <a:schemeClr val="bg1"/>
              </a:solidFill>
            </a:endParaRPr>
          </a:p>
          <a:p>
            <a:r>
              <a:rPr lang="tr-TR" sz="1600" b="1" dirty="0">
                <a:solidFill>
                  <a:schemeClr val="bg1"/>
                </a:solidFill>
              </a:rPr>
              <a:t>la misura della tomba di un bambino; di un implume</a:t>
            </a:r>
            <a:endParaRPr lang="it-IT" sz="1600" b="1" dirty="0">
              <a:solidFill>
                <a:schemeClr val="bg1"/>
              </a:solidFill>
            </a:endParaRPr>
          </a:p>
          <a:p>
            <a:r>
              <a:rPr lang="tr-TR" sz="1600" b="1" dirty="0">
                <a:solidFill>
                  <a:schemeClr val="bg1"/>
                </a:solidFill>
              </a:rPr>
              <a:t>che sta imparando la sua musica. Dicono, schioccandosi</a:t>
            </a:r>
            <a:endParaRPr lang="it-IT" sz="1600" b="1" dirty="0">
              <a:solidFill>
                <a:schemeClr val="bg1"/>
              </a:solidFill>
            </a:endParaRPr>
          </a:p>
          <a:p>
            <a:r>
              <a:rPr lang="tr-TR" sz="1600" b="1" dirty="0">
                <a:solidFill>
                  <a:schemeClr val="bg1"/>
                </a:solidFill>
              </a:rPr>
              <a:t>le dita </a:t>
            </a:r>
            <a:r>
              <a:rPr lang="tr-TR" sz="1600" b="1" dirty="0" smtClean="0">
                <a:solidFill>
                  <a:schemeClr val="bg1"/>
                </a:solidFill>
              </a:rPr>
              <a:t>l'un</a:t>
            </a:r>
            <a:r>
              <a:rPr lang="it-IT" sz="1600" b="1" dirty="0" smtClean="0">
                <a:solidFill>
                  <a:schemeClr val="bg1"/>
                </a:solidFill>
              </a:rPr>
              <a:t>a con </a:t>
            </a:r>
            <a:r>
              <a:rPr lang="tr-TR" sz="1600" b="1" dirty="0" smtClean="0">
                <a:solidFill>
                  <a:schemeClr val="bg1"/>
                </a:solidFill>
              </a:rPr>
              <a:t>l'altr</a:t>
            </a:r>
            <a:r>
              <a:rPr lang="it-IT" sz="1600" b="1" dirty="0" smtClean="0">
                <a:solidFill>
                  <a:schemeClr val="bg1"/>
                </a:solidFill>
              </a:rPr>
              <a:t>a</a:t>
            </a:r>
            <a:r>
              <a:rPr lang="tr-TR" sz="1600" b="1" dirty="0" smtClean="0">
                <a:solidFill>
                  <a:schemeClr val="bg1"/>
                </a:solidFill>
              </a:rPr>
              <a:t> </a:t>
            </a:r>
            <a:r>
              <a:rPr lang="it-IT" sz="1600" b="1" dirty="0" smtClean="0">
                <a:solidFill>
                  <a:schemeClr val="bg1"/>
                </a:solidFill>
              </a:rPr>
              <a:t>: </a:t>
            </a:r>
            <a:r>
              <a:rPr lang="tr-TR" sz="1600" b="1" dirty="0" smtClean="0">
                <a:solidFill>
                  <a:schemeClr val="bg1"/>
                </a:solidFill>
              </a:rPr>
              <a:t>sì</a:t>
            </a:r>
            <a:r>
              <a:rPr lang="tr-TR" sz="1600" b="1" dirty="0">
                <a:solidFill>
                  <a:schemeClr val="bg1"/>
                </a:solidFill>
              </a:rPr>
              <a:t>,</a:t>
            </a:r>
            <a:endParaRPr lang="it-IT" sz="1600" b="1" dirty="0">
              <a:solidFill>
                <a:schemeClr val="bg1"/>
              </a:solidFill>
            </a:endParaRPr>
          </a:p>
          <a:p>
            <a:r>
              <a:rPr lang="tr-TR" sz="1600" b="1" dirty="0">
                <a:solidFill>
                  <a:schemeClr val="bg1"/>
                </a:solidFill>
              </a:rPr>
              <a:t>la misura di un uccello—quello in cerca di una gabbia.</a:t>
            </a:r>
            <a:endParaRPr lang="it-IT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0"/>
            <a:ext cx="3923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1981 VATIKÁN  </a:t>
            </a:r>
          </a:p>
          <a:p>
            <a:r>
              <a:rPr lang="pl-PL" sz="2000" b="1" i="1" dirty="0">
                <a:solidFill>
                  <a:schemeClr val="bg1"/>
                </a:solidFill>
              </a:rPr>
              <a:t>(Hawking o Bohu a iných záhadách) </a:t>
            </a:r>
            <a:endParaRPr lang="en-US" sz="2000" b="1" i="1" dirty="0" smtClean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303795" y="3717621"/>
            <a:ext cx="4644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1981 VATICANO </a:t>
            </a:r>
          </a:p>
          <a:p>
            <a:r>
              <a:rPr lang="it-IT" sz="2000" b="1" i="1" dirty="0" smtClean="0">
                <a:solidFill>
                  <a:schemeClr val="bg1"/>
                </a:solidFill>
              </a:rPr>
              <a:t>(</a:t>
            </a:r>
            <a:r>
              <a:rPr lang="it-IT" sz="2000" b="1" i="1" dirty="0">
                <a:solidFill>
                  <a:schemeClr val="bg1"/>
                </a:solidFill>
              </a:rPr>
              <a:t>Hawking su Dio e altri misteri) </a:t>
            </a:r>
            <a:endParaRPr lang="it-IT" b="1" i="1" dirty="0" smtClean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1182457"/>
            <a:ext cx="8784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Hlas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ochrnutého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vedca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syntetizovaný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spôsob</a:t>
            </a:r>
            <a:r>
              <a:rPr lang="en-US" b="1" dirty="0">
                <a:solidFill>
                  <a:schemeClr val="bg1"/>
                </a:solidFill>
              </a:rPr>
              <a:t> fantasy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a </a:t>
            </a:r>
            <a:r>
              <a:rPr lang="en-US" b="1" dirty="0" err="1">
                <a:solidFill>
                  <a:schemeClr val="bg1"/>
                </a:solidFill>
              </a:rPr>
              <a:t>vesmírnych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vojen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hovorí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monotónne</a:t>
            </a:r>
            <a:r>
              <a:rPr lang="en-US" b="1" dirty="0">
                <a:solidFill>
                  <a:schemeClr val="bg1"/>
                </a:solidFill>
              </a:rPr>
              <a:t>: 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„</a:t>
            </a:r>
            <a:r>
              <a:rPr lang="en-US" b="1" dirty="0" err="1">
                <a:solidFill>
                  <a:schemeClr val="bg1"/>
                </a:solidFill>
              </a:rPr>
              <a:t>Vieme</a:t>
            </a:r>
            <a:r>
              <a:rPr lang="en-US" b="1" dirty="0">
                <a:solidFill>
                  <a:schemeClr val="bg1"/>
                </a:solidFill>
              </a:rPr>
              <a:t> o </a:t>
            </a:r>
            <a:r>
              <a:rPr lang="en-US" b="1" dirty="0" err="1">
                <a:solidFill>
                  <a:schemeClr val="bg1"/>
                </a:solidFill>
              </a:rPr>
              <a:t>vesmíre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všetko</a:t>
            </a:r>
            <a:r>
              <a:rPr lang="en-US" b="1" dirty="0">
                <a:solidFill>
                  <a:schemeClr val="bg1"/>
                </a:solidFill>
              </a:rPr>
              <a:t> od </a:t>
            </a:r>
            <a:r>
              <a:rPr lang="en-US" b="1" dirty="0" err="1">
                <a:solidFill>
                  <a:schemeClr val="bg1"/>
                </a:solidFill>
              </a:rPr>
              <a:t>Veľkého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tresku</a:t>
            </a:r>
            <a:r>
              <a:rPr lang="en-US" b="1" dirty="0">
                <a:solidFill>
                  <a:schemeClr val="bg1"/>
                </a:solidFill>
              </a:rPr>
              <a:t>, 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poznáme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každé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jeho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štádium</a:t>
            </a:r>
            <a:r>
              <a:rPr lang="en-US" b="1" dirty="0">
                <a:solidFill>
                  <a:schemeClr val="bg1"/>
                </a:solidFill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Nikde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niet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miesto</a:t>
            </a:r>
            <a:r>
              <a:rPr lang="en-US" b="1" dirty="0">
                <a:solidFill>
                  <a:schemeClr val="bg1"/>
                </a:solidFill>
              </a:rPr>
              <a:t> 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pre </a:t>
            </a:r>
            <a:r>
              <a:rPr lang="en-US" b="1" dirty="0" err="1">
                <a:solidFill>
                  <a:schemeClr val="bg1"/>
                </a:solidFill>
              </a:rPr>
              <a:t>Boha</a:t>
            </a:r>
            <a:r>
              <a:rPr lang="en-US" b="1" dirty="0">
                <a:solidFill>
                  <a:schemeClr val="bg1"/>
                </a:solidFill>
              </a:rPr>
              <a:t>, pre </a:t>
            </a:r>
            <a:r>
              <a:rPr lang="en-US" b="1" dirty="0" err="1">
                <a:solidFill>
                  <a:schemeClr val="bg1"/>
                </a:solidFill>
              </a:rPr>
              <a:t>veľké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zázraky</a:t>
            </a:r>
            <a:r>
              <a:rPr lang="en-US" b="1" dirty="0">
                <a:solidFill>
                  <a:schemeClr val="bg1"/>
                </a:solidFill>
              </a:rPr>
              <a:t> a </a:t>
            </a:r>
            <a:r>
              <a:rPr lang="en-US" b="1" dirty="0" err="1">
                <a:solidFill>
                  <a:schemeClr val="bg1"/>
                </a:solidFill>
              </a:rPr>
              <a:t>činy</a:t>
            </a:r>
            <a:r>
              <a:rPr lang="en-US" b="1" dirty="0">
                <a:solidFill>
                  <a:schemeClr val="bg1"/>
                </a:solidFill>
              </a:rPr>
              <a:t>. Ani pre ten, 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že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ešte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žijem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že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pohybom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očných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svalov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smiem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roztáčať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toto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bohorúhačské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koleso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ktoré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ženie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k </a:t>
            </a:r>
            <a:r>
              <a:rPr lang="en-US" b="1" dirty="0" err="1">
                <a:solidFill>
                  <a:schemeClr val="bg1"/>
                </a:solidFill>
              </a:rPr>
              <a:t>zatrateniu</a:t>
            </a:r>
            <a:r>
              <a:rPr lang="en-US" b="1" dirty="0">
                <a:solidFill>
                  <a:schemeClr val="bg1"/>
                </a:solidFill>
              </a:rPr>
              <a:t>... </a:t>
            </a:r>
            <a:r>
              <a:rPr lang="en-US" b="1" dirty="0" err="1">
                <a:solidFill>
                  <a:schemeClr val="bg1"/>
                </a:solidFill>
              </a:rPr>
              <a:t>Či</a:t>
            </a:r>
            <a:r>
              <a:rPr lang="en-US" b="1" dirty="0">
                <a:solidFill>
                  <a:schemeClr val="bg1"/>
                </a:solidFill>
              </a:rPr>
              <a:t> k </a:t>
            </a:r>
            <a:r>
              <a:rPr lang="en-US" b="1" dirty="0" err="1">
                <a:solidFill>
                  <a:schemeClr val="bg1"/>
                </a:solidFill>
              </a:rPr>
              <a:t>pravde</a:t>
            </a:r>
            <a:r>
              <a:rPr lang="en-US" b="1" dirty="0">
                <a:solidFill>
                  <a:schemeClr val="bg1"/>
                </a:solidFill>
              </a:rPr>
              <a:t>?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303795" y="4549676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La voce dello scienziato paralizzato, in sintesi vocale come 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nei </a:t>
            </a:r>
            <a:r>
              <a:rPr lang="it-IT" b="1" dirty="0">
                <a:solidFill>
                  <a:schemeClr val="bg1"/>
                </a:solidFill>
              </a:rPr>
              <a:t>fantasy e nelle guerre spaziali, dice monocorde: 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“</a:t>
            </a:r>
            <a:r>
              <a:rPr lang="it-IT" b="1" dirty="0">
                <a:solidFill>
                  <a:schemeClr val="bg1"/>
                </a:solidFill>
              </a:rPr>
              <a:t>Sappiamo tutto dell’universo a partire dal Big Bang, 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conosciamo </a:t>
            </a:r>
            <a:r>
              <a:rPr lang="it-IT" b="1" dirty="0">
                <a:solidFill>
                  <a:schemeClr val="bg1"/>
                </a:solidFill>
              </a:rPr>
              <a:t>ogni suo stadio. E Dio non ha alcun posto,  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e </a:t>
            </a:r>
            <a:r>
              <a:rPr lang="it-IT" b="1" dirty="0">
                <a:solidFill>
                  <a:schemeClr val="bg1"/>
                </a:solidFill>
              </a:rPr>
              <a:t>neanche i grandi miracoli e i suoi atti. Neanche quello 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che </a:t>
            </a:r>
            <a:r>
              <a:rPr lang="it-IT" b="1" dirty="0">
                <a:solidFill>
                  <a:schemeClr val="bg1"/>
                </a:solidFill>
              </a:rPr>
              <a:t>ancora mi tiene in vita, quello per cui muovendo  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i </a:t>
            </a:r>
            <a:r>
              <a:rPr lang="it-IT" b="1" dirty="0">
                <a:solidFill>
                  <a:schemeClr val="bg1"/>
                </a:solidFill>
              </a:rPr>
              <a:t>muscoli oculari metto in moto questa ruota blasfema,  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che </a:t>
            </a:r>
            <a:r>
              <a:rPr lang="it-IT" b="1" dirty="0">
                <a:solidFill>
                  <a:schemeClr val="bg1"/>
                </a:solidFill>
              </a:rPr>
              <a:t>corre verso la dannazione… O verso la verità? </a:t>
            </a:r>
            <a:endParaRPr lang="it-IT" sz="1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0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-56894"/>
            <a:ext cx="67943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</a:rPr>
              <a:t>                                                </a:t>
            </a:r>
            <a:r>
              <a:rPr lang="en-US" sz="1600" b="1" dirty="0" err="1" smtClean="0">
                <a:solidFill>
                  <a:schemeClr val="bg1"/>
                </a:solidFill>
              </a:rPr>
              <a:t>Boh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r>
              <a:rPr lang="en-US" sz="1600" b="1" dirty="0" err="1">
                <a:solidFill>
                  <a:schemeClr val="bg1"/>
                </a:solidFill>
              </a:rPr>
              <a:t>diabol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r>
              <a:rPr lang="en-US" sz="1600" b="1" dirty="0" err="1">
                <a:solidFill>
                  <a:schemeClr val="bg1"/>
                </a:solidFill>
              </a:rPr>
              <a:t>anjeli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r>
              <a:rPr lang="en-US" sz="1600" b="1" dirty="0" err="1">
                <a:solidFill>
                  <a:schemeClr val="bg1"/>
                </a:solidFill>
              </a:rPr>
              <a:t>démoni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– </a:t>
            </a:r>
            <a:r>
              <a:rPr lang="en-US" sz="1600" b="1" dirty="0" err="1">
                <a:solidFill>
                  <a:schemeClr val="bg1"/>
                </a:solidFill>
              </a:rPr>
              <a:t>vynachádzavá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ľudská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nevedomosť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ich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stvorila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v </a:t>
            </a:r>
            <a:r>
              <a:rPr lang="en-US" sz="1600" b="1" dirty="0" err="1">
                <a:solidFill>
                  <a:schemeClr val="bg1"/>
                </a:solidFill>
              </a:rPr>
              <a:t>dobe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r>
              <a:rPr lang="en-US" sz="1600" b="1" dirty="0" err="1">
                <a:solidFill>
                  <a:schemeClr val="bg1"/>
                </a:solidFill>
              </a:rPr>
              <a:t>keď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život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na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Zemi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tisícnásobne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presahoval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človeka</a:t>
            </a:r>
            <a:r>
              <a:rPr lang="en-US" sz="1600" b="1" dirty="0">
                <a:solidFill>
                  <a:schemeClr val="bg1"/>
                </a:solidFill>
              </a:rPr>
              <a:t>. </a:t>
            </a:r>
            <a:r>
              <a:rPr lang="en-US" sz="1600" b="1" dirty="0" err="1">
                <a:solidFill>
                  <a:schemeClr val="bg1"/>
                </a:solidFill>
              </a:rPr>
              <a:t>Slnko</a:t>
            </a:r>
            <a:r>
              <a:rPr lang="en-US" sz="1600" b="1" dirty="0">
                <a:solidFill>
                  <a:schemeClr val="bg1"/>
                </a:solidFill>
              </a:rPr>
              <a:t> a </a:t>
            </a:r>
            <a:r>
              <a:rPr lang="en-US" sz="1600" b="1" dirty="0" err="1">
                <a:solidFill>
                  <a:schemeClr val="bg1"/>
                </a:solidFill>
              </a:rPr>
              <a:t>nočná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obloha</a:t>
            </a:r>
            <a:r>
              <a:rPr lang="en-US" sz="1600" b="1" dirty="0">
                <a:solidFill>
                  <a:schemeClr val="bg1"/>
                </a:solidFill>
              </a:rPr>
              <a:t>: </a:t>
            </a:r>
            <a:r>
              <a:rPr lang="en-US" sz="1600" b="1" dirty="0" err="1">
                <a:solidFill>
                  <a:schemeClr val="bg1"/>
                </a:solidFill>
              </a:rPr>
              <a:t>túžba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vysvetliť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nevysvetliteľné</a:t>
            </a:r>
            <a:r>
              <a:rPr lang="en-US" sz="1600" b="1" dirty="0">
                <a:solidFill>
                  <a:schemeClr val="bg1"/>
                </a:solidFill>
              </a:rPr>
              <a:t>. </a:t>
            </a:r>
            <a:r>
              <a:rPr lang="en-US" sz="1600" b="1" dirty="0" err="1">
                <a:solidFill>
                  <a:schemeClr val="bg1"/>
                </a:solidFill>
              </a:rPr>
              <a:t>Keď</a:t>
            </a:r>
            <a:r>
              <a:rPr lang="en-US" sz="1600" b="1" dirty="0">
                <a:solidFill>
                  <a:schemeClr val="bg1"/>
                </a:solidFill>
              </a:rPr>
              <a:t> Galilei </a:t>
            </a:r>
            <a:r>
              <a:rPr lang="en-US" sz="1600" b="1" dirty="0" err="1">
                <a:solidFill>
                  <a:schemeClr val="bg1"/>
                </a:solidFill>
              </a:rPr>
              <a:t>povedal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r>
              <a:rPr lang="en-US" sz="1600" b="1" dirty="0" err="1">
                <a:solidFill>
                  <a:schemeClr val="bg1"/>
                </a:solidFill>
              </a:rPr>
              <a:t>že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Zem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sa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krúti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r>
              <a:rPr lang="en-US" sz="1600" b="1" dirty="0" err="1">
                <a:solidFill>
                  <a:schemeClr val="bg1"/>
                </a:solidFill>
              </a:rPr>
              <a:t>takmer</a:t>
            </a:r>
            <a:r>
              <a:rPr lang="en-US" sz="1600" b="1" dirty="0">
                <a:solidFill>
                  <a:schemeClr val="bg1"/>
                </a:solidFill>
              </a:rPr>
              <a:t> ho to </a:t>
            </a:r>
            <a:r>
              <a:rPr lang="en-US" sz="1600" b="1" dirty="0" err="1">
                <a:solidFill>
                  <a:schemeClr val="bg1"/>
                </a:solidFill>
              </a:rPr>
              <a:t>stálo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život</a:t>
            </a:r>
            <a:r>
              <a:rPr lang="en-US" sz="1600" b="1" dirty="0">
                <a:solidFill>
                  <a:schemeClr val="bg1"/>
                </a:solidFill>
              </a:rPr>
              <a:t>. </a:t>
            </a:r>
            <a:r>
              <a:rPr lang="en-US" sz="1600" b="1" dirty="0" err="1">
                <a:solidFill>
                  <a:schemeClr val="bg1"/>
                </a:solidFill>
              </a:rPr>
              <a:t>Mám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odvolať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čo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som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tvrdil</a:t>
            </a:r>
            <a:r>
              <a:rPr lang="en-US" sz="1600" b="1" dirty="0">
                <a:solidFill>
                  <a:schemeClr val="bg1"/>
                </a:solidFill>
              </a:rPr>
              <a:t>? </a:t>
            </a:r>
            <a:r>
              <a:rPr lang="en-US" sz="1600" b="1" dirty="0" err="1">
                <a:solidFill>
                  <a:schemeClr val="bg1"/>
                </a:solidFill>
              </a:rPr>
              <a:t>Že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Boh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mohol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existovať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jedine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mimo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času</a:t>
            </a:r>
            <a:r>
              <a:rPr lang="en-US" sz="1600" b="1" dirty="0">
                <a:solidFill>
                  <a:schemeClr val="bg1"/>
                </a:solidFill>
              </a:rPr>
              <a:t>? </a:t>
            </a:r>
            <a:r>
              <a:rPr lang="en-US" sz="1600" b="1" dirty="0" err="1">
                <a:solidFill>
                  <a:schemeClr val="bg1"/>
                </a:solidFill>
              </a:rPr>
              <a:t>Teda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pred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Veľkým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treskom</a:t>
            </a:r>
            <a:r>
              <a:rPr lang="en-US" sz="1600" b="1" dirty="0">
                <a:solidFill>
                  <a:schemeClr val="bg1"/>
                </a:solidFill>
              </a:rPr>
              <a:t>?“</a:t>
            </a:r>
            <a:r>
              <a:rPr lang="en-US" sz="1600" b="1" dirty="0" smtClean="0">
                <a:solidFill>
                  <a:schemeClr val="bg1"/>
                </a:solidFill>
              </a:rPr>
              <a:t> 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err="1">
                <a:solidFill>
                  <a:schemeClr val="bg1"/>
                </a:solidFill>
              </a:rPr>
              <a:t>Vatikán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r>
              <a:rPr lang="en-US" sz="1600" b="1" dirty="0" err="1">
                <a:solidFill>
                  <a:schemeClr val="bg1"/>
                </a:solidFill>
              </a:rPr>
              <a:t>vedci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hovoria</a:t>
            </a:r>
            <a:r>
              <a:rPr lang="en-US" sz="1600" b="1" dirty="0">
                <a:solidFill>
                  <a:schemeClr val="bg1"/>
                </a:solidFill>
              </a:rPr>
              <a:t> o </a:t>
            </a:r>
            <a:r>
              <a:rPr lang="en-US" sz="1600" b="1" dirty="0" err="1">
                <a:solidFill>
                  <a:schemeClr val="bg1"/>
                </a:solidFill>
              </a:rPr>
              <a:t>prapočiatku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r>
              <a:rPr lang="en-US" sz="1600" b="1" dirty="0" err="1">
                <a:solidFill>
                  <a:schemeClr val="bg1"/>
                </a:solidFill>
              </a:rPr>
              <a:t>pápež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varuje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„</a:t>
            </a:r>
            <a:r>
              <a:rPr lang="en-US" sz="1600" b="1" dirty="0" err="1">
                <a:solidFill>
                  <a:schemeClr val="bg1"/>
                </a:solidFill>
              </a:rPr>
              <a:t>Stvorenie</a:t>
            </a:r>
            <a:r>
              <a:rPr lang="en-US" sz="1600" b="1" dirty="0">
                <a:solidFill>
                  <a:schemeClr val="bg1"/>
                </a:solidFill>
              </a:rPr>
              <a:t>, to </a:t>
            </a:r>
            <a:r>
              <a:rPr lang="en-US" sz="1600" b="1" dirty="0" err="1">
                <a:solidFill>
                  <a:schemeClr val="bg1"/>
                </a:solidFill>
              </a:rPr>
              <a:t>dielo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Božie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r>
              <a:rPr lang="en-US" sz="1600" b="1" dirty="0" err="1">
                <a:solidFill>
                  <a:schemeClr val="bg1"/>
                </a:solidFill>
              </a:rPr>
              <a:t>neslobodno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skúmať</a:t>
            </a:r>
            <a:r>
              <a:rPr lang="en-US" sz="1600" b="1" dirty="0" smtClean="0">
                <a:solidFill>
                  <a:schemeClr val="bg1"/>
                </a:solidFill>
              </a:rPr>
              <a:t>.”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“ </a:t>
            </a:r>
            <a:r>
              <a:rPr lang="en-US" sz="1600" b="1" dirty="0">
                <a:solidFill>
                  <a:schemeClr val="bg1"/>
                </a:solidFill>
              </a:rPr>
              <a:t>Hawking: „</a:t>
            </a:r>
            <a:r>
              <a:rPr lang="en-US" sz="1600" b="1" dirty="0" err="1">
                <a:solidFill>
                  <a:schemeClr val="bg1"/>
                </a:solidFill>
              </a:rPr>
              <a:t>Vesmír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i="1" dirty="0">
                <a:solidFill>
                  <a:schemeClr val="bg1"/>
                </a:solidFill>
              </a:rPr>
              <a:t>je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r>
              <a:rPr lang="en-US" sz="1600" b="1" dirty="0" err="1">
                <a:solidFill>
                  <a:schemeClr val="bg1"/>
                </a:solidFill>
              </a:rPr>
              <a:t>nemá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hranice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r>
              <a:rPr lang="en-US" sz="1600" b="1" dirty="0" err="1">
                <a:solidFill>
                  <a:schemeClr val="bg1"/>
                </a:solidFill>
              </a:rPr>
              <a:t>nemá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počiatok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ani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koniec</a:t>
            </a:r>
            <a:r>
              <a:rPr lang="en-US" sz="1600" b="1" dirty="0">
                <a:solidFill>
                  <a:schemeClr val="bg1"/>
                </a:solidFill>
              </a:rPr>
              <a:t>. </a:t>
            </a:r>
            <a:r>
              <a:rPr lang="en-US" sz="1600" b="1" dirty="0" err="1">
                <a:solidFill>
                  <a:schemeClr val="bg1"/>
                </a:solidFill>
              </a:rPr>
              <a:t>Zákon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gravitácie</a:t>
            </a:r>
            <a:r>
              <a:rPr lang="en-US" sz="1600" b="1" dirty="0">
                <a:solidFill>
                  <a:schemeClr val="bg1"/>
                </a:solidFill>
              </a:rPr>
              <a:t> mu </a:t>
            </a:r>
            <a:r>
              <a:rPr lang="en-US" sz="1600" b="1" dirty="0" err="1">
                <a:solidFill>
                  <a:schemeClr val="bg1"/>
                </a:solidFill>
              </a:rPr>
              <a:t>umožnil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stvoriť</a:t>
            </a:r>
            <a:r>
              <a:rPr lang="en-US" sz="1600" b="1" dirty="0">
                <a:solidFill>
                  <a:schemeClr val="bg1"/>
                </a:solidFill>
              </a:rPr>
              <a:t> 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samého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seba</a:t>
            </a:r>
            <a:r>
              <a:rPr lang="en-US" sz="1600" b="1" dirty="0">
                <a:solidFill>
                  <a:schemeClr val="bg1"/>
                </a:solidFill>
              </a:rPr>
              <a:t> z </a:t>
            </a:r>
            <a:r>
              <a:rPr lang="en-US" sz="1600" b="1" dirty="0" err="1">
                <a:solidFill>
                  <a:schemeClr val="bg1"/>
                </a:solidFill>
              </a:rPr>
              <a:t>ničoho</a:t>
            </a:r>
            <a:r>
              <a:rPr lang="en-US" sz="1600" b="1" dirty="0">
                <a:solidFill>
                  <a:schemeClr val="bg1"/>
                </a:solidFill>
              </a:rPr>
              <a:t>. </a:t>
            </a:r>
            <a:r>
              <a:rPr lang="en-US" sz="1600" b="1" dirty="0" err="1">
                <a:solidFill>
                  <a:schemeClr val="bg1"/>
                </a:solidFill>
              </a:rPr>
              <a:t>Načo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tu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teda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ešte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ruku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Božiu</a:t>
            </a:r>
            <a:r>
              <a:rPr lang="en-US" sz="1600" b="1" dirty="0">
                <a:solidFill>
                  <a:schemeClr val="bg1"/>
                </a:solidFill>
              </a:rPr>
              <a:t>?“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91880" y="3374815"/>
            <a:ext cx="70567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</a:rPr>
              <a:t>                                                         Dio</a:t>
            </a:r>
            <a:r>
              <a:rPr lang="it-IT" sz="1600" b="1" dirty="0">
                <a:solidFill>
                  <a:schemeClr val="bg1"/>
                </a:solidFill>
              </a:rPr>
              <a:t>, il diavolo, angeli, demoni 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– </a:t>
            </a:r>
            <a:r>
              <a:rPr lang="it-IT" sz="1600" b="1" dirty="0">
                <a:solidFill>
                  <a:schemeClr val="bg1"/>
                </a:solidFill>
              </a:rPr>
              <a:t>l’estrosa ignoranza degli umani li ha creati in un tempo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in </a:t>
            </a:r>
            <a:r>
              <a:rPr lang="it-IT" sz="1600" b="1" dirty="0">
                <a:solidFill>
                  <a:schemeClr val="bg1"/>
                </a:solidFill>
              </a:rPr>
              <a:t>cui la vita sulla Terra di gran lunga superava l’uomo.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Il </a:t>
            </a:r>
            <a:r>
              <a:rPr lang="it-IT" sz="1600" b="1" dirty="0">
                <a:solidFill>
                  <a:schemeClr val="bg1"/>
                </a:solidFill>
              </a:rPr>
              <a:t>sole e il cielo notturno: il desiderio di spiegare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l’inspiegabile</a:t>
            </a:r>
            <a:r>
              <a:rPr lang="it-IT" sz="1600" b="1" dirty="0">
                <a:solidFill>
                  <a:schemeClr val="bg1"/>
                </a:solidFill>
              </a:rPr>
              <a:t>. Quando Galileo disse la Terra gira, quasi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gli </a:t>
            </a:r>
            <a:r>
              <a:rPr lang="it-IT" sz="1600" b="1" dirty="0">
                <a:solidFill>
                  <a:schemeClr val="bg1"/>
                </a:solidFill>
              </a:rPr>
              <a:t>costò la vita. Devo rinnegare quanto ho sostenuto? 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Che </a:t>
            </a:r>
            <a:r>
              <a:rPr lang="it-IT" sz="1600" b="1" dirty="0">
                <a:solidFill>
                  <a:schemeClr val="bg1"/>
                </a:solidFill>
              </a:rPr>
              <a:t>Dio poteva esistere unicamente fuori dal tempo? 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Dunque </a:t>
            </a:r>
            <a:r>
              <a:rPr lang="it-IT" sz="1600" b="1" dirty="0">
                <a:solidFill>
                  <a:schemeClr val="bg1"/>
                </a:solidFill>
              </a:rPr>
              <a:t>prima del Big Bang?” 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endParaRPr lang="it-IT" sz="1600" b="1" dirty="0">
              <a:solidFill>
                <a:schemeClr val="bg1"/>
              </a:solidFill>
            </a:endParaRPr>
          </a:p>
          <a:p>
            <a:r>
              <a:rPr lang="it-IT" sz="1600" b="1" dirty="0">
                <a:solidFill>
                  <a:schemeClr val="bg1"/>
                </a:solidFill>
              </a:rPr>
              <a:t>Il Vaticano, gli scienziati, parlano di inizio primordiale, il papa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ammonisce</a:t>
            </a:r>
            <a:r>
              <a:rPr lang="it-IT" sz="1600" b="1" dirty="0">
                <a:solidFill>
                  <a:schemeClr val="bg1"/>
                </a:solidFill>
              </a:rPr>
              <a:t>: “Non è consentito indagare la creazione, quest’opera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di </a:t>
            </a:r>
            <a:r>
              <a:rPr lang="it-IT" sz="1600" b="1" dirty="0">
                <a:solidFill>
                  <a:schemeClr val="bg1"/>
                </a:solidFill>
              </a:rPr>
              <a:t>Dio.” Hawking: “L’universo è, non ha confini, non ha inizio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non </a:t>
            </a:r>
            <a:r>
              <a:rPr lang="it-IT" sz="1600" b="1" dirty="0">
                <a:solidFill>
                  <a:schemeClr val="bg1"/>
                </a:solidFill>
              </a:rPr>
              <a:t>ha fine, la legge della gravità gli ha permesso di creare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se </a:t>
            </a:r>
            <a:r>
              <a:rPr lang="it-IT" sz="1600" b="1" dirty="0">
                <a:solidFill>
                  <a:schemeClr val="bg1"/>
                </a:solidFill>
              </a:rPr>
              <a:t>stesso dal nulla. A che altro serve dunque la mano di Dio?” </a:t>
            </a:r>
            <a:endParaRPr lang="it-IT" sz="1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47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79512" y="116632"/>
            <a:ext cx="67943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Je </a:t>
            </a:r>
            <a:r>
              <a:rPr lang="en-US" sz="1600" b="1" dirty="0" err="1">
                <a:solidFill>
                  <a:schemeClr val="bg1"/>
                </a:solidFill>
              </a:rPr>
              <a:t>apríl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r>
              <a:rPr lang="en-US" sz="1600" b="1" dirty="0" err="1">
                <a:solidFill>
                  <a:schemeClr val="bg1"/>
                </a:solidFill>
              </a:rPr>
              <a:t>dcéra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prichádza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na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svet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r>
              <a:rPr lang="en-US" sz="1600" b="1" dirty="0" err="1">
                <a:solidFill>
                  <a:schemeClr val="bg1"/>
                </a:solidFill>
              </a:rPr>
              <a:t>vieš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dobre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r>
              <a:rPr lang="en-US" sz="1600" b="1" dirty="0" err="1">
                <a:solidFill>
                  <a:schemeClr val="bg1"/>
                </a:solidFill>
              </a:rPr>
              <a:t>odkiaľ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a </a:t>
            </a:r>
            <a:r>
              <a:rPr lang="en-US" sz="1600" b="1" dirty="0" err="1">
                <a:solidFill>
                  <a:schemeClr val="bg1"/>
                </a:solidFill>
              </a:rPr>
              <a:t>predsa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sa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klaniaš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tomu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zázraku</a:t>
            </a:r>
            <a:r>
              <a:rPr lang="en-US" sz="1600" b="1" dirty="0">
                <a:solidFill>
                  <a:schemeClr val="bg1"/>
                </a:solidFill>
              </a:rPr>
              <a:t>. </a:t>
            </a:r>
            <a:r>
              <a:rPr lang="en-US" sz="1600" b="1" dirty="0" err="1">
                <a:solidFill>
                  <a:schemeClr val="bg1"/>
                </a:solidFill>
              </a:rPr>
              <a:t>Milióny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minút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ťa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bude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sprevádzať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jej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svetlo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na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obežnej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dráhe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života</a:t>
            </a:r>
            <a:r>
              <a:rPr lang="en-US" sz="1600" b="1" dirty="0">
                <a:solidFill>
                  <a:schemeClr val="bg1"/>
                </a:solidFill>
              </a:rPr>
              <a:t>.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Tisíc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dní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r>
              <a:rPr lang="en-US" sz="1600" b="1" dirty="0" err="1">
                <a:solidFill>
                  <a:schemeClr val="bg1"/>
                </a:solidFill>
              </a:rPr>
              <a:t>kým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dosiahne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na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kľučku</a:t>
            </a:r>
            <a:r>
              <a:rPr lang="en-US" sz="1600" b="1" dirty="0">
                <a:solidFill>
                  <a:schemeClr val="bg1"/>
                </a:solidFill>
              </a:rPr>
              <a:t> a </a:t>
            </a:r>
            <a:r>
              <a:rPr lang="en-US" sz="1600" b="1" dirty="0" err="1">
                <a:solidFill>
                  <a:schemeClr val="bg1"/>
                </a:solidFill>
              </a:rPr>
              <a:t>vojde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zvedavá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do </a:t>
            </a:r>
            <a:r>
              <a:rPr lang="en-US" sz="1600" b="1" dirty="0" err="1">
                <a:solidFill>
                  <a:schemeClr val="bg1"/>
                </a:solidFill>
              </a:rPr>
              <a:t>tvojho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mikrovesmíru</a:t>
            </a:r>
            <a:r>
              <a:rPr lang="en-US" sz="1600" b="1" dirty="0">
                <a:solidFill>
                  <a:schemeClr val="bg1"/>
                </a:solidFill>
              </a:rPr>
              <a:t> s </a:t>
            </a:r>
            <a:r>
              <a:rPr lang="en-US" sz="1600" b="1" dirty="0" err="1">
                <a:solidFill>
                  <a:schemeClr val="bg1"/>
                </a:solidFill>
              </a:rPr>
              <a:t>neviditeľnými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kvarkmi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a </a:t>
            </a:r>
            <a:r>
              <a:rPr lang="en-US" sz="1600" b="1" dirty="0" err="1">
                <a:solidFill>
                  <a:schemeClr val="bg1"/>
                </a:solidFill>
              </a:rPr>
              <a:t>osudmi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r>
              <a:rPr lang="en-US" sz="1600" b="1" dirty="0" err="1">
                <a:solidFill>
                  <a:schemeClr val="bg1"/>
                </a:solidFill>
              </a:rPr>
              <a:t>kde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spomienka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r>
              <a:rPr lang="en-US" sz="1600" b="1" dirty="0" err="1">
                <a:solidFill>
                  <a:schemeClr val="bg1"/>
                </a:solidFill>
              </a:rPr>
              <a:t>sen</a:t>
            </a:r>
            <a:r>
              <a:rPr lang="en-US" sz="1600" b="1" dirty="0">
                <a:solidFill>
                  <a:schemeClr val="bg1"/>
                </a:solidFill>
              </a:rPr>
              <a:t> a </a:t>
            </a:r>
            <a:r>
              <a:rPr lang="en-US" sz="1600" b="1" dirty="0" err="1">
                <a:solidFill>
                  <a:schemeClr val="bg1"/>
                </a:solidFill>
              </a:rPr>
              <a:t>slová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načarbané</a:t>
            </a:r>
            <a:r>
              <a:rPr lang="en-US" sz="1600" b="1" dirty="0">
                <a:solidFill>
                  <a:schemeClr val="bg1"/>
                </a:solidFill>
              </a:rPr>
              <a:t> 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na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kus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papiera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vzdorujú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entropii</a:t>
            </a:r>
            <a:r>
              <a:rPr lang="en-US" sz="1600" b="1" dirty="0">
                <a:solidFill>
                  <a:schemeClr val="bg1"/>
                </a:solidFill>
              </a:rPr>
              <a:t>.         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                                                   </a:t>
            </a:r>
            <a:r>
              <a:rPr lang="en-US" sz="1600" b="1" dirty="0" err="1" smtClean="0">
                <a:solidFill>
                  <a:schemeClr val="bg1"/>
                </a:solidFill>
              </a:rPr>
              <a:t>Dievčatko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r>
              <a:rPr lang="en-US" sz="1600" b="1" dirty="0" err="1">
                <a:solidFill>
                  <a:schemeClr val="bg1"/>
                </a:solidFill>
              </a:rPr>
              <a:t>povedz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kde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medzi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nami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dvomi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sa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rozpína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tá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tajuplná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temná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hmota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r>
              <a:rPr lang="en-US" sz="1600" b="1" dirty="0" err="1">
                <a:solidFill>
                  <a:schemeClr val="bg1"/>
                </a:solidFill>
              </a:rPr>
              <a:t>čo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drží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pokope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zhluky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galaxií</a:t>
            </a:r>
            <a:r>
              <a:rPr lang="en-US" sz="1600" b="1" dirty="0">
                <a:solidFill>
                  <a:schemeClr val="bg1"/>
                </a:solidFill>
              </a:rPr>
              <a:t>? </a:t>
            </a:r>
            <a:r>
              <a:rPr lang="en-US" sz="1600" b="1" dirty="0" err="1">
                <a:solidFill>
                  <a:schemeClr val="bg1"/>
                </a:solidFill>
              </a:rPr>
              <a:t>Dokáže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vari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na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mikromihy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svetla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oživiť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našich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mŕtvych</a:t>
            </a:r>
            <a:r>
              <a:rPr lang="en-US" sz="1600" b="1" dirty="0">
                <a:solidFill>
                  <a:schemeClr val="bg1"/>
                </a:solidFill>
              </a:rPr>
              <a:t>? </a:t>
            </a:r>
            <a:r>
              <a:rPr lang="en-US" sz="1600" b="1" dirty="0" err="1">
                <a:solidFill>
                  <a:schemeClr val="bg1"/>
                </a:solidFill>
              </a:rPr>
              <a:t>Drží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ich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stále</a:t>
            </a:r>
            <a:r>
              <a:rPr lang="en-US" sz="1600" b="1" dirty="0">
                <a:solidFill>
                  <a:schemeClr val="bg1"/>
                </a:solidFill>
              </a:rPr>
              <a:t> s </a:t>
            </a:r>
            <a:r>
              <a:rPr lang="en-US" sz="1600" b="1" dirty="0" err="1">
                <a:solidFill>
                  <a:schemeClr val="bg1"/>
                </a:solidFill>
              </a:rPr>
              <a:t>nami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pokope</a:t>
            </a:r>
            <a:r>
              <a:rPr lang="en-US" sz="1600" b="1" dirty="0">
                <a:solidFill>
                  <a:schemeClr val="bg1"/>
                </a:solidFill>
              </a:rPr>
              <a:t>? 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45464" y="3501008"/>
            <a:ext cx="7056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</a:rPr>
              <a:t>È aprile, tua figlia viene al mondo, tu sai bene da dove,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eppure </a:t>
            </a:r>
            <a:r>
              <a:rPr lang="it-IT" sz="1600" b="1" dirty="0">
                <a:solidFill>
                  <a:schemeClr val="bg1"/>
                </a:solidFill>
              </a:rPr>
              <a:t>a questo miracolo ti inchini. Per milioni di minuti 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la </a:t>
            </a:r>
            <a:r>
              <a:rPr lang="it-IT" sz="1600" b="1" dirty="0">
                <a:solidFill>
                  <a:schemeClr val="bg1"/>
                </a:solidFill>
              </a:rPr>
              <a:t>sua luce ti accompagnerà nel percorso circolare della vita. 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Per </a:t>
            </a:r>
            <a:r>
              <a:rPr lang="it-IT" sz="1600" b="1" dirty="0">
                <a:solidFill>
                  <a:schemeClr val="bg1"/>
                </a:solidFill>
              </a:rPr>
              <a:t>mille giorni, finché non raggiungerà la maniglia 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ed </a:t>
            </a:r>
            <a:r>
              <a:rPr lang="it-IT" sz="1600" b="1" dirty="0">
                <a:solidFill>
                  <a:schemeClr val="bg1"/>
                </a:solidFill>
              </a:rPr>
              <a:t>entrerà curiosa nel tuo </a:t>
            </a:r>
            <a:r>
              <a:rPr lang="it-IT" sz="1600" b="1" dirty="0" err="1">
                <a:solidFill>
                  <a:schemeClr val="bg1"/>
                </a:solidFill>
              </a:rPr>
              <a:t>microuniverso</a:t>
            </a:r>
            <a:r>
              <a:rPr lang="it-IT" sz="1600" b="1" dirty="0">
                <a:solidFill>
                  <a:schemeClr val="bg1"/>
                </a:solidFill>
              </a:rPr>
              <a:t> di invisibili quark 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e </a:t>
            </a:r>
            <a:r>
              <a:rPr lang="it-IT" sz="1600" b="1" dirty="0">
                <a:solidFill>
                  <a:schemeClr val="bg1"/>
                </a:solidFill>
              </a:rPr>
              <a:t>destini, dove il ricordo, il sogno e le parole scarabocchiate 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su </a:t>
            </a:r>
            <a:r>
              <a:rPr lang="it-IT" sz="1600" b="1" dirty="0">
                <a:solidFill>
                  <a:schemeClr val="bg1"/>
                </a:solidFill>
              </a:rPr>
              <a:t>un foglietto si oppongono all’entropia.           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                                                                       Dimmi</a:t>
            </a:r>
            <a:r>
              <a:rPr lang="it-IT" sz="1600" b="1" dirty="0">
                <a:solidFill>
                  <a:schemeClr val="bg1"/>
                </a:solidFill>
              </a:rPr>
              <a:t>, bambina mia,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dove </a:t>
            </a:r>
            <a:r>
              <a:rPr lang="it-IT" sz="1600" b="1" dirty="0">
                <a:solidFill>
                  <a:schemeClr val="bg1"/>
                </a:solidFill>
              </a:rPr>
              <a:t>fra noi due si dispiega quella materia buia piena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di </a:t>
            </a:r>
            <a:r>
              <a:rPr lang="it-IT" sz="1600" b="1" dirty="0">
                <a:solidFill>
                  <a:schemeClr val="bg1"/>
                </a:solidFill>
              </a:rPr>
              <a:t>mistero che tiene insieme agglomerati di galassie? Credi 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che </a:t>
            </a:r>
            <a:r>
              <a:rPr lang="it-IT" sz="1600" b="1" dirty="0">
                <a:solidFill>
                  <a:schemeClr val="bg1"/>
                </a:solidFill>
              </a:rPr>
              <a:t>riuscirà in </a:t>
            </a:r>
            <a:r>
              <a:rPr lang="it-IT" sz="1600" b="1" dirty="0" err="1">
                <a:solidFill>
                  <a:schemeClr val="bg1"/>
                </a:solidFill>
              </a:rPr>
              <a:t>microlampi</a:t>
            </a:r>
            <a:r>
              <a:rPr lang="it-IT" sz="1600" b="1" dirty="0">
                <a:solidFill>
                  <a:schemeClr val="bg1"/>
                </a:solidFill>
              </a:rPr>
              <a:t> di luce a ridar vita ai nostri morti? 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Potrà </a:t>
            </a:r>
            <a:r>
              <a:rPr lang="it-IT" sz="1600" b="1" dirty="0">
                <a:solidFill>
                  <a:schemeClr val="bg1"/>
                </a:solidFill>
              </a:rPr>
              <a:t>tenerli per sempre insieme a noi? </a:t>
            </a:r>
            <a:endParaRPr lang="it-IT" sz="1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-18256" y="6273"/>
            <a:ext cx="67943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Stephen, </a:t>
            </a:r>
            <a:r>
              <a:rPr lang="en-US" sz="1500" b="1" dirty="0" err="1">
                <a:solidFill>
                  <a:schemeClr val="bg1"/>
                </a:solidFill>
              </a:rPr>
              <a:t>drží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nás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pokope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tento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dosiaľ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neobjavený</a:t>
            </a:r>
            <a:r>
              <a:rPr lang="en-US" sz="1500" b="1" dirty="0">
                <a:solidFill>
                  <a:schemeClr val="bg1"/>
                </a:solidFill>
              </a:rPr>
              <a:t> 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1500" b="1" dirty="0" err="1" smtClean="0">
                <a:solidFill>
                  <a:schemeClr val="bg1"/>
                </a:solidFill>
              </a:rPr>
              <a:t>zákon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Bytia</a:t>
            </a:r>
            <a:r>
              <a:rPr lang="en-US" sz="1500" b="1" dirty="0">
                <a:solidFill>
                  <a:schemeClr val="bg1"/>
                </a:solidFill>
              </a:rPr>
              <a:t>, </a:t>
            </a:r>
            <a:r>
              <a:rPr lang="en-US" sz="1500" b="1" dirty="0" err="1">
                <a:solidFill>
                  <a:schemeClr val="bg1"/>
                </a:solidFill>
              </a:rPr>
              <a:t>alebo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ruka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Božia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tápajúca</a:t>
            </a:r>
            <a:r>
              <a:rPr lang="en-US" sz="1500" b="1" dirty="0">
                <a:solidFill>
                  <a:schemeClr val="bg1"/>
                </a:solidFill>
              </a:rPr>
              <a:t> v </a:t>
            </a:r>
            <a:r>
              <a:rPr lang="en-US" sz="1500" b="1" dirty="0" err="1">
                <a:solidFill>
                  <a:schemeClr val="bg1"/>
                </a:solidFill>
              </a:rPr>
              <a:t>tmách</a:t>
            </a:r>
            <a:r>
              <a:rPr lang="en-US" sz="1500" b="1" dirty="0">
                <a:solidFill>
                  <a:schemeClr val="bg1"/>
                </a:solidFill>
              </a:rPr>
              <a:t>... 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1500" b="1" dirty="0" err="1" smtClean="0">
                <a:solidFill>
                  <a:schemeClr val="bg1"/>
                </a:solidFill>
              </a:rPr>
              <a:t>jeho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en-US" sz="1500" b="1" dirty="0">
                <a:solidFill>
                  <a:schemeClr val="bg1"/>
                </a:solidFill>
              </a:rPr>
              <a:t>a </a:t>
            </a:r>
            <a:r>
              <a:rPr lang="en-US" sz="1500" b="1" dirty="0" err="1">
                <a:solidFill>
                  <a:schemeClr val="bg1"/>
                </a:solidFill>
              </a:rPr>
              <a:t>nášho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nevedomia</a:t>
            </a:r>
            <a:r>
              <a:rPr lang="en-US" sz="1500" b="1" dirty="0">
                <a:solidFill>
                  <a:schemeClr val="bg1"/>
                </a:solidFill>
              </a:rPr>
              <a:t>? </a:t>
            </a:r>
            <a:r>
              <a:rPr lang="en-US" sz="1500" b="1" dirty="0" err="1">
                <a:solidFill>
                  <a:schemeClr val="bg1"/>
                </a:solidFill>
              </a:rPr>
              <a:t>Kto</a:t>
            </a:r>
            <a:r>
              <a:rPr lang="en-US" sz="1500" b="1" dirty="0">
                <a:solidFill>
                  <a:schemeClr val="bg1"/>
                </a:solidFill>
              </a:rPr>
              <a:t>, Albert, </a:t>
            </a:r>
            <a:r>
              <a:rPr lang="en-US" sz="1500" b="1" dirty="0" err="1">
                <a:solidFill>
                  <a:schemeClr val="bg1"/>
                </a:solidFill>
              </a:rPr>
              <a:t>vlastne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hrá</a:t>
            </a:r>
            <a:r>
              <a:rPr lang="en-US" sz="1500" b="1" dirty="0">
                <a:solidFill>
                  <a:schemeClr val="bg1"/>
                </a:solidFill>
              </a:rPr>
              <a:t> 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1500" b="1" dirty="0" smtClean="0">
                <a:solidFill>
                  <a:schemeClr val="bg1"/>
                </a:solidFill>
              </a:rPr>
              <a:t>s </a:t>
            </a:r>
            <a:r>
              <a:rPr lang="en-US" sz="1500" b="1" dirty="0" err="1">
                <a:solidFill>
                  <a:schemeClr val="bg1"/>
                </a:solidFill>
              </a:rPr>
              <a:t>nami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kocky</a:t>
            </a:r>
            <a:r>
              <a:rPr lang="en-US" sz="1500" b="1" dirty="0">
                <a:solidFill>
                  <a:schemeClr val="bg1"/>
                </a:solidFill>
              </a:rPr>
              <a:t>? </a:t>
            </a:r>
            <a:r>
              <a:rPr lang="en-US" sz="1500" b="1" dirty="0" err="1">
                <a:solidFill>
                  <a:schemeClr val="bg1"/>
                </a:solidFill>
              </a:rPr>
              <a:t>František</a:t>
            </a:r>
            <a:r>
              <a:rPr lang="en-US" sz="1500" b="1" dirty="0">
                <a:solidFill>
                  <a:schemeClr val="bg1"/>
                </a:solidFill>
              </a:rPr>
              <a:t>, </a:t>
            </a:r>
            <a:r>
              <a:rPr lang="en-US" sz="1500" b="1" dirty="0" err="1">
                <a:solidFill>
                  <a:schemeClr val="bg1"/>
                </a:solidFill>
              </a:rPr>
              <a:t>už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si</a:t>
            </a:r>
            <a:r>
              <a:rPr lang="en-US" sz="1500" b="1" dirty="0">
                <a:solidFill>
                  <a:schemeClr val="bg1"/>
                </a:solidFill>
              </a:rPr>
              <a:t> od </a:t>
            </a:r>
            <a:r>
              <a:rPr lang="en-US" sz="1500" b="1" dirty="0" err="1">
                <a:solidFill>
                  <a:schemeClr val="bg1"/>
                </a:solidFill>
              </a:rPr>
              <a:t>neho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dostal</a:t>
            </a:r>
            <a:r>
              <a:rPr lang="en-US" sz="1500" b="1" dirty="0">
                <a:solidFill>
                  <a:schemeClr val="bg1"/>
                </a:solidFill>
              </a:rPr>
              <a:t> SMS</a:t>
            </a:r>
            <a:r>
              <a:rPr lang="en-US" sz="1500" b="1" dirty="0" smtClean="0">
                <a:solidFill>
                  <a:schemeClr val="bg1"/>
                </a:solidFill>
              </a:rPr>
              <a:t>?</a:t>
            </a:r>
            <a:endParaRPr lang="en-US" sz="1500" b="1" dirty="0">
              <a:solidFill>
                <a:schemeClr val="bg1"/>
              </a:solidFill>
            </a:endParaRPr>
          </a:p>
          <a:p>
            <a:r>
              <a:rPr lang="en-US" sz="1500" b="1" dirty="0">
                <a:solidFill>
                  <a:schemeClr val="bg1"/>
                </a:solidFill>
              </a:rPr>
              <a:t> „</a:t>
            </a:r>
            <a:r>
              <a:rPr lang="en-US" sz="1500" b="1" i="1" dirty="0" err="1">
                <a:solidFill>
                  <a:schemeClr val="bg1"/>
                </a:solidFill>
              </a:rPr>
              <a:t>S</a:t>
            </a:r>
            <a:r>
              <a:rPr lang="en-US" sz="1500" b="1" dirty="0" err="1">
                <a:solidFill>
                  <a:schemeClr val="bg1"/>
                </a:solidFill>
              </a:rPr>
              <a:t>právu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</a:rPr>
              <a:t>M</a:t>
            </a:r>
            <a:r>
              <a:rPr lang="en-US" sz="1500" b="1" dirty="0" err="1">
                <a:solidFill>
                  <a:schemeClr val="bg1"/>
                </a:solidFill>
              </a:rPr>
              <a:t>ôjho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</a:rPr>
              <a:t>S</a:t>
            </a:r>
            <a:r>
              <a:rPr lang="en-US" sz="1500" b="1" dirty="0" err="1">
                <a:solidFill>
                  <a:schemeClr val="bg1"/>
                </a:solidFill>
              </a:rPr>
              <a:t>tvoriteľa</a:t>
            </a:r>
            <a:r>
              <a:rPr lang="en-US" sz="1500" b="1" dirty="0">
                <a:solidFill>
                  <a:schemeClr val="bg1"/>
                </a:solidFill>
              </a:rPr>
              <a:t>?“ </a:t>
            </a:r>
            <a:r>
              <a:rPr lang="en-US" sz="1500" b="1" dirty="0" err="1">
                <a:solidFill>
                  <a:schemeClr val="bg1"/>
                </a:solidFill>
              </a:rPr>
              <a:t>smeje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sa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hlas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vedca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1500" b="1" dirty="0" err="1" smtClean="0">
                <a:solidFill>
                  <a:schemeClr val="bg1"/>
                </a:solidFill>
              </a:rPr>
              <a:t>na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invalidnom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vozíku</a:t>
            </a:r>
            <a:r>
              <a:rPr lang="en-US" sz="1500" b="1" dirty="0">
                <a:solidFill>
                  <a:schemeClr val="bg1"/>
                </a:solidFill>
              </a:rPr>
              <a:t>, </a:t>
            </a:r>
            <a:r>
              <a:rPr lang="en-US" sz="1500" b="1" dirty="0" err="1">
                <a:solidFill>
                  <a:schemeClr val="bg1"/>
                </a:solidFill>
              </a:rPr>
              <a:t>hlas</a:t>
            </a:r>
            <a:r>
              <a:rPr lang="en-US" sz="1500" b="1" dirty="0">
                <a:solidFill>
                  <a:schemeClr val="bg1"/>
                </a:solidFill>
              </a:rPr>
              <a:t>, </a:t>
            </a:r>
            <a:r>
              <a:rPr lang="en-US" sz="1500" b="1" dirty="0" err="1">
                <a:solidFill>
                  <a:schemeClr val="bg1"/>
                </a:solidFill>
              </a:rPr>
              <a:t>ktorý</a:t>
            </a:r>
            <a:r>
              <a:rPr lang="en-US" sz="1500" b="1" dirty="0">
                <a:solidFill>
                  <a:schemeClr val="bg1"/>
                </a:solidFill>
              </a:rPr>
              <a:t> mu </a:t>
            </a:r>
            <a:r>
              <a:rPr lang="en-US" sz="1500" b="1" dirty="0" err="1">
                <a:solidFill>
                  <a:schemeClr val="bg1"/>
                </a:solidFill>
              </a:rPr>
              <a:t>nepatrí</a:t>
            </a:r>
            <a:r>
              <a:rPr lang="en-US" sz="1500" b="1" dirty="0">
                <a:solidFill>
                  <a:schemeClr val="bg1"/>
                </a:solidFill>
              </a:rPr>
              <a:t>. „</a:t>
            </a:r>
            <a:r>
              <a:rPr lang="en-US" sz="1500" b="1" dirty="0" err="1">
                <a:solidFill>
                  <a:schemeClr val="bg1"/>
                </a:solidFill>
              </a:rPr>
              <a:t>Späť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1500" b="1" dirty="0" err="1" smtClean="0">
                <a:solidFill>
                  <a:schemeClr val="bg1"/>
                </a:solidFill>
              </a:rPr>
              <a:t>za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mŕtvymi</a:t>
            </a:r>
            <a:r>
              <a:rPr lang="en-US" sz="1500" b="1" dirty="0">
                <a:solidFill>
                  <a:schemeClr val="bg1"/>
                </a:solidFill>
              </a:rPr>
              <a:t>? </a:t>
            </a:r>
            <a:r>
              <a:rPr lang="en-US" sz="1500" b="1" dirty="0" err="1">
                <a:solidFill>
                  <a:schemeClr val="bg1"/>
                </a:solidFill>
              </a:rPr>
              <a:t>Takto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putovať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sa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nedá</a:t>
            </a:r>
            <a:r>
              <a:rPr lang="en-US" sz="1500" b="1" dirty="0">
                <a:solidFill>
                  <a:schemeClr val="bg1"/>
                </a:solidFill>
              </a:rPr>
              <a:t>. </a:t>
            </a:r>
            <a:r>
              <a:rPr lang="en-US" sz="1500" b="1" dirty="0" err="1">
                <a:solidFill>
                  <a:schemeClr val="bg1"/>
                </a:solidFill>
              </a:rPr>
              <a:t>Múrom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smrti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1500" b="1" dirty="0" err="1" smtClean="0">
                <a:solidFill>
                  <a:schemeClr val="bg1"/>
                </a:solidFill>
              </a:rPr>
              <a:t>neprenikneš</a:t>
            </a:r>
            <a:r>
              <a:rPr lang="en-US" sz="1500" b="1" dirty="0">
                <a:solidFill>
                  <a:schemeClr val="bg1"/>
                </a:solidFill>
              </a:rPr>
              <a:t>. </a:t>
            </a:r>
            <a:r>
              <a:rPr lang="en-US" sz="1500" b="1" dirty="0" err="1">
                <a:solidFill>
                  <a:schemeClr val="bg1"/>
                </a:solidFill>
              </a:rPr>
              <a:t>Keby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sme</a:t>
            </a:r>
            <a:r>
              <a:rPr lang="en-US" sz="1500" b="1" dirty="0">
                <a:solidFill>
                  <a:schemeClr val="bg1"/>
                </a:solidFill>
              </a:rPr>
              <a:t> to </a:t>
            </a:r>
            <a:r>
              <a:rPr lang="en-US" sz="1500" b="1" dirty="0" err="1">
                <a:solidFill>
                  <a:schemeClr val="bg1"/>
                </a:solidFill>
              </a:rPr>
              <a:t>však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zvládli</a:t>
            </a:r>
            <a:r>
              <a:rPr lang="en-US" sz="1500" b="1" dirty="0">
                <a:solidFill>
                  <a:schemeClr val="bg1"/>
                </a:solidFill>
              </a:rPr>
              <a:t> a </a:t>
            </a:r>
            <a:r>
              <a:rPr lang="en-US" sz="1500" b="1" dirty="0" err="1">
                <a:solidFill>
                  <a:schemeClr val="bg1"/>
                </a:solidFill>
              </a:rPr>
              <a:t>pochopili</a:t>
            </a:r>
            <a:r>
              <a:rPr lang="en-US" sz="1500" b="1" dirty="0">
                <a:solidFill>
                  <a:schemeClr val="bg1"/>
                </a:solidFill>
              </a:rPr>
              <a:t>, 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1500" b="1" dirty="0" err="1" smtClean="0">
                <a:solidFill>
                  <a:schemeClr val="bg1"/>
                </a:solidFill>
              </a:rPr>
              <a:t>ako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funguje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kvantové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multiverzum</a:t>
            </a:r>
            <a:r>
              <a:rPr lang="en-US" sz="1500" b="1" dirty="0" smtClean="0">
                <a:solidFill>
                  <a:schemeClr val="bg1"/>
                </a:solidFill>
              </a:rPr>
              <a:t>,“ </a:t>
            </a:r>
            <a:r>
              <a:rPr lang="en-US" sz="1500" b="1" dirty="0" err="1">
                <a:solidFill>
                  <a:schemeClr val="bg1"/>
                </a:solidFill>
              </a:rPr>
              <a:t>smeje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sa</a:t>
            </a:r>
            <a:r>
              <a:rPr lang="en-US" sz="1500" b="1" dirty="0">
                <a:solidFill>
                  <a:schemeClr val="bg1"/>
                </a:solidFill>
              </a:rPr>
              <a:t> Stephen 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1500" b="1" dirty="0" smtClean="0">
                <a:solidFill>
                  <a:schemeClr val="bg1"/>
                </a:solidFill>
              </a:rPr>
              <a:t>a </a:t>
            </a:r>
            <a:r>
              <a:rPr lang="en-US" sz="1500" b="1" dirty="0" err="1">
                <a:solidFill>
                  <a:schemeClr val="bg1"/>
                </a:solidFill>
              </a:rPr>
              <a:t>vstáva</a:t>
            </a:r>
            <a:r>
              <a:rPr lang="en-US" sz="1500" b="1" dirty="0">
                <a:solidFill>
                  <a:schemeClr val="bg1"/>
                </a:solidFill>
              </a:rPr>
              <a:t> z </a:t>
            </a:r>
            <a:r>
              <a:rPr lang="en-US" sz="1500" b="1" dirty="0" err="1">
                <a:solidFill>
                  <a:schemeClr val="bg1"/>
                </a:solidFill>
              </a:rPr>
              <a:t>vozíka</a:t>
            </a:r>
            <a:r>
              <a:rPr lang="en-US" sz="1500" b="1" dirty="0">
                <a:solidFill>
                  <a:schemeClr val="bg1"/>
                </a:solidFill>
              </a:rPr>
              <a:t>, „</a:t>
            </a:r>
            <a:r>
              <a:rPr lang="en-US" sz="1500" b="1" dirty="0" err="1">
                <a:solidFill>
                  <a:schemeClr val="bg1"/>
                </a:solidFill>
              </a:rPr>
              <a:t>rád</a:t>
            </a:r>
            <a:r>
              <a:rPr lang="en-US" sz="1500" b="1" dirty="0">
                <a:solidFill>
                  <a:schemeClr val="bg1"/>
                </a:solidFill>
              </a:rPr>
              <a:t> by </a:t>
            </a:r>
            <a:r>
              <a:rPr lang="en-US" sz="1500" b="1" dirty="0" err="1">
                <a:solidFill>
                  <a:schemeClr val="bg1"/>
                </a:solidFill>
              </a:rPr>
              <a:t>som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popíjal</a:t>
            </a:r>
            <a:r>
              <a:rPr lang="en-US" sz="1500" b="1" dirty="0">
                <a:solidFill>
                  <a:schemeClr val="bg1"/>
                </a:solidFill>
              </a:rPr>
              <a:t> Dom </a:t>
            </a:r>
            <a:r>
              <a:rPr lang="en-US" sz="1500" b="1" dirty="0" err="1">
                <a:solidFill>
                  <a:schemeClr val="bg1"/>
                </a:solidFill>
              </a:rPr>
              <a:t>Pérignon</a:t>
            </a:r>
            <a:r>
              <a:rPr lang="en-US" sz="1500" b="1" dirty="0">
                <a:solidFill>
                  <a:schemeClr val="bg1"/>
                </a:solidFill>
              </a:rPr>
              <a:t> 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1500" b="1" dirty="0" smtClean="0">
                <a:solidFill>
                  <a:schemeClr val="bg1"/>
                </a:solidFill>
              </a:rPr>
              <a:t>s </a:t>
            </a:r>
            <a:r>
              <a:rPr lang="en-US" sz="1500" b="1" dirty="0">
                <a:solidFill>
                  <a:schemeClr val="bg1"/>
                </a:solidFill>
              </a:rPr>
              <a:t>Marilyn a </a:t>
            </a:r>
            <a:r>
              <a:rPr lang="en-US" sz="1500" b="1" dirty="0" err="1">
                <a:solidFill>
                  <a:schemeClr val="bg1"/>
                </a:solidFill>
              </a:rPr>
              <a:t>pretancoval</a:t>
            </a:r>
            <a:r>
              <a:rPr lang="en-US" sz="1500" b="1" dirty="0">
                <a:solidFill>
                  <a:schemeClr val="bg1"/>
                </a:solidFill>
              </a:rPr>
              <a:t> s </a:t>
            </a:r>
            <a:r>
              <a:rPr lang="en-US" sz="1500" b="1" dirty="0" err="1">
                <a:solidFill>
                  <a:schemeClr val="bg1"/>
                </a:solidFill>
              </a:rPr>
              <a:t>ňou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celú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noc</a:t>
            </a:r>
            <a:r>
              <a:rPr lang="en-US" sz="1500" b="1" dirty="0">
                <a:solidFill>
                  <a:schemeClr val="bg1"/>
                </a:solidFill>
              </a:rPr>
              <a:t>. Lebo </a:t>
            </a:r>
            <a:r>
              <a:rPr lang="en-US" sz="1500" b="1" dirty="0" err="1">
                <a:solidFill>
                  <a:schemeClr val="bg1"/>
                </a:solidFill>
              </a:rPr>
              <a:t>ženy</a:t>
            </a:r>
            <a:r>
              <a:rPr lang="en-US" sz="1500" b="1" dirty="0">
                <a:solidFill>
                  <a:schemeClr val="bg1"/>
                </a:solidFill>
              </a:rPr>
              <a:t>, 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1500" b="1" dirty="0" smtClean="0">
                <a:solidFill>
                  <a:schemeClr val="bg1"/>
                </a:solidFill>
              </a:rPr>
              <a:t>to </a:t>
            </a:r>
            <a:r>
              <a:rPr lang="en-US" sz="1500" b="1" dirty="0">
                <a:solidFill>
                  <a:schemeClr val="bg1"/>
                </a:solidFill>
              </a:rPr>
              <a:t>je </a:t>
            </a:r>
            <a:r>
              <a:rPr lang="en-US" sz="1500" b="1" dirty="0" err="1">
                <a:solidFill>
                  <a:schemeClr val="bg1"/>
                </a:solidFill>
              </a:rPr>
              <a:t>najväčšia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záhada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na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svete</a:t>
            </a:r>
            <a:r>
              <a:rPr lang="en-US" sz="1500" b="1" dirty="0">
                <a:solidFill>
                  <a:schemeClr val="bg1"/>
                </a:solidFill>
              </a:rPr>
              <a:t>,“ </a:t>
            </a:r>
            <a:r>
              <a:rPr lang="en-US" sz="1500" b="1" dirty="0" err="1">
                <a:solidFill>
                  <a:schemeClr val="bg1"/>
                </a:solidFill>
              </a:rPr>
              <a:t>smeje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sa</a:t>
            </a:r>
            <a:r>
              <a:rPr lang="en-US" sz="1500" b="1" dirty="0">
                <a:solidFill>
                  <a:schemeClr val="bg1"/>
                </a:solidFill>
              </a:rPr>
              <a:t> a </a:t>
            </a:r>
            <a:r>
              <a:rPr lang="en-US" sz="1500" b="1" dirty="0" err="1">
                <a:solidFill>
                  <a:schemeClr val="bg1"/>
                </a:solidFill>
              </a:rPr>
              <a:t>tancuje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1500" b="1" dirty="0" err="1" smtClean="0">
                <a:solidFill>
                  <a:schemeClr val="bg1"/>
                </a:solidFill>
              </a:rPr>
              <a:t>jednou</a:t>
            </a:r>
            <a:r>
              <a:rPr lang="en-US" sz="1500" b="1" dirty="0" smtClean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nohou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tu</a:t>
            </a:r>
            <a:r>
              <a:rPr lang="en-US" sz="1500" b="1" dirty="0">
                <a:solidFill>
                  <a:schemeClr val="bg1"/>
                </a:solidFill>
              </a:rPr>
              <a:t> a </a:t>
            </a:r>
            <a:r>
              <a:rPr lang="en-US" sz="1500" b="1" dirty="0" err="1">
                <a:solidFill>
                  <a:schemeClr val="bg1"/>
                </a:solidFill>
              </a:rPr>
              <a:t>druhou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už</a:t>
            </a:r>
            <a:r>
              <a:rPr lang="en-US" sz="1500" b="1" dirty="0">
                <a:solidFill>
                  <a:schemeClr val="bg1"/>
                </a:solidFill>
              </a:rPr>
              <a:t>  </a:t>
            </a:r>
            <a:endParaRPr lang="en-US" sz="1500" b="1" dirty="0" smtClean="0">
              <a:solidFill>
                <a:schemeClr val="bg1"/>
              </a:solidFill>
            </a:endParaRPr>
          </a:p>
          <a:p>
            <a:r>
              <a:rPr lang="en-US" sz="1500" b="1" dirty="0" smtClean="0">
                <a:solidFill>
                  <a:schemeClr val="bg1"/>
                </a:solidFill>
              </a:rPr>
              <a:t>v </a:t>
            </a:r>
            <a:r>
              <a:rPr lang="en-US" sz="1500" b="1" dirty="0" err="1">
                <a:solidFill>
                  <a:schemeClr val="bg1"/>
                </a:solidFill>
              </a:rPr>
              <a:t>inom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univerze</a:t>
            </a:r>
            <a:r>
              <a:rPr lang="en-US" sz="1500" b="1" dirty="0">
                <a:solidFill>
                  <a:schemeClr val="bg1"/>
                </a:solidFill>
              </a:rPr>
              <a:t>.  </a:t>
            </a:r>
            <a:endParaRPr lang="en-US" sz="1500" b="1" dirty="0" smtClean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779912" y="2780928"/>
            <a:ext cx="7056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</a:rPr>
              <a:t>Stephen, ci tiene insieme una legge dell’Essere ancora 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da </a:t>
            </a:r>
            <a:r>
              <a:rPr lang="it-IT" sz="1600" b="1" dirty="0">
                <a:solidFill>
                  <a:schemeClr val="bg1"/>
                </a:solidFill>
              </a:rPr>
              <a:t>scoprire, o è la mano di Dio che nel buio va tastando…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la </a:t>
            </a:r>
            <a:r>
              <a:rPr lang="it-IT" sz="1600" b="1" dirty="0">
                <a:solidFill>
                  <a:schemeClr val="bg1"/>
                </a:solidFill>
              </a:rPr>
              <a:t>sua e la nostra inconsapevolezza? Albert, chi è che gioca 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a </a:t>
            </a:r>
            <a:r>
              <a:rPr lang="it-IT" sz="1600" b="1" dirty="0">
                <a:solidFill>
                  <a:schemeClr val="bg1"/>
                </a:solidFill>
              </a:rPr>
              <a:t>dadi con noi? Francesco, hai ricevuto da lui un SMS</a:t>
            </a:r>
            <a:r>
              <a:rPr lang="it-IT" sz="1600" b="1" dirty="0" smtClean="0">
                <a:solidFill>
                  <a:schemeClr val="bg1"/>
                </a:solidFill>
              </a:rPr>
              <a:t>?</a:t>
            </a:r>
            <a:endParaRPr lang="it-IT" sz="1600" b="1" dirty="0">
              <a:solidFill>
                <a:schemeClr val="bg1"/>
              </a:solidFill>
            </a:endParaRPr>
          </a:p>
          <a:p>
            <a:r>
              <a:rPr lang="it-IT" sz="1600" b="1" dirty="0">
                <a:solidFill>
                  <a:schemeClr val="bg1"/>
                </a:solidFill>
              </a:rPr>
              <a:t>“Un Segnale dal Mio Signore?” ride la voce dello scienziato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sulla </a:t>
            </a:r>
            <a:r>
              <a:rPr lang="it-IT" sz="1600" b="1" dirty="0">
                <a:solidFill>
                  <a:schemeClr val="bg1"/>
                </a:solidFill>
              </a:rPr>
              <a:t>sedia a rotelle, una voce che non è sua. “Ritorno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dai </a:t>
            </a:r>
            <a:r>
              <a:rPr lang="it-IT" sz="1600" b="1" dirty="0">
                <a:solidFill>
                  <a:schemeClr val="bg1"/>
                </a:solidFill>
              </a:rPr>
              <a:t>morti? È un viaggio che non si può fare. Non potrai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attraversare </a:t>
            </a:r>
            <a:r>
              <a:rPr lang="it-IT" sz="1600" b="1" dirty="0">
                <a:solidFill>
                  <a:schemeClr val="bg1"/>
                </a:solidFill>
              </a:rPr>
              <a:t>il muro della morte. Ma se invece governassimo 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e </a:t>
            </a:r>
            <a:r>
              <a:rPr lang="it-IT" sz="1600" b="1" dirty="0">
                <a:solidFill>
                  <a:schemeClr val="bg1"/>
                </a:solidFill>
              </a:rPr>
              <a:t>capissimo come funziona il </a:t>
            </a:r>
            <a:r>
              <a:rPr lang="it-IT" sz="1600" b="1" dirty="0" err="1">
                <a:solidFill>
                  <a:schemeClr val="bg1"/>
                </a:solidFill>
              </a:rPr>
              <a:t>multiverso</a:t>
            </a:r>
            <a:r>
              <a:rPr lang="it-IT" sz="1600" b="1" dirty="0">
                <a:solidFill>
                  <a:schemeClr val="bg1"/>
                </a:solidFill>
              </a:rPr>
              <a:t> quantistico,” ride 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Stephen </a:t>
            </a:r>
            <a:r>
              <a:rPr lang="it-IT" sz="1600" b="1" dirty="0">
                <a:solidFill>
                  <a:schemeClr val="bg1"/>
                </a:solidFill>
              </a:rPr>
              <a:t>mentre si alza dalla carrozzina, “mi berrei volentieri 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un </a:t>
            </a:r>
            <a:r>
              <a:rPr lang="it-IT" sz="1600" b="1" dirty="0" err="1">
                <a:solidFill>
                  <a:schemeClr val="bg1"/>
                </a:solidFill>
              </a:rPr>
              <a:t>Dom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  <a:r>
              <a:rPr lang="it-IT" sz="1600" b="1" dirty="0" err="1">
                <a:solidFill>
                  <a:schemeClr val="bg1"/>
                </a:solidFill>
              </a:rPr>
              <a:t>Pérignon</a:t>
            </a:r>
            <a:r>
              <a:rPr lang="it-IT" sz="1600" b="1" dirty="0">
                <a:solidFill>
                  <a:schemeClr val="bg1"/>
                </a:solidFill>
              </a:rPr>
              <a:t> con Marilyn e danzerei con lei tutta 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la </a:t>
            </a:r>
            <a:r>
              <a:rPr lang="it-IT" sz="1600" b="1" dirty="0">
                <a:solidFill>
                  <a:schemeClr val="bg1"/>
                </a:solidFill>
              </a:rPr>
              <a:t>notte. Perché le donne sono il più grande mistero 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al </a:t>
            </a:r>
            <a:r>
              <a:rPr lang="it-IT" sz="1600" b="1" dirty="0">
                <a:solidFill>
                  <a:schemeClr val="bg1"/>
                </a:solidFill>
              </a:rPr>
              <a:t>mondo,” dice ridendo e danzando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con </a:t>
            </a:r>
            <a:r>
              <a:rPr lang="it-IT" sz="1600" b="1" dirty="0">
                <a:solidFill>
                  <a:schemeClr val="bg1"/>
                </a:solidFill>
              </a:rPr>
              <a:t>un piede qui e l’altro già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r>
              <a:rPr lang="it-IT" sz="1600" b="1" dirty="0" smtClean="0">
                <a:solidFill>
                  <a:schemeClr val="bg1"/>
                </a:solidFill>
              </a:rPr>
              <a:t>in </a:t>
            </a:r>
            <a:r>
              <a:rPr lang="it-IT" sz="1600" b="1" dirty="0">
                <a:solidFill>
                  <a:schemeClr val="bg1"/>
                </a:solidFill>
              </a:rPr>
              <a:t>un altro universo.  </a:t>
            </a:r>
            <a:endParaRPr lang="it-IT" sz="1600" b="1" dirty="0" smtClean="0">
              <a:solidFill>
                <a:schemeClr val="bg1"/>
              </a:solidFill>
            </a:endParaRPr>
          </a:p>
          <a:p>
            <a:endParaRPr lang="it-IT" sz="1000" b="1" dirty="0" smtClean="0">
              <a:solidFill>
                <a:schemeClr val="bg1"/>
              </a:solidFill>
            </a:endParaRPr>
          </a:p>
          <a:p>
            <a:r>
              <a:rPr lang="it-IT" sz="1600" b="1" i="1" dirty="0">
                <a:solidFill>
                  <a:schemeClr val="bg1"/>
                </a:solidFill>
              </a:rPr>
              <a:t>Traduzione di Alessandra Mura</a:t>
            </a:r>
          </a:p>
          <a:p>
            <a:endParaRPr lang="it-IT" sz="1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1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188640"/>
            <a:ext cx="392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READ MY LIPS </a:t>
            </a:r>
            <a:endParaRPr lang="en-US" sz="2000" b="1" i="1" dirty="0" smtClean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38372" y="183204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LEGGI LE MIE LABBRA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41702" y="623668"/>
            <a:ext cx="878497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Ty, </a:t>
            </a:r>
            <a:r>
              <a:rPr lang="en-US" b="1" dirty="0" err="1" smtClean="0">
                <a:solidFill>
                  <a:schemeClr val="bg1"/>
                </a:solidFill>
              </a:rPr>
              <a:t>ktorá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žiješ</a:t>
            </a:r>
            <a:r>
              <a:rPr lang="en-US" b="1" dirty="0" smtClean="0">
                <a:solidFill>
                  <a:schemeClr val="bg1"/>
                </a:solidFill>
              </a:rPr>
              <a:t> s </a:t>
            </a:r>
            <a:r>
              <a:rPr lang="en-US" b="1" dirty="0" err="1" smtClean="0">
                <a:solidFill>
                  <a:schemeClr val="bg1"/>
                </a:solidFill>
              </a:rPr>
              <a:t>nescelenou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ranou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čítaj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čo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vravia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moje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pery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  <a:r>
              <a:rPr lang="en-US" b="1" dirty="0" err="1" smtClean="0">
                <a:solidFill>
                  <a:schemeClr val="bg1"/>
                </a:solidFill>
              </a:rPr>
              <a:t>Áno</a:t>
            </a:r>
            <a:r>
              <a:rPr lang="en-US" b="1" dirty="0" smtClean="0">
                <a:solidFill>
                  <a:schemeClr val="bg1"/>
                </a:solidFill>
              </a:rPr>
              <a:t>.  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Ty, </a:t>
            </a:r>
            <a:r>
              <a:rPr lang="en-US" b="1" dirty="0" err="1" smtClean="0">
                <a:solidFill>
                  <a:schemeClr val="bg1"/>
                </a:solidFill>
              </a:rPr>
              <a:t>čo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chorá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lebo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chcem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čítaj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čo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vravia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pery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  <a:r>
              <a:rPr lang="en-US" b="1" dirty="0" err="1" smtClean="0">
                <a:solidFill>
                  <a:schemeClr val="bg1"/>
                </a:solidFill>
              </a:rPr>
              <a:t>Blčím</a:t>
            </a:r>
            <a:r>
              <a:rPr lang="en-US" b="1" dirty="0" smtClean="0">
                <a:solidFill>
                  <a:schemeClr val="bg1"/>
                </a:solidFill>
              </a:rPr>
              <a:t>.  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Ty, </a:t>
            </a:r>
            <a:r>
              <a:rPr lang="en-US" b="1" dirty="0" err="1" smtClean="0">
                <a:solidFill>
                  <a:schemeClr val="bg1"/>
                </a:solidFill>
              </a:rPr>
              <a:t>ktorá</a:t>
            </a:r>
            <a:r>
              <a:rPr lang="en-US" b="1" dirty="0" smtClean="0">
                <a:solidFill>
                  <a:schemeClr val="bg1"/>
                </a:solidFill>
              </a:rPr>
              <a:t> s </a:t>
            </a:r>
            <a:r>
              <a:rPr lang="en-US" b="1" dirty="0" err="1" smtClean="0">
                <a:solidFill>
                  <a:schemeClr val="bg1"/>
                </a:solidFill>
              </a:rPr>
              <a:t>vlčím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jazykom</a:t>
            </a:r>
            <a:r>
              <a:rPr lang="en-US" b="1" dirty="0" smtClean="0">
                <a:solidFill>
                  <a:schemeClr val="bg1"/>
                </a:solidFill>
              </a:rPr>
              <a:t>… 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Čítaj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čo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vravia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pery</a:t>
            </a:r>
            <a:r>
              <a:rPr lang="en-US" b="1" dirty="0" smtClean="0">
                <a:solidFill>
                  <a:schemeClr val="bg1"/>
                </a:solidFill>
              </a:rPr>
              <a:t>: Som.  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Ty, </a:t>
            </a:r>
            <a:r>
              <a:rPr lang="en-US" b="1" dirty="0" err="1" smtClean="0">
                <a:solidFill>
                  <a:schemeClr val="bg1"/>
                </a:solidFill>
              </a:rPr>
              <a:t>ktorá</a:t>
            </a:r>
            <a:r>
              <a:rPr lang="en-US" b="1" dirty="0" smtClean="0">
                <a:solidFill>
                  <a:schemeClr val="bg1"/>
                </a:solidFill>
              </a:rPr>
              <a:t>… </a:t>
            </a:r>
            <a:r>
              <a:rPr lang="en-US" b="1" dirty="0" err="1" smtClean="0">
                <a:solidFill>
                  <a:schemeClr val="bg1"/>
                </a:solidFill>
              </a:rPr>
              <a:t>rovno</a:t>
            </a:r>
            <a:r>
              <a:rPr lang="en-US" b="1" dirty="0" smtClean="0">
                <a:solidFill>
                  <a:schemeClr val="bg1"/>
                </a:solidFill>
              </a:rPr>
              <a:t> s </a:t>
            </a:r>
            <a:r>
              <a:rPr lang="en-US" b="1" dirty="0" err="1" smtClean="0">
                <a:solidFill>
                  <a:schemeClr val="bg1"/>
                </a:solidFill>
              </a:rPr>
              <a:t>pánom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bohom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čítaj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čo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vravia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pery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  <a:r>
              <a:rPr lang="en-US" b="1" dirty="0" err="1" smtClean="0">
                <a:solidFill>
                  <a:schemeClr val="bg1"/>
                </a:solidFill>
              </a:rPr>
              <a:t>Mlčím</a:t>
            </a:r>
            <a:r>
              <a:rPr lang="en-US" b="1" dirty="0" smtClean="0">
                <a:solidFill>
                  <a:schemeClr val="bg1"/>
                </a:solidFill>
              </a:rPr>
              <a:t>.  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Ty, </a:t>
            </a:r>
            <a:r>
              <a:rPr lang="en-US" b="1" dirty="0" err="1" smtClean="0">
                <a:solidFill>
                  <a:schemeClr val="bg1"/>
                </a:solidFill>
              </a:rPr>
              <a:t>ktorá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nemáš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výber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čítaj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čo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vravia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pery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  <a:r>
              <a:rPr lang="en-US" b="1" dirty="0" err="1" smtClean="0">
                <a:solidFill>
                  <a:schemeClr val="bg1"/>
                </a:solidFill>
              </a:rPr>
              <a:t>Ber</a:t>
            </a:r>
            <a:r>
              <a:rPr lang="en-US" b="1" dirty="0" smtClean="0">
                <a:solidFill>
                  <a:schemeClr val="bg1"/>
                </a:solidFill>
              </a:rPr>
              <a:t>.  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Ty, </a:t>
            </a:r>
            <a:r>
              <a:rPr lang="en-US" b="1" dirty="0" err="1" smtClean="0">
                <a:solidFill>
                  <a:schemeClr val="bg1"/>
                </a:solidFill>
              </a:rPr>
              <a:t>ktorá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chladom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klamom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mučíš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čítaj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čo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vravia</a:t>
            </a:r>
            <a:r>
              <a:rPr lang="en-US" b="1" dirty="0" smtClean="0">
                <a:solidFill>
                  <a:schemeClr val="bg1"/>
                </a:solidFill>
              </a:rPr>
              <a:t>: Na </a:t>
            </a:r>
            <a:r>
              <a:rPr lang="en-US" b="1" dirty="0" err="1" smtClean="0">
                <a:solidFill>
                  <a:schemeClr val="bg1"/>
                </a:solidFill>
              </a:rPr>
              <a:t>dne</a:t>
            </a:r>
            <a:r>
              <a:rPr lang="en-US" b="1" dirty="0" smtClean="0">
                <a:solidFill>
                  <a:schemeClr val="bg1"/>
                </a:solidFill>
              </a:rPr>
              <a:t> mora.  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Čítaj</a:t>
            </a:r>
            <a:r>
              <a:rPr lang="en-US" b="1" dirty="0" smtClean="0">
                <a:solidFill>
                  <a:schemeClr val="bg1"/>
                </a:solidFill>
              </a:rPr>
              <a:t> mi </a:t>
            </a:r>
            <a:r>
              <a:rPr lang="en-US" b="1" dirty="0" err="1" smtClean="0">
                <a:solidFill>
                  <a:schemeClr val="bg1"/>
                </a:solidFill>
              </a:rPr>
              <a:t>oči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čítaj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pery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Vyletí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anjel</a:t>
            </a:r>
            <a:r>
              <a:rPr lang="en-US" b="1" dirty="0" smtClean="0">
                <a:solidFill>
                  <a:schemeClr val="bg1"/>
                </a:solidFill>
              </a:rPr>
              <a:t> s </a:t>
            </a:r>
            <a:r>
              <a:rPr lang="en-US" b="1" dirty="0" err="1" smtClean="0">
                <a:solidFill>
                  <a:schemeClr val="bg1"/>
                </a:solidFill>
              </a:rPr>
              <a:t>čiernym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perím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139952" y="652797"/>
            <a:ext cx="7056784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Tu che vivi con una ferita aperta</a:t>
            </a:r>
            <a:r>
              <a:rPr lang="it-IT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>
                <a:solidFill>
                  <a:schemeClr val="bg1"/>
                </a:solidFill>
              </a:rPr>
              <a:t>leggi le mie labbra: Sì.  </a:t>
            </a:r>
            <a:endParaRPr lang="it-IT" b="1" dirty="0" smtClean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Tu che sei inferma, poiché lo voglio,   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leggi </a:t>
            </a:r>
            <a:r>
              <a:rPr lang="it-IT" b="1" dirty="0">
                <a:solidFill>
                  <a:schemeClr val="bg1"/>
                </a:solidFill>
              </a:rPr>
              <a:t>le labbra: Ardo.    </a:t>
            </a:r>
            <a:endParaRPr lang="it-IT" b="1" dirty="0" smtClean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Tu </a:t>
            </a:r>
            <a:r>
              <a:rPr lang="it-IT" b="1" dirty="0">
                <a:solidFill>
                  <a:schemeClr val="bg1"/>
                </a:solidFill>
              </a:rPr>
              <a:t>che nella lingua dei lupi… 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leggi </a:t>
            </a:r>
            <a:r>
              <a:rPr lang="it-IT" b="1" dirty="0">
                <a:solidFill>
                  <a:schemeClr val="bg1"/>
                </a:solidFill>
              </a:rPr>
              <a:t>le labbra: Sono.  </a:t>
            </a:r>
            <a:endParaRPr lang="it-IT" b="1" dirty="0" smtClean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Tu che… direttamente con dio padre, </a:t>
            </a:r>
            <a:r>
              <a:rPr lang="it-IT" b="1" dirty="0" smtClean="0">
                <a:solidFill>
                  <a:schemeClr val="bg1"/>
                </a:solidFill>
              </a:rPr>
              <a:t>ù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leggi </a:t>
            </a:r>
            <a:r>
              <a:rPr lang="it-IT" b="1" dirty="0">
                <a:solidFill>
                  <a:schemeClr val="bg1"/>
                </a:solidFill>
              </a:rPr>
              <a:t>le labbra: Taccio.  </a:t>
            </a:r>
            <a:endParaRPr lang="it-IT" b="1" dirty="0" smtClean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Tu che non hai scelta,   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leggi </a:t>
            </a:r>
            <a:r>
              <a:rPr lang="it-IT" b="1" dirty="0">
                <a:solidFill>
                  <a:schemeClr val="bg1"/>
                </a:solidFill>
              </a:rPr>
              <a:t>le labbra: Prendi.   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 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Tu che con la freddezza, con l’inganno mi fai male,  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leggi </a:t>
            </a:r>
            <a:r>
              <a:rPr lang="it-IT" b="1" dirty="0">
                <a:solidFill>
                  <a:schemeClr val="bg1"/>
                </a:solidFill>
              </a:rPr>
              <a:t>sulle mie labbra: In fondo al mare.    </a:t>
            </a:r>
            <a:endParaRPr lang="it-IT" b="1" dirty="0" smtClean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Leggimi gli occhi, leggi le labbra: 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Si </a:t>
            </a:r>
            <a:r>
              <a:rPr lang="it-IT" b="1" dirty="0">
                <a:solidFill>
                  <a:schemeClr val="bg1"/>
                </a:solidFill>
              </a:rPr>
              <a:t>alza in volo un angelo dalle piume </a:t>
            </a:r>
            <a:r>
              <a:rPr lang="it-IT" b="1" dirty="0" smtClean="0">
                <a:solidFill>
                  <a:schemeClr val="bg1"/>
                </a:solidFill>
              </a:rPr>
              <a:t>nere</a:t>
            </a:r>
          </a:p>
          <a:p>
            <a:endParaRPr lang="it-IT" sz="1400" b="1" dirty="0">
              <a:solidFill>
                <a:schemeClr val="bg1"/>
              </a:solidFill>
            </a:endParaRPr>
          </a:p>
          <a:p>
            <a:r>
              <a:rPr lang="it-IT" sz="1600" b="1" i="1" dirty="0">
                <a:solidFill>
                  <a:schemeClr val="bg1"/>
                </a:solidFill>
              </a:rPr>
              <a:t>Traduzione di Alessandra </a:t>
            </a:r>
            <a:r>
              <a:rPr lang="it-IT" sz="1600" b="1" i="1" dirty="0" smtClean="0">
                <a:solidFill>
                  <a:schemeClr val="bg1"/>
                </a:solidFill>
              </a:rPr>
              <a:t>Mura</a:t>
            </a:r>
            <a:endParaRPr lang="it-IT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0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11560" y="692696"/>
            <a:ext cx="79208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NOTE</a:t>
            </a:r>
          </a:p>
          <a:p>
            <a:endParaRPr lang="it-IT" sz="2000" b="1" dirty="0">
              <a:solidFill>
                <a:schemeClr val="bg1"/>
              </a:solidFill>
            </a:endParaRPr>
          </a:p>
          <a:p>
            <a:pPr algn="just"/>
            <a:r>
              <a:rPr lang="it-IT" b="1" dirty="0" err="1">
                <a:solidFill>
                  <a:schemeClr val="bg1"/>
                </a:solidFill>
              </a:rPr>
              <a:t>Odpoveď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na</a:t>
            </a:r>
            <a:r>
              <a:rPr lang="it-IT" b="1" dirty="0">
                <a:solidFill>
                  <a:schemeClr val="bg1"/>
                </a:solidFill>
              </a:rPr>
              <a:t> slogan </a:t>
            </a:r>
            <a:r>
              <a:rPr lang="it-IT" b="1" dirty="0" err="1">
                <a:solidFill>
                  <a:schemeClr val="bg1"/>
                </a:solidFill>
              </a:rPr>
              <a:t>feministiek</a:t>
            </a:r>
            <a:r>
              <a:rPr lang="it-IT" b="1" dirty="0">
                <a:solidFill>
                  <a:schemeClr val="bg1"/>
                </a:solidFill>
              </a:rPr>
              <a:t> “READ MY LIPS: NO. </a:t>
            </a:r>
            <a:r>
              <a:rPr lang="it-IT" b="1" dirty="0" err="1">
                <a:solidFill>
                  <a:schemeClr val="bg1"/>
                </a:solidFill>
              </a:rPr>
              <a:t>Sexual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contact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without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consent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is</a:t>
            </a:r>
            <a:r>
              <a:rPr lang="it-IT" b="1" dirty="0">
                <a:solidFill>
                  <a:schemeClr val="bg1"/>
                </a:solidFill>
              </a:rPr>
              <a:t> a crime”. Slogan </a:t>
            </a:r>
            <a:r>
              <a:rPr lang="it-IT" b="1" dirty="0" err="1">
                <a:solidFill>
                  <a:schemeClr val="bg1"/>
                </a:solidFill>
              </a:rPr>
              <a:t>tvoril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súčasť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istého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plagátu</a:t>
            </a:r>
            <a:r>
              <a:rPr lang="it-IT" b="1" dirty="0">
                <a:solidFill>
                  <a:schemeClr val="bg1"/>
                </a:solidFill>
              </a:rPr>
              <a:t>. (</a:t>
            </a:r>
            <a:r>
              <a:rPr lang="it-IT" b="1" dirty="0" err="1">
                <a:solidFill>
                  <a:schemeClr val="bg1"/>
                </a:solidFill>
              </a:rPr>
              <a:t>Pozn</a:t>
            </a:r>
            <a:r>
              <a:rPr lang="it-IT" b="1" dirty="0">
                <a:solidFill>
                  <a:schemeClr val="bg1"/>
                </a:solidFill>
              </a:rPr>
              <a:t>. </a:t>
            </a:r>
            <a:r>
              <a:rPr lang="it-IT" b="1" dirty="0" err="1">
                <a:solidFill>
                  <a:schemeClr val="bg1"/>
                </a:solidFill>
              </a:rPr>
              <a:t>autora</a:t>
            </a:r>
            <a:r>
              <a:rPr lang="it-IT" b="1" dirty="0">
                <a:solidFill>
                  <a:schemeClr val="bg1"/>
                </a:solidFill>
              </a:rPr>
              <a:t>.)</a:t>
            </a:r>
          </a:p>
          <a:p>
            <a:endParaRPr lang="it-IT" b="1" dirty="0" smtClean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  <a:p>
            <a:endParaRPr lang="it-IT" b="1" dirty="0" smtClean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  <a:p>
            <a:endParaRPr lang="it-IT" b="1" dirty="0" smtClean="0">
              <a:solidFill>
                <a:schemeClr val="bg1"/>
              </a:solidFill>
            </a:endParaRPr>
          </a:p>
          <a:p>
            <a:endParaRPr lang="it-IT" b="1" dirty="0" smtClean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  <a:p>
            <a:pPr algn="just"/>
            <a:endParaRPr lang="it-IT" b="1" dirty="0">
              <a:solidFill>
                <a:schemeClr val="bg1"/>
              </a:solidFill>
            </a:endParaRPr>
          </a:p>
          <a:p>
            <a:pPr algn="just"/>
            <a:r>
              <a:rPr lang="it-IT" b="1" dirty="0">
                <a:solidFill>
                  <a:schemeClr val="bg1"/>
                </a:solidFill>
              </a:rPr>
              <a:t>Risposta allo slogan delle femministe “READ MY LIPS: NO. </a:t>
            </a:r>
            <a:r>
              <a:rPr lang="it-IT" b="1" dirty="0" err="1">
                <a:solidFill>
                  <a:schemeClr val="bg1"/>
                </a:solidFill>
              </a:rPr>
              <a:t>Sexual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contact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without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consent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is</a:t>
            </a:r>
            <a:r>
              <a:rPr lang="it-IT" b="1" dirty="0">
                <a:solidFill>
                  <a:schemeClr val="bg1"/>
                </a:solidFill>
              </a:rPr>
              <a:t> a crime”. Lo slogan faceva parte di un manifesto. (Nota dell’autore.)</a:t>
            </a:r>
          </a:p>
          <a:p>
            <a:endParaRPr lang="it-IT" b="1" dirty="0">
              <a:solidFill>
                <a:schemeClr val="bg1"/>
              </a:solidFill>
            </a:endParaRPr>
          </a:p>
          <a:p>
            <a:endParaRPr lang="it-IT" b="1" dirty="0" smtClean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  <a:p>
            <a:endParaRPr lang="it-IT" b="1" dirty="0" smtClean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  <a:p>
            <a:endParaRPr lang="it-IT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9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77634" y="1592797"/>
            <a:ext cx="6588732" cy="3672407"/>
          </a:xfrm>
          <a:solidFill>
            <a:schemeClr val="bg2">
              <a:alpha val="77000"/>
            </a:schemeClr>
          </a:solidFill>
        </p:spPr>
        <p:txBody>
          <a:bodyPr>
            <a:normAutofit/>
          </a:bodyPr>
          <a:lstStyle/>
          <a:p>
            <a:r>
              <a:rPr lang="it-IT" sz="4000" b="1" dirty="0" smtClean="0"/>
              <a:t>MARKUS HEDIGER</a:t>
            </a:r>
            <a:br>
              <a:rPr lang="it-IT" sz="4000" b="1" dirty="0" smtClean="0"/>
            </a:br>
            <a:r>
              <a:rPr lang="it-IT" sz="3200" b="1" dirty="0" smtClean="0"/>
              <a:t>Traduzione di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b="1" dirty="0" smtClean="0"/>
              <a:t>Alberto Panaro e Grazia Regoli</a:t>
            </a:r>
            <a:br>
              <a:rPr lang="it-IT" sz="3200" b="1" dirty="0" smtClean="0"/>
            </a:br>
            <a:r>
              <a:rPr lang="it-IT" sz="3200" b="1" dirty="0"/>
              <a:t/>
            </a:r>
            <a:br>
              <a:rPr lang="it-IT" sz="3200" b="1" dirty="0"/>
            </a:br>
            <a:r>
              <a:rPr lang="it-IT" sz="2800" b="1" dirty="0"/>
              <a:t>D</a:t>
            </a:r>
            <a:r>
              <a:rPr lang="it-IT" sz="2800" b="1" dirty="0" smtClean="0"/>
              <a:t>a:</a:t>
            </a:r>
            <a:br>
              <a:rPr lang="it-IT" sz="2800" b="1" dirty="0" smtClean="0"/>
            </a:br>
            <a:r>
              <a:rPr lang="it-IT" sz="2800" b="1" i="1" dirty="0"/>
              <a:t>Vattene. Dimentica / </a:t>
            </a:r>
            <a:r>
              <a:rPr lang="fr-FR" sz="2800" b="1" i="1" dirty="0"/>
              <a:t>Va-t’en. Oublie</a:t>
            </a:r>
            <a:r>
              <a:rPr lang="fr-FR" sz="2800" b="1" dirty="0"/>
              <a:t> </a:t>
            </a:r>
            <a:r>
              <a:rPr lang="it-IT" sz="2800" b="1" dirty="0"/>
              <a:t>(antologia di poesie 1981-2013</a:t>
            </a:r>
            <a:r>
              <a:rPr lang="it-IT" sz="2800" b="1" dirty="0" smtClean="0"/>
              <a:t>)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1520" y="18864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XLIV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499992" y="188640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chemeClr val="bg1"/>
                </a:solidFill>
              </a:rPr>
              <a:t>XLIV</a:t>
            </a:r>
            <a:endParaRPr lang="it-IT" sz="2400" b="1" dirty="0" smtClean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268760"/>
            <a:ext cx="40324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... N’était, en mai, la fraîcheur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des fleurs de sureaux, autant de mains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de lumière au cœur de tout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ce noir. N’était parfois, dans la rue,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la plongée au profond de deux yeux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disant nœuds de la nuit, promettant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saison de l’amour. N’étaient enfin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les livres et la musique.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Les vers d’</a:t>
            </a:r>
            <a:r>
              <a:rPr lang="fr-FR" b="1" dirty="0" err="1" smtClean="0">
                <a:solidFill>
                  <a:schemeClr val="bg1"/>
                </a:solidFill>
              </a:rPr>
              <a:t>Alfonsina</a:t>
            </a:r>
            <a:r>
              <a:rPr lang="fr-FR" b="1" dirty="0" smtClean="0">
                <a:solidFill>
                  <a:schemeClr val="bg1"/>
                </a:solidFill>
              </a:rPr>
              <a:t>, d’</a:t>
            </a:r>
            <a:r>
              <a:rPr lang="fr-FR" b="1" dirty="0" err="1" smtClean="0">
                <a:solidFill>
                  <a:schemeClr val="bg1"/>
                </a:solidFill>
              </a:rPr>
              <a:t>Argengeorge</a:t>
            </a:r>
            <a:r>
              <a:rPr lang="fr-FR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fr-FR" b="1" dirty="0" err="1" smtClean="0">
                <a:solidFill>
                  <a:schemeClr val="bg1"/>
                </a:solidFill>
              </a:rPr>
              <a:t>Schoeck</a:t>
            </a:r>
            <a:r>
              <a:rPr lang="fr-FR" b="1" dirty="0" smtClean="0">
                <a:solidFill>
                  <a:schemeClr val="bg1"/>
                </a:solidFill>
              </a:rPr>
              <a:t>, </a:t>
            </a:r>
            <a:r>
              <a:rPr lang="fr-FR" b="1" i="1" dirty="0" err="1" smtClean="0">
                <a:solidFill>
                  <a:schemeClr val="bg1"/>
                </a:solidFill>
              </a:rPr>
              <a:t>Lebendig</a:t>
            </a:r>
            <a:r>
              <a:rPr lang="fr-FR" b="1" i="1" dirty="0" smtClean="0">
                <a:solidFill>
                  <a:schemeClr val="bg1"/>
                </a:solidFill>
              </a:rPr>
              <a:t> </a:t>
            </a:r>
            <a:r>
              <a:rPr lang="fr-FR" b="1" i="1" dirty="0" err="1" smtClean="0">
                <a:solidFill>
                  <a:schemeClr val="bg1"/>
                </a:solidFill>
              </a:rPr>
              <a:t>begraben</a:t>
            </a:r>
            <a:r>
              <a:rPr lang="fr-FR" b="1" dirty="0" smtClean="0">
                <a:solidFill>
                  <a:schemeClr val="bg1"/>
                </a:solidFill>
              </a:rPr>
              <a:t>...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– </a:t>
            </a:r>
            <a:r>
              <a:rPr lang="fr-FR" b="1" i="1" dirty="0" smtClean="0">
                <a:solidFill>
                  <a:schemeClr val="bg1"/>
                </a:solidFill>
              </a:rPr>
              <a:t>Et le cygne ?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– Ah, vrai, j’allais oublier le cygne.</a:t>
            </a:r>
            <a:endParaRPr lang="it-IT" b="1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572000" y="1268760"/>
            <a:ext cx="44644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… Non fosse, in maggio, la freschezza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dei fiori di sambuco, tante mani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di luce nel cuore di tutto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quel nero. Non fosse a volte, per strada,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il tuffo nel profondo di due occhi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che dicono nodi della notte, promettono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stagione dell'amore. Non fossero infine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 libri e la musica.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 versi di </a:t>
            </a:r>
            <a:r>
              <a:rPr lang="it-IT" b="1" dirty="0" err="1" smtClean="0">
                <a:solidFill>
                  <a:schemeClr val="bg1"/>
                </a:solidFill>
              </a:rPr>
              <a:t>Alfonsina</a:t>
            </a:r>
            <a:r>
              <a:rPr lang="it-IT" b="1" dirty="0" smtClean="0">
                <a:solidFill>
                  <a:schemeClr val="bg1"/>
                </a:solidFill>
              </a:rPr>
              <a:t>, di </a:t>
            </a:r>
            <a:r>
              <a:rPr lang="it-IT" b="1" dirty="0" err="1" smtClean="0">
                <a:solidFill>
                  <a:schemeClr val="bg1"/>
                </a:solidFill>
              </a:rPr>
              <a:t>Argengeorge</a:t>
            </a:r>
            <a:r>
              <a:rPr lang="it-IT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it-IT" b="1" dirty="0" err="1" smtClean="0">
                <a:solidFill>
                  <a:schemeClr val="bg1"/>
                </a:solidFill>
              </a:rPr>
              <a:t>Schoeck</a:t>
            </a:r>
            <a:r>
              <a:rPr lang="it-IT" b="1" dirty="0" smtClean="0">
                <a:solidFill>
                  <a:schemeClr val="bg1"/>
                </a:solidFill>
              </a:rPr>
              <a:t>, </a:t>
            </a:r>
            <a:r>
              <a:rPr lang="it-IT" b="1" i="1" dirty="0" err="1" smtClean="0">
                <a:solidFill>
                  <a:schemeClr val="bg1"/>
                </a:solidFill>
              </a:rPr>
              <a:t>Lebendig</a:t>
            </a:r>
            <a:r>
              <a:rPr lang="it-IT" b="1" i="1" dirty="0" smtClean="0">
                <a:solidFill>
                  <a:schemeClr val="bg1"/>
                </a:solidFill>
              </a:rPr>
              <a:t> </a:t>
            </a:r>
            <a:r>
              <a:rPr lang="it-IT" b="1" i="1" dirty="0" err="1" smtClean="0">
                <a:solidFill>
                  <a:schemeClr val="bg1"/>
                </a:solidFill>
              </a:rPr>
              <a:t>begraben</a:t>
            </a:r>
            <a:r>
              <a:rPr lang="it-IT" b="1" dirty="0" smtClean="0">
                <a:solidFill>
                  <a:schemeClr val="bg1"/>
                </a:solidFill>
              </a:rPr>
              <a:t>...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– </a:t>
            </a:r>
            <a:r>
              <a:rPr lang="it-IT" b="1" i="1" dirty="0" smtClean="0">
                <a:solidFill>
                  <a:schemeClr val="bg1"/>
                </a:solidFill>
              </a:rPr>
              <a:t>E il cigno?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– Ah, è vero, stavo per dimenticare il cigno.</a:t>
            </a:r>
          </a:p>
          <a:p>
            <a:endParaRPr lang="it-IT" b="1" dirty="0">
              <a:solidFill>
                <a:schemeClr val="bg1"/>
              </a:solidFill>
            </a:endParaRPr>
          </a:p>
          <a:p>
            <a:r>
              <a:rPr lang="it-IT" sz="1600" b="1" dirty="0">
                <a:solidFill>
                  <a:schemeClr val="bg1"/>
                </a:solidFill>
              </a:rPr>
              <a:t>Traduzione Alberto Panaro e Grazia Regoli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78798" y="6111538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>
                <a:solidFill>
                  <a:schemeClr val="bg1"/>
                </a:solidFill>
              </a:rPr>
              <a:t>Othmar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  <a:r>
              <a:rPr lang="it-IT" sz="1600" b="1" dirty="0" err="1">
                <a:solidFill>
                  <a:schemeClr val="bg1"/>
                </a:solidFill>
              </a:rPr>
              <a:t>Schoeck</a:t>
            </a:r>
            <a:r>
              <a:rPr lang="it-IT" sz="1600" b="1" dirty="0">
                <a:solidFill>
                  <a:schemeClr val="bg1"/>
                </a:solidFill>
              </a:rPr>
              <a:t>  (1886-1957), compositore svizzero, autori di molti cicli di </a:t>
            </a:r>
            <a:r>
              <a:rPr lang="it-IT" sz="1600" b="1" dirty="0" smtClean="0">
                <a:solidFill>
                  <a:schemeClr val="bg1"/>
                </a:solidFill>
              </a:rPr>
              <a:t>"</a:t>
            </a:r>
            <a:r>
              <a:rPr lang="it-IT" sz="1600" b="1" dirty="0" err="1" smtClean="0">
                <a:solidFill>
                  <a:schemeClr val="bg1"/>
                </a:solidFill>
              </a:rPr>
              <a:t>lieder</a:t>
            </a:r>
            <a:r>
              <a:rPr lang="it-IT" sz="1600" b="1" dirty="0" smtClean="0">
                <a:solidFill>
                  <a:schemeClr val="bg1"/>
                </a:solidFill>
              </a:rPr>
              <a:t>"  </a:t>
            </a:r>
            <a:r>
              <a:rPr lang="it-IT" sz="1600" b="1" i="1" dirty="0" err="1" smtClean="0">
                <a:solidFill>
                  <a:schemeClr val="bg1"/>
                </a:solidFill>
              </a:rPr>
              <a:t>Lebendig</a:t>
            </a:r>
            <a:r>
              <a:rPr lang="it-IT" sz="1600" b="1" i="1" dirty="0" smtClean="0">
                <a:solidFill>
                  <a:schemeClr val="bg1"/>
                </a:solidFill>
              </a:rPr>
              <a:t> </a:t>
            </a:r>
            <a:r>
              <a:rPr lang="it-IT" sz="1600" b="1" i="1" dirty="0" err="1">
                <a:solidFill>
                  <a:schemeClr val="bg1"/>
                </a:solidFill>
              </a:rPr>
              <a:t>begraben</a:t>
            </a:r>
            <a:r>
              <a:rPr lang="it-IT" sz="1600" b="1" i="1" dirty="0">
                <a:solidFill>
                  <a:schemeClr val="bg1"/>
                </a:solidFill>
              </a:rPr>
              <a:t> </a:t>
            </a:r>
            <a:r>
              <a:rPr lang="it-IT" sz="1600" b="1" dirty="0">
                <a:solidFill>
                  <a:schemeClr val="bg1"/>
                </a:solidFill>
              </a:rPr>
              <a:t>(1927) ne è uno.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971600" y="2055331"/>
            <a:ext cx="3240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Ne retournez pas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la pierre avec son mystère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légué par la lune.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Non, n’y touchez pas,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l’œil soleil m’affolerait,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je suis citoyen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d’Envers, je suis le cloporte.</a:t>
            </a:r>
          </a:p>
          <a:p>
            <a:endParaRPr lang="it-IT" b="1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499992" y="2061476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Non rivoltate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la pietra col suo mistero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tramandato dalla luna.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No, non toccate,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l’occhio sole mi sconvolgerebbe,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io sono cittadino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del Rovescio, sono l’onisco.</a:t>
            </a:r>
          </a:p>
          <a:p>
            <a:endParaRPr lang="it-IT" b="1" dirty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DA : </a:t>
            </a:r>
            <a:r>
              <a:rPr lang="fr-FR" sz="2000" i="1" dirty="0" smtClean="0">
                <a:solidFill>
                  <a:schemeClr val="bg1"/>
                </a:solidFill>
              </a:rPr>
              <a:t>NE RETOURNEZ PAS LA PIERRE</a:t>
            </a:r>
            <a:r>
              <a:rPr lang="fr-FR" sz="2000" dirty="0" smtClean="0">
                <a:solidFill>
                  <a:schemeClr val="bg1"/>
                </a:solidFill>
              </a:rPr>
              <a:t> (1996)</a:t>
            </a:r>
            <a:r>
              <a:rPr lang="it-IT" sz="2000" dirty="0" smtClean="0">
                <a:solidFill>
                  <a:schemeClr val="bg1"/>
                </a:solidFill>
              </a:rPr>
              <a:t/>
            </a:r>
            <a:br>
              <a:rPr lang="it-IT" sz="2000" dirty="0" smtClean="0">
                <a:solidFill>
                  <a:schemeClr val="bg1"/>
                </a:solidFill>
              </a:rPr>
            </a:b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971600" y="1412776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IX</a:t>
            </a:r>
          </a:p>
        </p:txBody>
      </p:sp>
      <p:sp>
        <p:nvSpPr>
          <p:cNvPr id="8" name="Rettangolo 7"/>
          <p:cNvSpPr/>
          <p:nvPr/>
        </p:nvSpPr>
        <p:spPr>
          <a:xfrm>
            <a:off x="4533915" y="1412775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971600" y="18864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XIII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499992" y="188640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XIII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971600" y="1268760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Le chant de l’horloge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se mêle au chant des aiguilles.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Mina, tricotant,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est assise à la fenêtre,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dans son regard les saisons.</a:t>
            </a:r>
          </a:p>
          <a:p>
            <a:endParaRPr lang="it-IT" b="1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572000" y="1268760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Il canto dell’orologio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si mescola al canto degli aghi.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Mina, sferruzzando,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è seduta alla finestra,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nel suo sguardo le stagioni.</a:t>
            </a:r>
          </a:p>
          <a:p>
            <a:endParaRPr lang="it-IT" b="1" dirty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1520" y="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FORGETTING TO REMEMBER 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499992" y="1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DIMENTICANDO </a:t>
            </a:r>
            <a:r>
              <a:rPr lang="it-IT" sz="2400" b="1" dirty="0" err="1">
                <a:solidFill>
                  <a:schemeClr val="bg1"/>
                </a:solidFill>
              </a:rPr>
              <a:t>DI</a:t>
            </a:r>
            <a:r>
              <a:rPr lang="it-IT" sz="2400" b="1" dirty="0">
                <a:solidFill>
                  <a:schemeClr val="bg1"/>
                </a:solidFill>
              </a:rPr>
              <a:t> RICORDARE 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548680"/>
            <a:ext cx="388843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</a:rPr>
              <a:t>To tell a love, one must </a:t>
            </a:r>
            <a:r>
              <a:rPr lang="en-US" sz="2000" b="1" i="1" dirty="0" smtClean="0">
                <a:solidFill>
                  <a:schemeClr val="bg1"/>
                </a:solidFill>
              </a:rPr>
              <a:t>write</a:t>
            </a:r>
          </a:p>
          <a:p>
            <a:r>
              <a:rPr lang="en-US" sz="2000" b="1" i="1" dirty="0" smtClean="0">
                <a:solidFill>
                  <a:schemeClr val="bg1"/>
                </a:solidFill>
              </a:rPr>
              <a:t>                             Gaston </a:t>
            </a:r>
            <a:r>
              <a:rPr lang="en-US" sz="2000" b="1" i="1" dirty="0" err="1" smtClean="0">
                <a:solidFill>
                  <a:schemeClr val="bg1"/>
                </a:solidFill>
              </a:rPr>
              <a:t>Bachelard</a:t>
            </a:r>
            <a:endParaRPr lang="it-IT" sz="2000" b="1" dirty="0">
              <a:solidFill>
                <a:schemeClr val="bg1"/>
              </a:solidFill>
            </a:endParaRPr>
          </a:p>
          <a:p>
            <a:r>
              <a:rPr lang="en-US" sz="800" b="1" dirty="0">
                <a:solidFill>
                  <a:schemeClr val="bg1"/>
                </a:solidFill>
              </a:rPr>
              <a:t> </a:t>
            </a:r>
            <a:endParaRPr lang="en-US" sz="800" b="1" dirty="0" smtClean="0">
              <a:solidFill>
                <a:schemeClr val="bg1"/>
              </a:solidFill>
            </a:endParaRPr>
          </a:p>
          <a:p>
            <a:endParaRPr lang="it-IT" sz="800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If as Plotinus says memory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     is for those who have 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forgotten, what is it that has 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     so slipped your mind you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have forgotten how to remember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     —the first and last time we 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fell together; under such a blaze 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     of stars, making all those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crazy wishes. 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 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      By the time you stripped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down to your French underwear, 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     worn you said for just this 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special time, we had pledged each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     other those ever </a:t>
            </a:r>
            <a:r>
              <a:rPr lang="en-US" b="1" dirty="0" smtClean="0">
                <a:solidFill>
                  <a:schemeClr val="bg1"/>
                </a:solidFill>
              </a:rPr>
              <a:t>eternals - that 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I see now make all the </a:t>
            </a:r>
            <a:r>
              <a:rPr lang="en-US" b="1" dirty="0" err="1">
                <a:solidFill>
                  <a:schemeClr val="bg1"/>
                </a:solidFill>
              </a:rPr>
              <a:t>possibles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     impossible.  We were looking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for the One thing we couldn’t find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     a way of saying. </a:t>
            </a:r>
            <a:endParaRPr lang="it-IT" b="1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572000" y="548680"/>
            <a:ext cx="4572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>
                <a:solidFill>
                  <a:schemeClr val="bg1"/>
                </a:solidFill>
              </a:rPr>
              <a:t>Per dire all'amore, si deve </a:t>
            </a:r>
            <a:r>
              <a:rPr lang="it-IT" sz="2000" b="1" i="1" dirty="0" smtClean="0">
                <a:solidFill>
                  <a:schemeClr val="bg1"/>
                </a:solidFill>
              </a:rPr>
              <a:t>scrivere</a:t>
            </a:r>
          </a:p>
          <a:p>
            <a:r>
              <a:rPr lang="it-IT" sz="2000" b="1" i="1" dirty="0" smtClean="0">
                <a:solidFill>
                  <a:schemeClr val="bg1"/>
                </a:solidFill>
              </a:rPr>
              <a:t>                                        Gaston </a:t>
            </a:r>
            <a:r>
              <a:rPr lang="it-IT" sz="2000" b="1" i="1" dirty="0" err="1" smtClean="0">
                <a:solidFill>
                  <a:schemeClr val="bg1"/>
                </a:solidFill>
              </a:rPr>
              <a:t>Bachelard</a:t>
            </a:r>
            <a:endParaRPr lang="it-IT" sz="2000" b="1" dirty="0" smtClean="0">
              <a:solidFill>
                <a:schemeClr val="bg1"/>
              </a:solidFill>
            </a:endParaRPr>
          </a:p>
          <a:p>
            <a:endParaRPr lang="it-IT" sz="800" b="1" dirty="0" smtClean="0">
              <a:solidFill>
                <a:schemeClr val="bg1"/>
              </a:solidFill>
            </a:endParaRPr>
          </a:p>
          <a:p>
            <a:endParaRPr lang="it-IT" sz="800" b="1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Se come dice </a:t>
            </a:r>
            <a:r>
              <a:rPr lang="it-IT" b="1" dirty="0" err="1">
                <a:solidFill>
                  <a:schemeClr val="bg1"/>
                </a:solidFill>
              </a:rPr>
              <a:t>Plotino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smtClean="0">
                <a:solidFill>
                  <a:schemeClr val="bg1"/>
                </a:solidFill>
              </a:rPr>
              <a:t> la </a:t>
            </a:r>
            <a:r>
              <a:rPr lang="it-IT" b="1" dirty="0">
                <a:solidFill>
                  <a:schemeClr val="bg1"/>
                </a:solidFill>
              </a:rPr>
              <a:t>memoria </a:t>
            </a:r>
          </a:p>
          <a:p>
            <a:r>
              <a:rPr lang="it-IT" b="1" dirty="0">
                <a:solidFill>
                  <a:schemeClr val="bg1"/>
                </a:solidFill>
              </a:rPr>
              <a:t>    è per coloro che hanno </a:t>
            </a:r>
          </a:p>
          <a:p>
            <a:r>
              <a:rPr lang="it-IT" b="1" dirty="0">
                <a:solidFill>
                  <a:schemeClr val="bg1"/>
                </a:solidFill>
              </a:rPr>
              <a:t>dimenticato, che cos'è che è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    sfuggito </a:t>
            </a:r>
            <a:r>
              <a:rPr lang="it-IT" b="1" dirty="0">
                <a:solidFill>
                  <a:schemeClr val="bg1"/>
                </a:solidFill>
              </a:rPr>
              <a:t>alla tua mente sì da</a:t>
            </a:r>
          </a:p>
          <a:p>
            <a:r>
              <a:rPr lang="it-IT" b="1" dirty="0">
                <a:solidFill>
                  <a:schemeClr val="bg1"/>
                </a:solidFill>
              </a:rPr>
              <a:t>farti dimenticare come ricordare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    —</a:t>
            </a:r>
            <a:r>
              <a:rPr lang="it-IT" b="1" dirty="0">
                <a:solidFill>
                  <a:schemeClr val="bg1"/>
                </a:solidFill>
              </a:rPr>
              <a:t>la prima e ultima volta </a:t>
            </a:r>
          </a:p>
          <a:p>
            <a:r>
              <a:rPr lang="it-IT" b="1" dirty="0">
                <a:solidFill>
                  <a:schemeClr val="bg1"/>
                </a:solidFill>
              </a:rPr>
              <a:t>insieme; sotto uno scintillio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     di </a:t>
            </a:r>
            <a:r>
              <a:rPr lang="it-IT" b="1" dirty="0">
                <a:solidFill>
                  <a:schemeClr val="bg1"/>
                </a:solidFill>
              </a:rPr>
              <a:t>stelle, snocciolando</a:t>
            </a:r>
          </a:p>
          <a:p>
            <a:r>
              <a:rPr lang="it-IT" b="1" dirty="0">
                <a:solidFill>
                  <a:schemeClr val="bg1"/>
                </a:solidFill>
              </a:rPr>
              <a:t>folli desideri.</a:t>
            </a:r>
          </a:p>
          <a:p>
            <a:r>
              <a:rPr lang="it-IT" b="1" dirty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>
                <a:solidFill>
                  <a:schemeClr val="bg1"/>
                </a:solidFill>
              </a:rPr>
              <a:t>     </a:t>
            </a:r>
            <a:r>
              <a:rPr lang="it-IT" b="1" dirty="0" smtClean="0">
                <a:solidFill>
                  <a:schemeClr val="bg1"/>
                </a:solidFill>
              </a:rPr>
              <a:t>Ti </a:t>
            </a:r>
            <a:r>
              <a:rPr lang="it-IT" b="1" dirty="0">
                <a:solidFill>
                  <a:schemeClr val="bg1"/>
                </a:solidFill>
              </a:rPr>
              <a:t>eri spogliata</a:t>
            </a:r>
          </a:p>
          <a:p>
            <a:r>
              <a:rPr lang="it-IT" b="1" dirty="0">
                <a:solidFill>
                  <a:schemeClr val="bg1"/>
                </a:solidFill>
              </a:rPr>
              <a:t>e indossavi solo la biancheria francese,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      tenuta </a:t>
            </a:r>
            <a:r>
              <a:rPr lang="it-IT" b="1" dirty="0">
                <a:solidFill>
                  <a:schemeClr val="bg1"/>
                </a:solidFill>
              </a:rPr>
              <a:t>in serbo, dicevi, per questa</a:t>
            </a:r>
          </a:p>
          <a:p>
            <a:r>
              <a:rPr lang="it-IT" b="1" dirty="0">
                <a:solidFill>
                  <a:schemeClr val="bg1"/>
                </a:solidFill>
              </a:rPr>
              <a:t>occasione speciale, e già ci eravamo scambiati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      quelle </a:t>
            </a:r>
            <a:r>
              <a:rPr lang="it-IT" b="1" dirty="0">
                <a:solidFill>
                  <a:schemeClr val="bg1"/>
                </a:solidFill>
              </a:rPr>
              <a:t>promesse di eternità—che </a:t>
            </a:r>
          </a:p>
          <a:p>
            <a:r>
              <a:rPr lang="it-IT" b="1" dirty="0">
                <a:solidFill>
                  <a:schemeClr val="bg1"/>
                </a:solidFill>
              </a:rPr>
              <a:t>ora so rendono tutti i possibili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       impossibili</a:t>
            </a:r>
            <a:r>
              <a:rPr lang="it-IT" b="1" dirty="0">
                <a:solidFill>
                  <a:schemeClr val="bg1"/>
                </a:solidFill>
              </a:rPr>
              <a:t>. Cercavamo </a:t>
            </a:r>
          </a:p>
          <a:p>
            <a:r>
              <a:rPr lang="it-IT" b="1" dirty="0">
                <a:solidFill>
                  <a:schemeClr val="bg1"/>
                </a:solidFill>
              </a:rPr>
              <a:t>quell'unica cosa per cui non trovavamo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       parole</a:t>
            </a:r>
            <a:r>
              <a:rPr lang="it-IT" b="1" dirty="0">
                <a:solidFill>
                  <a:schemeClr val="bg1"/>
                </a:solidFill>
              </a:rPr>
              <a:t>.</a:t>
            </a:r>
          </a:p>
          <a:p>
            <a:r>
              <a:rPr lang="it-IT" sz="800" b="1" dirty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2019" y="23083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XXVIII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499992" y="230832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XXVIII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980728"/>
            <a:ext cx="518457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chemeClr val="bg1"/>
                </a:solidFill>
              </a:rPr>
              <a:t>    21 IX 88, à la mémoire de Walter Vogt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Avant que demain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ne s’étreignent doucement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l’ombre et le soleil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pour se perdre l’une en l’autre,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il s’en va. Pour lui, ce jour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entre feuille et morte,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peut-être n’est-il pas trêve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et ravissement,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mais une angoisse, un tourment.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Il s’en va. Nous abandonne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au sel qui dit jamais plus.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661756" y="980728"/>
            <a:ext cx="432048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</a:rPr>
              <a:t>21 </a:t>
            </a:r>
            <a:r>
              <a:rPr lang="it-IT" sz="2000" b="1" i="1" dirty="0" err="1" smtClean="0">
                <a:solidFill>
                  <a:schemeClr val="bg1"/>
                </a:solidFill>
              </a:rPr>
              <a:t>IX</a:t>
            </a:r>
            <a:r>
              <a:rPr lang="it-IT" sz="2000" b="1" i="1" dirty="0" smtClean="0">
                <a:solidFill>
                  <a:schemeClr val="bg1"/>
                </a:solidFill>
              </a:rPr>
              <a:t> 88, in memoria di Walter </a:t>
            </a:r>
            <a:r>
              <a:rPr lang="it-IT" sz="2000" b="1" i="1" dirty="0" err="1" smtClean="0">
                <a:solidFill>
                  <a:schemeClr val="bg1"/>
                </a:solidFill>
              </a:rPr>
              <a:t>Vogt</a:t>
            </a:r>
            <a:endParaRPr lang="it-IT" sz="2000" b="1" i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Prima che domani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si abbraccino dolcemente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l’ombra e il sole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per perdersi l’una nell’altro,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se ne va. Per lui, questo giorno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tra foglia e morte,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forse non è tregua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ed estasi,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ma un’angoscia, un tormento.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Se ne va. Ci abbandona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al sale che dice mai più.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79512" y="188640"/>
            <a:ext cx="95050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Ah, si tu savais que même le </a:t>
            </a:r>
            <a:r>
              <a:rPr lang="fr-FR" b="1" dirty="0" smtClean="0">
                <a:solidFill>
                  <a:schemeClr val="bg1"/>
                </a:solidFill>
              </a:rPr>
              <a:t>silence et </a:t>
            </a:r>
            <a:r>
              <a:rPr lang="fr-FR" b="1" dirty="0">
                <a:solidFill>
                  <a:schemeClr val="bg1"/>
                </a:solidFill>
              </a:rPr>
              <a:t>les miroirs de ta 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chambre </a:t>
            </a:r>
            <a:r>
              <a:rPr lang="fr-FR" b="1" dirty="0">
                <a:solidFill>
                  <a:schemeClr val="bg1"/>
                </a:solidFill>
              </a:rPr>
              <a:t>en </a:t>
            </a:r>
            <a:r>
              <a:rPr lang="fr-FR" b="1" dirty="0" smtClean="0">
                <a:solidFill>
                  <a:schemeClr val="bg1"/>
                </a:solidFill>
              </a:rPr>
              <a:t>demeurent </a:t>
            </a:r>
            <a:r>
              <a:rPr lang="fr-FR" b="1" dirty="0">
                <a:solidFill>
                  <a:schemeClr val="bg1"/>
                </a:solidFill>
              </a:rPr>
              <a:t>bouche bée, la tête basse.</a:t>
            </a:r>
          </a:p>
          <a:p>
            <a:r>
              <a:rPr lang="fr-FR" b="1" dirty="0">
                <a:solidFill>
                  <a:schemeClr val="bg1"/>
                </a:solidFill>
              </a:rPr>
              <a:t>Amant de la plus haute </a:t>
            </a:r>
            <a:r>
              <a:rPr lang="fr-FR" b="1" dirty="0" smtClean="0">
                <a:solidFill>
                  <a:schemeClr val="bg1"/>
                </a:solidFill>
              </a:rPr>
              <a:t>lumière, tu </a:t>
            </a:r>
            <a:r>
              <a:rPr lang="fr-FR" b="1" dirty="0">
                <a:solidFill>
                  <a:schemeClr val="bg1"/>
                </a:solidFill>
              </a:rPr>
              <a:t>t’en es allé rejoindre 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l’envers du dernier </a:t>
            </a:r>
            <a:r>
              <a:rPr lang="fr-FR" b="1" dirty="0">
                <a:solidFill>
                  <a:schemeClr val="bg1"/>
                </a:solidFill>
              </a:rPr>
              <a:t>matin de l’été.</a:t>
            </a:r>
          </a:p>
          <a:p>
            <a:r>
              <a:rPr lang="fr-FR" b="1" dirty="0">
                <a:solidFill>
                  <a:schemeClr val="bg1"/>
                </a:solidFill>
              </a:rPr>
              <a:t> </a:t>
            </a:r>
          </a:p>
          <a:p>
            <a:r>
              <a:rPr lang="fr-FR" b="1" dirty="0">
                <a:solidFill>
                  <a:schemeClr val="bg1"/>
                </a:solidFill>
              </a:rPr>
              <a:t>*</a:t>
            </a: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Peut-être, au contraire,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Narcisse aurait-il aimé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se confondre au jour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androgyne, au lieu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de se pencher, à l’orée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des sables mouvants,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sur un mirage –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203848" y="2610683"/>
            <a:ext cx="12961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Ah</a:t>
            </a:r>
            <a:r>
              <a:rPr lang="it-IT" b="1" dirty="0">
                <a:solidFill>
                  <a:schemeClr val="bg1"/>
                </a:solidFill>
              </a:rPr>
              <a:t>, se tu sapessi che anche il </a:t>
            </a:r>
            <a:r>
              <a:rPr lang="it-IT" b="1" dirty="0" smtClean="0">
                <a:solidFill>
                  <a:schemeClr val="bg1"/>
                </a:solidFill>
              </a:rPr>
              <a:t>silenzio e </a:t>
            </a:r>
            <a:r>
              <a:rPr lang="it-IT" b="1" dirty="0">
                <a:solidFill>
                  <a:schemeClr val="bg1"/>
                </a:solidFill>
              </a:rPr>
              <a:t>gli specchi della tua 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camera sono </a:t>
            </a:r>
            <a:r>
              <a:rPr lang="it-IT" b="1" dirty="0">
                <a:solidFill>
                  <a:schemeClr val="bg1"/>
                </a:solidFill>
              </a:rPr>
              <a:t>rimasti a bocca aperta, a testa bassa.</a:t>
            </a:r>
          </a:p>
          <a:p>
            <a:r>
              <a:rPr lang="it-IT" b="1" dirty="0">
                <a:solidFill>
                  <a:schemeClr val="bg1"/>
                </a:solidFill>
              </a:rPr>
              <a:t>Amante della luce più </a:t>
            </a:r>
            <a:r>
              <a:rPr lang="it-IT" b="1" dirty="0" smtClean="0">
                <a:solidFill>
                  <a:schemeClr val="bg1"/>
                </a:solidFill>
              </a:rPr>
              <a:t>alta, te </a:t>
            </a:r>
            <a:r>
              <a:rPr lang="it-IT" b="1" dirty="0">
                <a:solidFill>
                  <a:schemeClr val="bg1"/>
                </a:solidFill>
              </a:rPr>
              <a:t>ne sei andato a raggiungere 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il rovescio dell’ultimo </a:t>
            </a:r>
            <a:r>
              <a:rPr lang="it-IT" b="1" dirty="0">
                <a:solidFill>
                  <a:schemeClr val="bg1"/>
                </a:solidFill>
              </a:rPr>
              <a:t>mattino d’estate.</a:t>
            </a:r>
          </a:p>
          <a:p>
            <a:r>
              <a:rPr lang="it-IT" b="1" dirty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*</a:t>
            </a:r>
          </a:p>
          <a:p>
            <a:endParaRPr lang="it-IT" b="1" dirty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Forse, al contrario,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Narciso avrebbe preferito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confondersi con il giorno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androgino, invece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di sporgersi, ai margini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delle sabbie mobili,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su un miraggio –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11560" y="18864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LIII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499992" y="188640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LIII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83568" y="1268760"/>
            <a:ext cx="345638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i="1" dirty="0" smtClean="0">
                <a:solidFill>
                  <a:schemeClr val="bg1"/>
                </a:solidFill>
              </a:rPr>
              <a:t>14 VIII 94, à Alice </a:t>
            </a:r>
            <a:r>
              <a:rPr lang="fr-FR" sz="2000" b="1" i="1" dirty="0" err="1" smtClean="0">
                <a:solidFill>
                  <a:schemeClr val="bg1"/>
                </a:solidFill>
              </a:rPr>
              <a:t>Rivaz</a:t>
            </a:r>
            <a:endParaRPr lang="fr-FR" sz="2000" b="1" i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Alice est rentrée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de son voyage aux merveilles.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Sa main, si petite,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immobile et transparente,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a délivré les nuages,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a jeté le pain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sur l’eau. – Mes livres, dit-elle,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oh! je m’en souviens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à peine... Alice, entourée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de compagnes centenaires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ou presque, le jour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de ses quatre-vingt-treize ans,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devant le miroir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attend, souriante elle attend,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déjà gantée d’invisible.</a:t>
            </a:r>
          </a:p>
          <a:p>
            <a:endParaRPr lang="it-IT" b="1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572000" y="1268760"/>
            <a:ext cx="41764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i="1" dirty="0" smtClean="0">
                <a:solidFill>
                  <a:schemeClr val="bg1"/>
                </a:solidFill>
              </a:rPr>
              <a:t>14 VIII 94, a Alice </a:t>
            </a:r>
            <a:r>
              <a:rPr lang="it-IT" sz="2000" b="1" i="1" dirty="0" err="1" smtClean="0">
                <a:solidFill>
                  <a:schemeClr val="bg1"/>
                </a:solidFill>
              </a:rPr>
              <a:t>Rivaz</a:t>
            </a:r>
            <a:endParaRPr lang="it-IT" sz="2000" b="1" i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Alice è tornata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dal suo viaggio delle meraviglie.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La sua mano, così piccola,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immobile e trasparente,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ha liberato le nuvole,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ha gettato il pane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sull’acqua. – I miei libri, dice,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oh! me li ricordo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appena... Alice, attorniata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di compagne quasi centenarie,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nel giorno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dei suoi novantatré anni,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davanti allo specchio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aspetta, aspetta sorridente,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già inguantata d’invisibile.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71398" y="1112451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IV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553501" y="1076522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IV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67544" y="1844824"/>
            <a:ext cx="41764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Assis dans mon canapé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bleu. Devant moi la petite table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et les fauteuils en osier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de ma mère. Au mur qui me fait glace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un dessin, une huile et deux collages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de l’Ami dans l’autre monde.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Mon lieu de travail longé de livres,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là-bas, pour mes jours comptés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tiendra l’armoire et le secrétaire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d’un bois roux de Rosa mon arrière-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grand-tante. Et puis dans ma chambre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la table à coudre que... Bon, assez,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faire un café. Je me lève.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Je respire, et mon cœur bat. Je suis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dans les meubles de mes morts. Vivant. </a:t>
            </a:r>
          </a:p>
          <a:p>
            <a:endParaRPr lang="it-IT" b="1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572000" y="1844824"/>
            <a:ext cx="45365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Seduto sul mio divano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blu. Davanti a me il tavolino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 le poltrone in giunco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di mia madre. Sul muro che mi fa specchio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un disegno, un olio e due </a:t>
            </a:r>
            <a:r>
              <a:rPr lang="it-IT" b="1" dirty="0" err="1" smtClean="0">
                <a:solidFill>
                  <a:schemeClr val="bg1"/>
                </a:solidFill>
              </a:rPr>
              <a:t>collages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dell’Amico nell’altro mondo.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Il mio luogo di lavoro listato di libri,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là, per i miei giorni contati,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conserverà l’armadio e il secrétaire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di legno rosso di Rosa la sorella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del bisnonno. E poi in camera mia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il tavolo da cucito che... Va bene, basta,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fare un caffè. Mi alzo.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Respiro e il mio cuore batte. Sono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fra i mobili dei miei morti. Vivo.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597998" y="260648"/>
            <a:ext cx="39480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Da : EN DEÇÀ DE LA LUMIÈRE (2009)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39552" y="18864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VIII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716016" y="188640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VIII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268760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Puis j’ai soulevé la pierre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et je l’ai retournée, un clair soir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de printemps. Pas de cloporte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fuyant affolé mais l’œil humide,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noir d’une ombre qui me regardait.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788024" y="1268760"/>
            <a:ext cx="4104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Poi ho sollevato la pietra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 l’ho rivoltata, una chiara sera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di primavera. Nessun onisco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in fuga sconvolto ma l’occhio umido,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nero di un’ombra che mi guardava.</a:t>
            </a:r>
          </a:p>
          <a:p>
            <a:endParaRPr lang="it-IT" b="1" dirty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9512" y="18864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XXIV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499992" y="188640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XXIV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242040"/>
            <a:ext cx="40324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i="1" dirty="0" smtClean="0">
                <a:solidFill>
                  <a:schemeClr val="bg1"/>
                </a:solidFill>
              </a:rPr>
              <a:t>ver que se </a:t>
            </a:r>
            <a:r>
              <a:rPr lang="fr-FR" sz="1600" b="1" i="1" dirty="0" err="1" smtClean="0">
                <a:solidFill>
                  <a:schemeClr val="bg1"/>
                </a:solidFill>
              </a:rPr>
              <a:t>adelanta</a:t>
            </a:r>
            <a:r>
              <a:rPr lang="fr-FR" sz="1600" b="1" i="1" dirty="0" smtClean="0">
                <a:solidFill>
                  <a:schemeClr val="bg1"/>
                </a:solidFill>
              </a:rPr>
              <a:t>, la </a:t>
            </a:r>
            <a:r>
              <a:rPr lang="fr-FR" sz="1600" b="1" i="1" dirty="0" err="1" smtClean="0">
                <a:solidFill>
                  <a:schemeClr val="bg1"/>
                </a:solidFill>
              </a:rPr>
              <a:t>garganta</a:t>
            </a:r>
            <a:r>
              <a:rPr lang="fr-FR" sz="1600" b="1" i="1" dirty="0" smtClean="0">
                <a:solidFill>
                  <a:schemeClr val="bg1"/>
                </a:solidFill>
              </a:rPr>
              <a:t> al aire,</a:t>
            </a:r>
          </a:p>
          <a:p>
            <a:pPr algn="r"/>
            <a:r>
              <a:rPr lang="fr-FR" sz="1600" b="1" i="1" dirty="0" smtClean="0">
                <a:solidFill>
                  <a:schemeClr val="bg1"/>
                </a:solidFill>
              </a:rPr>
              <a:t>el hombre </a:t>
            </a:r>
            <a:r>
              <a:rPr lang="fr-FR" sz="1600" b="1" i="1" dirty="0" err="1" smtClean="0">
                <a:solidFill>
                  <a:schemeClr val="bg1"/>
                </a:solidFill>
              </a:rPr>
              <a:t>más</a:t>
            </a:r>
            <a:r>
              <a:rPr lang="fr-FR" sz="1600" b="1" i="1" dirty="0" smtClean="0">
                <a:solidFill>
                  <a:schemeClr val="bg1"/>
                </a:solidFill>
              </a:rPr>
              <a:t> </a:t>
            </a:r>
            <a:r>
              <a:rPr lang="fr-FR" sz="1600" b="1" i="1" dirty="0" err="1" smtClean="0">
                <a:solidFill>
                  <a:schemeClr val="bg1"/>
                </a:solidFill>
              </a:rPr>
              <a:t>bello</a:t>
            </a:r>
            <a:r>
              <a:rPr lang="fr-FR" sz="1600" b="1" i="1" dirty="0" smtClean="0">
                <a:solidFill>
                  <a:schemeClr val="bg1"/>
                </a:solidFill>
              </a:rPr>
              <a:t>, no </a:t>
            </a:r>
            <a:r>
              <a:rPr lang="fr-FR" sz="1600" b="1" i="1" dirty="0" err="1" smtClean="0">
                <a:solidFill>
                  <a:schemeClr val="bg1"/>
                </a:solidFill>
              </a:rPr>
              <a:t>desear</a:t>
            </a:r>
            <a:r>
              <a:rPr lang="fr-FR" sz="1600" b="1" i="1" dirty="0" smtClean="0">
                <a:solidFill>
                  <a:schemeClr val="bg1"/>
                </a:solidFill>
              </a:rPr>
              <a:t> </a:t>
            </a:r>
            <a:r>
              <a:rPr lang="fr-FR" sz="1600" b="1" i="1" dirty="0" err="1" smtClean="0">
                <a:solidFill>
                  <a:schemeClr val="bg1"/>
                </a:solidFill>
              </a:rPr>
              <a:t>amar</a:t>
            </a:r>
            <a:r>
              <a:rPr lang="fr-FR" sz="1600" b="1" i="1" dirty="0" smtClean="0">
                <a:solidFill>
                  <a:schemeClr val="bg1"/>
                </a:solidFill>
              </a:rPr>
              <a:t>...</a:t>
            </a:r>
          </a:p>
          <a:p>
            <a:pPr algn="r"/>
            <a:r>
              <a:rPr lang="fr-FR" sz="1600" b="1" i="1" dirty="0" smtClean="0">
                <a:solidFill>
                  <a:schemeClr val="bg1"/>
                </a:solidFill>
              </a:rPr>
              <a:t> </a:t>
            </a:r>
            <a:r>
              <a:rPr lang="fr-FR" sz="1600" b="1" i="1" dirty="0" err="1" smtClean="0">
                <a:solidFill>
                  <a:schemeClr val="bg1"/>
                </a:solidFill>
              </a:rPr>
              <a:t>Alfonsina</a:t>
            </a:r>
            <a:r>
              <a:rPr lang="fr-FR" sz="1600" b="1" i="1" dirty="0" smtClean="0">
                <a:solidFill>
                  <a:schemeClr val="bg1"/>
                </a:solidFill>
              </a:rPr>
              <a:t> </a:t>
            </a:r>
            <a:r>
              <a:rPr lang="fr-FR" sz="1600" b="1" i="1" dirty="0" err="1" smtClean="0">
                <a:solidFill>
                  <a:schemeClr val="bg1"/>
                </a:solidFill>
              </a:rPr>
              <a:t>Storni</a:t>
            </a:r>
            <a:endParaRPr lang="fr-FR" sz="1600" b="1" i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 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C’est l’été de mes treize ans.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La mer, la mer, c’est pour la première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fois que je la vois, la mer.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C’est la fin d’un jour, mes parents vont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retourner à l’hôtel : – Allez-y,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moi je reste encore un peu...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Plus que nous deux à nous attarder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sur la plage. Il est là-bas,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debout contre l’horizon, un homme.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Il est habillé d’un maillot de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bain rouge et sur les poils d’ombre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de sa poitrine un objet en or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brille. Il a des boucles brunes.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572000" y="1242040"/>
            <a:ext cx="43204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i="1" dirty="0" smtClean="0">
                <a:solidFill>
                  <a:schemeClr val="bg1"/>
                </a:solidFill>
              </a:rPr>
              <a:t>ver </a:t>
            </a:r>
            <a:r>
              <a:rPr lang="it-IT" sz="1600" b="1" i="1" dirty="0" err="1" smtClean="0">
                <a:solidFill>
                  <a:schemeClr val="bg1"/>
                </a:solidFill>
              </a:rPr>
              <a:t>que</a:t>
            </a:r>
            <a:r>
              <a:rPr lang="it-IT" sz="1600" b="1" i="1" dirty="0" smtClean="0">
                <a:solidFill>
                  <a:schemeClr val="bg1"/>
                </a:solidFill>
              </a:rPr>
              <a:t> se </a:t>
            </a:r>
            <a:r>
              <a:rPr lang="it-IT" sz="1600" b="1" i="1" dirty="0" err="1" smtClean="0">
                <a:solidFill>
                  <a:schemeClr val="bg1"/>
                </a:solidFill>
              </a:rPr>
              <a:t>adelanta</a:t>
            </a:r>
            <a:r>
              <a:rPr lang="it-IT" sz="1600" b="1" i="1" dirty="0" smtClean="0">
                <a:solidFill>
                  <a:schemeClr val="bg1"/>
                </a:solidFill>
              </a:rPr>
              <a:t>, la </a:t>
            </a:r>
            <a:r>
              <a:rPr lang="it-IT" sz="1600" b="1" i="1" dirty="0" err="1" smtClean="0">
                <a:solidFill>
                  <a:schemeClr val="bg1"/>
                </a:solidFill>
              </a:rPr>
              <a:t>garganta</a:t>
            </a:r>
            <a:r>
              <a:rPr lang="it-IT" sz="1600" b="1" i="1" dirty="0" smtClean="0">
                <a:solidFill>
                  <a:schemeClr val="bg1"/>
                </a:solidFill>
              </a:rPr>
              <a:t> al aire,</a:t>
            </a:r>
          </a:p>
          <a:p>
            <a:pPr algn="r"/>
            <a:r>
              <a:rPr lang="it-IT" sz="1600" b="1" i="1" dirty="0" err="1" smtClean="0">
                <a:solidFill>
                  <a:schemeClr val="bg1"/>
                </a:solidFill>
              </a:rPr>
              <a:t>el</a:t>
            </a:r>
            <a:r>
              <a:rPr lang="it-IT" sz="1600" b="1" i="1" dirty="0" smtClean="0">
                <a:solidFill>
                  <a:schemeClr val="bg1"/>
                </a:solidFill>
              </a:rPr>
              <a:t> </a:t>
            </a:r>
            <a:r>
              <a:rPr lang="it-IT" sz="1600" b="1" i="1" dirty="0" err="1" smtClean="0">
                <a:solidFill>
                  <a:schemeClr val="bg1"/>
                </a:solidFill>
              </a:rPr>
              <a:t>hombre</a:t>
            </a:r>
            <a:r>
              <a:rPr lang="it-IT" sz="1600" b="1" i="1" dirty="0" smtClean="0">
                <a:solidFill>
                  <a:schemeClr val="bg1"/>
                </a:solidFill>
              </a:rPr>
              <a:t> </a:t>
            </a:r>
            <a:r>
              <a:rPr lang="it-IT" sz="1600" b="1" i="1" dirty="0" err="1" smtClean="0">
                <a:solidFill>
                  <a:schemeClr val="bg1"/>
                </a:solidFill>
              </a:rPr>
              <a:t>más</a:t>
            </a:r>
            <a:r>
              <a:rPr lang="it-IT" sz="1600" b="1" i="1" dirty="0" smtClean="0">
                <a:solidFill>
                  <a:schemeClr val="bg1"/>
                </a:solidFill>
              </a:rPr>
              <a:t> bello, no </a:t>
            </a:r>
            <a:r>
              <a:rPr lang="it-IT" sz="1600" b="1" i="1" dirty="0" err="1" smtClean="0">
                <a:solidFill>
                  <a:schemeClr val="bg1"/>
                </a:solidFill>
              </a:rPr>
              <a:t>desear</a:t>
            </a:r>
            <a:r>
              <a:rPr lang="it-IT" sz="1600" b="1" i="1" dirty="0" smtClean="0">
                <a:solidFill>
                  <a:schemeClr val="bg1"/>
                </a:solidFill>
              </a:rPr>
              <a:t> amar...</a:t>
            </a:r>
          </a:p>
          <a:p>
            <a:pPr algn="r"/>
            <a:r>
              <a:rPr lang="it-IT" sz="1600" b="1" i="1" dirty="0" smtClean="0">
                <a:solidFill>
                  <a:schemeClr val="bg1"/>
                </a:solidFill>
              </a:rPr>
              <a:t> </a:t>
            </a:r>
            <a:r>
              <a:rPr lang="it-IT" sz="1600" b="1" i="1" dirty="0" err="1" smtClean="0">
                <a:solidFill>
                  <a:schemeClr val="bg1"/>
                </a:solidFill>
              </a:rPr>
              <a:t>Alfonsina</a:t>
            </a:r>
            <a:r>
              <a:rPr lang="it-IT" sz="1600" b="1" i="1" dirty="0" smtClean="0">
                <a:solidFill>
                  <a:schemeClr val="bg1"/>
                </a:solidFill>
              </a:rPr>
              <a:t> Storni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L’estate dei miei tredici anni.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Il mare, il mare, per la prima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volta lo vedo, il mare.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E’ la fine di un giorno, i miei genitori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ritornano in albergo: – Andate,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io resto ancora un po’...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Solo noi due ci attardiamo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sulla spiaggia. Lui è laggiù,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in piedi contro l’orizzonte, un uomo.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Porta un costume da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bagno rosso e sui peli d’ombra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del suo petto un oggetto d’oro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brilla. Ha dei riccioli bruni.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79512" y="551289"/>
            <a:ext cx="475252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Comment l’approcher, comment ? Comment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l’aborder, que dire à ce garçon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avec les trois quatre mots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lus au vol dans un livre de langues ?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Tout à coup je vois des choses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bouger, juste à quelques pas de moi,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à fleur de mer grise. En me penchant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– quelle horreur... mais... mais c’est quoi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tous ces machins-là... –, je vois des bêtes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sortir du sable, des crabes, 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par paniers dirait-on. J’entends rire,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l’homme au petit maillot moulant rit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et mon cœur bat de plus belle,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d’entre ses lèvres s’élève un chant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lui cascadant en caresses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sur la peau qui dans le couchant semble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de laiton sombre. – </a:t>
            </a:r>
            <a:r>
              <a:rPr lang="fr-FR" b="1" i="1" dirty="0" smtClean="0">
                <a:solidFill>
                  <a:schemeClr val="bg1"/>
                </a:solidFill>
              </a:rPr>
              <a:t>Non capisco...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La lueur qui vient du fond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de ses yeux bleus. Son sourire. – Hôtel... </a:t>
            </a:r>
          </a:p>
          <a:p>
            <a:r>
              <a:rPr lang="fr-FR" b="1" i="1" dirty="0" err="1" smtClean="0">
                <a:solidFill>
                  <a:schemeClr val="bg1"/>
                </a:solidFill>
              </a:rPr>
              <a:t>albergo</a:t>
            </a:r>
            <a:r>
              <a:rPr lang="fr-FR" b="1" i="1" dirty="0" smtClean="0">
                <a:solidFill>
                  <a:schemeClr val="bg1"/>
                </a:solidFill>
              </a:rPr>
              <a:t>... </a:t>
            </a:r>
            <a:r>
              <a:rPr lang="fr-FR" b="1" i="1" dirty="0" err="1" smtClean="0">
                <a:solidFill>
                  <a:schemeClr val="bg1"/>
                </a:solidFill>
              </a:rPr>
              <a:t>genitori</a:t>
            </a:r>
            <a:r>
              <a:rPr lang="fr-FR" b="1" i="1" dirty="0" smtClean="0">
                <a:solidFill>
                  <a:schemeClr val="bg1"/>
                </a:solidFill>
              </a:rPr>
              <a:t>...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860032" y="551289"/>
            <a:ext cx="428396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Come avvicinarlo, come? Come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abbordarlo, cosa dire a quel ragazzo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con le tre quattro parole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lette al volo in un libro di lingue?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A un tratto vedo delle cose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muoversi, proprio a qualche passo da me,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a fior di mare grigio. Chinandomi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– che orrore... ma... ma che sono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tutti quei cosi... –, vedo delle bestie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uscire dalla sabbia, dei granchi,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a secchiate si direbbe. Sento ridere,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l’uomo col costumino attillato ride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 il mio cuore batte più che mai,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dalle sue labbra si alza un canto,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gli scende in carezze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sulla pelle che al tramonto sembra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di ottone brunito. – </a:t>
            </a:r>
            <a:r>
              <a:rPr lang="it-IT" b="1" i="1" dirty="0" smtClean="0">
                <a:solidFill>
                  <a:schemeClr val="bg1"/>
                </a:solidFill>
              </a:rPr>
              <a:t>Non capisco...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La luce che viene dal fondo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dei suoi occhi blu. Il suo sorriso. – Hôtel...</a:t>
            </a:r>
          </a:p>
          <a:p>
            <a:r>
              <a:rPr lang="it-IT" b="1" i="1" dirty="0" smtClean="0">
                <a:solidFill>
                  <a:schemeClr val="bg1"/>
                </a:solidFill>
              </a:rPr>
              <a:t>albergo... genitori...</a:t>
            </a:r>
          </a:p>
          <a:p>
            <a:r>
              <a:rPr lang="it-IT" sz="800" b="1" dirty="0" smtClean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41499" y="2628781"/>
            <a:ext cx="70567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Tous les deux nous haussons les épaules.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Et je laisse alors celui qui doit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ne pas me laisser, jamais,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au bord de la mer au petit soir.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Il ne s’est pas retourné.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932040" y="2628781"/>
            <a:ext cx="36724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Tutti e due alziamo le spalle.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 lascio allora colui che deve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non lasciarmi, mai,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in riva al mare sul far della sera.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Lui non si è voltato.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1520" y="18864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LIII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499992" y="188640"/>
            <a:ext cx="46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LIII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268760"/>
            <a:ext cx="4104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Et quand je ne serai plus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là pour me souvenir, prolonger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pour peu de temps seulement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la mémoire des tout-impuissants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de ce côté-ci des apparences –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– à ma fenêtre des verres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bleus, sur ma table un livre, un seul, et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là-bas, loin d’Alexandrie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avec ses poètes disparus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et des jours, des jours, des ans plus tard,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une pelletée de gris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piqué de blanc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                                  léger sur le vent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puis sur l’or des immortelles. 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572000" y="1268760"/>
            <a:ext cx="43204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E quando non sarò più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qui per ricordare, prolungare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per poco tempo soltanto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la memoria degli </a:t>
            </a:r>
            <a:r>
              <a:rPr lang="it-IT" b="1" dirty="0" err="1" smtClean="0">
                <a:solidFill>
                  <a:schemeClr val="bg1"/>
                </a:solidFill>
              </a:rPr>
              <a:t>onni-impotenti</a:t>
            </a:r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da questo lato delle apparenze –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– alla mia finestra vasi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blu, sul tavolo un libro, uno solo, 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laggiù, lontano da Alessandria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con i suoi poeti scomparsi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 giorni, </a:t>
            </a:r>
            <a:r>
              <a:rPr lang="it-IT" b="1" dirty="0" err="1" smtClean="0">
                <a:solidFill>
                  <a:schemeClr val="bg1"/>
                </a:solidFill>
              </a:rPr>
              <a:t>giorni</a:t>
            </a:r>
            <a:r>
              <a:rPr lang="it-IT" b="1" dirty="0" smtClean="0">
                <a:solidFill>
                  <a:schemeClr val="bg1"/>
                </a:solidFill>
              </a:rPr>
              <a:t>, anni più tardi,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una palettata di grigio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picchiettata di bianco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                                    leggero sul vento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poi sull’oro dei semprevivi.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47317" y="119675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DANS LE TRAM 3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637923" y="1196751"/>
            <a:ext cx="446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SUL TRAM 3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47317" y="1988840"/>
            <a:ext cx="6480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Dans le tram 3, depuis ma banquette,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je vois un homme assis seul derrière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un autre homme en lui-même emmuré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et seul devant quelqu’un d’affalé.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Cet homme entre blond et blanc, lunettes,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est penché sur un livre qu’il coche,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crayon à la main, de cils de lune 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à peine affleurant sur la blancheur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des bords ou s’en effaçant à peine.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En me dirigeant vers la sortie,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je vois que sa lecture est de poèmes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et je lis au vol : </a:t>
            </a:r>
            <a:r>
              <a:rPr lang="fr-FR" b="1" i="1" dirty="0" smtClean="0">
                <a:solidFill>
                  <a:schemeClr val="bg1"/>
                </a:solidFill>
              </a:rPr>
              <a:t>Dans le tram 3...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/>
            </a:r>
            <a:br>
              <a:rPr lang="fr-FR" b="1" dirty="0" smtClean="0">
                <a:solidFill>
                  <a:schemeClr val="bg1"/>
                </a:solidFill>
              </a:rPr>
            </a:br>
            <a:r>
              <a:rPr lang="fr-FR" b="1" dirty="0" smtClean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637923" y="1988840"/>
            <a:ext cx="4392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Sul tram 3, dal mio sedile,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vedo un uomo seduto solo dietro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a un altro uomo in se stesso murato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 solo davanti a un tizio accasciato.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Quest’uomo tra biondo e bianco, occhiali,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è chino su un libro che segna,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matita alla mano, con ciglia di luna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che appena affiorano sul biancore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dei bordi o sbiadiscono appena.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Avviandomi verso l’uscita,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vedo che sono poesie la sua lettura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 leggo al volo: </a:t>
            </a:r>
            <a:r>
              <a:rPr lang="it-IT" b="1" i="1" dirty="0" smtClean="0">
                <a:solidFill>
                  <a:schemeClr val="bg1"/>
                </a:solidFill>
              </a:rPr>
              <a:t>Sul tram 3...</a:t>
            </a:r>
          </a:p>
        </p:txBody>
      </p:sp>
      <p:sp>
        <p:nvSpPr>
          <p:cNvPr id="2" name="Rettangolo 1"/>
          <p:cNvSpPr/>
          <p:nvPr/>
        </p:nvSpPr>
        <p:spPr>
          <a:xfrm>
            <a:off x="1395874" y="188640"/>
            <a:ext cx="6352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Da: POUR QUE QUELQU’UN DE VOUS SE SOUVIENNE (2013)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2250</TotalTime>
  <Words>14882</Words>
  <Application>Microsoft Office PowerPoint</Application>
  <PresentationFormat>Presentazione su schermo (4:3)</PresentationFormat>
  <Paragraphs>3631</Paragraphs>
  <Slides>144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144</vt:i4>
      </vt:variant>
    </vt:vector>
  </HeadingPairs>
  <TitlesOfParts>
    <vt:vector size="147" baseType="lpstr">
      <vt:lpstr>Tema di Office</vt:lpstr>
      <vt:lpstr>1_Tema di Office</vt:lpstr>
      <vt:lpstr>2_Tema di Office</vt:lpstr>
      <vt:lpstr>Presentazione standard di PowerPoint</vt:lpstr>
      <vt:lpstr>MICHAEL HARLOW Traduzione Annarita Tavani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WILLIAM WOLAK Traduzione Annarita Tavani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SAEID HOOSHANGI Traduzione di Laura Garavaglia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UMBERTO FIORI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MILAN RICHTER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MARKUS HEDIGER Traduzione di Alberto Panaro e Grazia Regoli  Da: Vattene. Dimentica / Va-t’en. Oublie (antologia di poesie 1981-2013)</vt:lpstr>
      <vt:lpstr>Presentazione standard di PowerPoint</vt:lpstr>
      <vt:lpstr>DA : NE RETOURNEZ PAS LA PIERRE (1996)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FRANCO BUFFONI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NUNO JUDICE  PREMIO ALLA CARRIERA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BASILIO LUONI  Da: El librô di figùr (2015)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VITO TROMBETTA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MICHAEL HARLOWE</dc:title>
  <dc:creator>utente</dc:creator>
  <cp:lastModifiedBy>standard2</cp:lastModifiedBy>
  <cp:revision>518</cp:revision>
  <dcterms:created xsi:type="dcterms:W3CDTF">2015-12-28T16:00:14Z</dcterms:created>
  <dcterms:modified xsi:type="dcterms:W3CDTF">2016-05-30T20:05:27Z</dcterms:modified>
</cp:coreProperties>
</file>