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76"/>
  </p:notesMasterIdLst>
  <p:sldIdLst>
    <p:sldId id="256" r:id="rId2"/>
    <p:sldId id="299" r:id="rId3"/>
    <p:sldId id="300" r:id="rId4"/>
    <p:sldId id="302" r:id="rId5"/>
    <p:sldId id="314" r:id="rId6"/>
    <p:sldId id="328" r:id="rId7"/>
    <p:sldId id="325" r:id="rId8"/>
    <p:sldId id="326" r:id="rId9"/>
    <p:sldId id="339" r:id="rId10"/>
    <p:sldId id="355" r:id="rId11"/>
    <p:sldId id="415" r:id="rId12"/>
    <p:sldId id="417" r:id="rId13"/>
    <p:sldId id="422" r:id="rId14"/>
    <p:sldId id="282" r:id="rId15"/>
    <p:sldId id="267" r:id="rId16"/>
    <p:sldId id="268" r:id="rId17"/>
    <p:sldId id="257" r:id="rId18"/>
    <p:sldId id="258" r:id="rId19"/>
    <p:sldId id="259" r:id="rId20"/>
    <p:sldId id="260" r:id="rId21"/>
    <p:sldId id="261" r:id="rId22"/>
    <p:sldId id="262" r:id="rId23"/>
    <p:sldId id="263" r:id="rId24"/>
    <p:sldId id="264" r:id="rId25"/>
    <p:sldId id="265" r:id="rId26"/>
    <p:sldId id="266" r:id="rId27"/>
    <p:sldId id="269" r:id="rId28"/>
    <p:sldId id="270" r:id="rId29"/>
    <p:sldId id="271" r:id="rId30"/>
    <p:sldId id="283" r:id="rId31"/>
    <p:sldId id="277" r:id="rId32"/>
    <p:sldId id="279" r:id="rId33"/>
    <p:sldId id="280" r:id="rId34"/>
    <p:sldId id="281" r:id="rId35"/>
    <p:sldId id="284" r:id="rId36"/>
    <p:sldId id="285" r:id="rId37"/>
    <p:sldId id="286" r:id="rId38"/>
    <p:sldId id="287" r:id="rId39"/>
    <p:sldId id="288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  <p:sldId id="351" r:id="rId50"/>
    <p:sldId id="354" r:id="rId51"/>
    <p:sldId id="358" r:id="rId52"/>
    <p:sldId id="359" r:id="rId53"/>
    <p:sldId id="360" r:id="rId54"/>
    <p:sldId id="361" r:id="rId55"/>
    <p:sldId id="362" r:id="rId56"/>
    <p:sldId id="365" r:id="rId57"/>
    <p:sldId id="366" r:id="rId58"/>
    <p:sldId id="367" r:id="rId59"/>
    <p:sldId id="363" r:id="rId60"/>
    <p:sldId id="364" r:id="rId61"/>
    <p:sldId id="368" r:id="rId62"/>
    <p:sldId id="369" r:id="rId63"/>
    <p:sldId id="370" r:id="rId64"/>
    <p:sldId id="371" r:id="rId65"/>
    <p:sldId id="372" r:id="rId66"/>
    <p:sldId id="373" r:id="rId67"/>
    <p:sldId id="374" r:id="rId68"/>
    <p:sldId id="376" r:id="rId69"/>
    <p:sldId id="377" r:id="rId70"/>
    <p:sldId id="382" r:id="rId71"/>
    <p:sldId id="384" r:id="rId72"/>
    <p:sldId id="385" r:id="rId73"/>
    <p:sldId id="387" r:id="rId74"/>
    <p:sldId id="425" r:id="rId75"/>
  </p:sldIdLst>
  <p:sldSz cx="9144000" cy="6858000" type="screen4x3"/>
  <p:notesSz cx="6834188" cy="9979025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laura" initials="l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09" autoAdjust="0"/>
    <p:restoredTop sz="94624" autoAdjust="0"/>
  </p:normalViewPr>
  <p:slideViewPr>
    <p:cSldViewPr>
      <p:cViewPr>
        <p:scale>
          <a:sx n="70" d="100"/>
          <a:sy n="70" d="100"/>
        </p:scale>
        <p:origin x="-1374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092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61481" cy="49895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71125" y="0"/>
            <a:ext cx="2961481" cy="49895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914351-0D41-49A1-BB19-E3A20738F745}" type="datetimeFigureOut">
              <a:rPr lang="it-IT" smtClean="0"/>
              <a:pPr/>
              <a:t>27/01/2016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922338" y="747713"/>
            <a:ext cx="4991100" cy="37433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3419" y="4740037"/>
            <a:ext cx="5467350" cy="44905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9478342"/>
            <a:ext cx="2961481" cy="4989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71125" y="9478342"/>
            <a:ext cx="2961481" cy="4989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67EC88-21BE-43BD-89C9-8E61C30D5931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988034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67EC88-21BE-43BD-89C9-8E61C30D5931}" type="slidenum">
              <a:rPr lang="it-IT" smtClean="0"/>
              <a:pPr/>
              <a:t>16</a:t>
            </a:fld>
            <a:endParaRPr 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E2762-924B-4530-BD2F-3F6FA7FA13E4}" type="datetimeFigureOut">
              <a:rPr lang="it-IT" smtClean="0"/>
              <a:pPr/>
              <a:t>27/01/2016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20A68-F3F9-4567-B2F5-1BA5E10E5C64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E2762-924B-4530-BD2F-3F6FA7FA13E4}" type="datetimeFigureOut">
              <a:rPr lang="it-IT" smtClean="0"/>
              <a:pPr/>
              <a:t>27/01/2016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20A68-F3F9-4567-B2F5-1BA5E10E5C64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E2762-924B-4530-BD2F-3F6FA7FA13E4}" type="datetimeFigureOut">
              <a:rPr lang="it-IT" smtClean="0"/>
              <a:pPr/>
              <a:t>27/01/2016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20A68-F3F9-4567-B2F5-1BA5E10E5C64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E2762-924B-4530-BD2F-3F6FA7FA13E4}" type="datetimeFigureOut">
              <a:rPr lang="it-IT" smtClean="0"/>
              <a:pPr/>
              <a:t>27/01/2016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20A68-F3F9-4567-B2F5-1BA5E10E5C64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E2762-924B-4530-BD2F-3F6FA7FA13E4}" type="datetimeFigureOut">
              <a:rPr lang="it-IT" smtClean="0"/>
              <a:pPr/>
              <a:t>27/01/2016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20A68-F3F9-4567-B2F5-1BA5E10E5C64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E2762-924B-4530-BD2F-3F6FA7FA13E4}" type="datetimeFigureOut">
              <a:rPr lang="it-IT" smtClean="0"/>
              <a:pPr/>
              <a:t>27/01/2016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20A68-F3F9-4567-B2F5-1BA5E10E5C64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E2762-924B-4530-BD2F-3F6FA7FA13E4}" type="datetimeFigureOut">
              <a:rPr lang="it-IT" smtClean="0"/>
              <a:pPr/>
              <a:t>27/01/2016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20A68-F3F9-4567-B2F5-1BA5E10E5C64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E2762-924B-4530-BD2F-3F6FA7FA13E4}" type="datetimeFigureOut">
              <a:rPr lang="it-IT" smtClean="0"/>
              <a:pPr/>
              <a:t>27/01/2016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20A68-F3F9-4567-B2F5-1BA5E10E5C64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E2762-924B-4530-BD2F-3F6FA7FA13E4}" type="datetimeFigureOut">
              <a:rPr lang="it-IT" smtClean="0"/>
              <a:pPr/>
              <a:t>27/01/2016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20A68-F3F9-4567-B2F5-1BA5E10E5C64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E2762-924B-4530-BD2F-3F6FA7FA13E4}" type="datetimeFigureOut">
              <a:rPr lang="it-IT" smtClean="0"/>
              <a:pPr/>
              <a:t>27/01/2016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20A68-F3F9-4567-B2F5-1BA5E10E5C64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E2762-924B-4530-BD2F-3F6FA7FA13E4}" type="datetimeFigureOut">
              <a:rPr lang="it-IT" smtClean="0"/>
              <a:pPr/>
              <a:t>27/01/2016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20A68-F3F9-4567-B2F5-1BA5E10E5C64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AE2762-924B-4530-BD2F-3F6FA7FA13E4}" type="datetimeFigureOut">
              <a:rPr lang="it-IT" smtClean="0"/>
              <a:pPr/>
              <a:t>27/01/2016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B20A68-F3F9-4567-B2F5-1BA5E10E5C64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hyperlink" Target="http://poesia.corriere.it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lacasadellapoesiadicomo@gmail.com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4" name="Immagine 3" descr="INvito europa in versi 2011 2 pa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94232" y="850392"/>
            <a:ext cx="6955536" cy="51572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4" name="Immagine 3" descr="Poesia">
            <a:hlinkClick r:id="rId2" tooltip="&quot;Torna alla homepage&quot;"/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7" y="188640"/>
            <a:ext cx="8640961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CasellaDiTesto 7"/>
          <p:cNvSpPr txBox="1"/>
          <p:nvPr/>
        </p:nvSpPr>
        <p:spPr>
          <a:xfrm>
            <a:off x="179512" y="1556792"/>
            <a:ext cx="8784976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200" b="1" dirty="0" smtClean="0"/>
              <a:t>Giornata Mondiale della Poesia/7.</a:t>
            </a:r>
            <a:endParaRPr lang="it-IT" sz="1200" dirty="0" smtClean="0"/>
          </a:p>
          <a:p>
            <a:pPr algn="just"/>
            <a:r>
              <a:rPr lang="it-IT" sz="1200" b="1" dirty="0" smtClean="0"/>
              <a:t>Domani a Como, nella Villa del Grumello, il festival “Europa in versi”</a:t>
            </a:r>
            <a:endParaRPr lang="it-IT" sz="1200" dirty="0" smtClean="0"/>
          </a:p>
          <a:p>
            <a:pPr algn="just"/>
            <a:r>
              <a:rPr lang="it-IT" sz="1200" b="1" dirty="0" smtClean="0"/>
              <a:t>Oggi è la Giornata Mondiale della Poesia</a:t>
            </a:r>
            <a:r>
              <a:rPr lang="it-IT" sz="1200" dirty="0" smtClean="0"/>
              <a:t>. Ma come tutti gli anni, molte iniziative hanno luogo oggi, ma alcune sono state anticipate a ieri, e molte altre vengono posticipate a domani e anche nei giorni seguenti. Qui diamo notizie soltanto di poche manifestazioni, nelle quali abbiamo verificato la presenza dei maggiori rappresentanti della poesia italiana e straniera.</a:t>
            </a:r>
          </a:p>
          <a:p>
            <a:pPr algn="just"/>
            <a:r>
              <a:rPr lang="it-IT" sz="1200" b="1" dirty="0" smtClean="0"/>
              <a:t>Domani, a partire dalle 14.15, si terrà a Villa del Grumello a Como, </a:t>
            </a:r>
            <a:r>
              <a:rPr lang="it-IT" sz="1200" b="1" i="1" dirty="0" smtClean="0"/>
              <a:t>Europa in versi. Il suono e il senso: un’origine comune</a:t>
            </a:r>
            <a:r>
              <a:rPr lang="it-IT" sz="1200" b="1" dirty="0" smtClean="0"/>
              <a:t>, festival di poesia organizzato da La Casa della Poesia di Como.</a:t>
            </a:r>
            <a:endParaRPr lang="it-IT" sz="1200" dirty="0" smtClean="0"/>
          </a:p>
          <a:p>
            <a:pPr algn="just"/>
            <a:r>
              <a:rPr lang="it-IT" sz="1200" dirty="0" smtClean="0"/>
              <a:t>In questa quarta edizione del festival, poesia e musica si fonderanno in un insieme armonico di parole e suoni: i linguaggi della poesia e della musica hanno, infatti, un’origine comune e sono da sempre legati da ritmo, armonia e suono.</a:t>
            </a:r>
          </a:p>
          <a:p>
            <a:pPr algn="just"/>
            <a:r>
              <a:rPr lang="it-IT" sz="1200" dirty="0" smtClean="0"/>
              <a:t>Come ogni anno, saranno invitati a leggere le loro poesie alcuni dei maggiori poeti contemporanei italiani, tra cui </a:t>
            </a:r>
            <a:r>
              <a:rPr lang="it-IT" sz="1200" b="1" dirty="0" smtClean="0"/>
              <a:t>Giuseppe Conte, Ida Travi, e Mario </a:t>
            </a:r>
            <a:r>
              <a:rPr lang="it-IT" sz="1200" b="1" dirty="0" err="1" smtClean="0"/>
              <a:t>Santagostini</a:t>
            </a:r>
            <a:r>
              <a:rPr lang="it-IT" sz="1200" dirty="0" smtClean="0"/>
              <a:t>. Ad essi si aggiungeranno i poeti stranieri: </a:t>
            </a:r>
            <a:r>
              <a:rPr lang="it-IT" sz="1200" b="1" dirty="0" smtClean="0"/>
              <a:t>Luisa Castro</a:t>
            </a:r>
            <a:r>
              <a:rPr lang="it-IT" sz="1200" dirty="0" smtClean="0"/>
              <a:t>, </a:t>
            </a:r>
            <a:r>
              <a:rPr lang="it-IT" sz="1200" b="1" dirty="0" smtClean="0"/>
              <a:t>José </a:t>
            </a:r>
            <a:r>
              <a:rPr lang="it-IT" sz="1200" b="1" dirty="0" err="1" smtClean="0"/>
              <a:t>María</a:t>
            </a:r>
            <a:r>
              <a:rPr lang="it-IT" sz="1200" b="1" dirty="0" smtClean="0"/>
              <a:t> </a:t>
            </a:r>
            <a:r>
              <a:rPr lang="it-IT" sz="1200" b="1" dirty="0" err="1" smtClean="0"/>
              <a:t>Micó</a:t>
            </a:r>
            <a:r>
              <a:rPr lang="it-IT" sz="1200" dirty="0" smtClean="0"/>
              <a:t>, con il recital “Caleidoscopio” (poesie musicate dall’autore e interpretate dalla cantante </a:t>
            </a:r>
            <a:r>
              <a:rPr lang="it-IT" sz="1200" b="1" dirty="0" smtClean="0"/>
              <a:t>Marta </a:t>
            </a:r>
            <a:r>
              <a:rPr lang="it-IT" sz="1200" b="1" dirty="0" err="1" smtClean="0"/>
              <a:t>Boldú</a:t>
            </a:r>
            <a:r>
              <a:rPr lang="it-IT" sz="1200" dirty="0" smtClean="0"/>
              <a:t>), </a:t>
            </a:r>
            <a:r>
              <a:rPr lang="it-IT" sz="1200" b="1" dirty="0" smtClean="0"/>
              <a:t>Juan </a:t>
            </a:r>
            <a:r>
              <a:rPr lang="it-IT" sz="1200" b="1" dirty="0" err="1" smtClean="0"/>
              <a:t>Vicente</a:t>
            </a:r>
            <a:r>
              <a:rPr lang="it-IT" sz="1200" b="1" dirty="0" smtClean="0"/>
              <a:t> </a:t>
            </a:r>
            <a:r>
              <a:rPr lang="it-IT" sz="1200" b="1" dirty="0" err="1" smtClean="0"/>
              <a:t>Piqueras</a:t>
            </a:r>
            <a:r>
              <a:rPr lang="it-IT" sz="1200" dirty="0" smtClean="0"/>
              <a:t>, che leggerà i suoi testi accompagnato dal violino del musicista </a:t>
            </a:r>
            <a:r>
              <a:rPr lang="it-IT" sz="1200" b="1" dirty="0" err="1" smtClean="0"/>
              <a:t>Jamal</a:t>
            </a:r>
            <a:r>
              <a:rPr lang="it-IT" sz="1200" b="1" dirty="0" smtClean="0"/>
              <a:t> </a:t>
            </a:r>
            <a:r>
              <a:rPr lang="it-IT" sz="1200" b="1" dirty="0" err="1" smtClean="0"/>
              <a:t>Ouassini</a:t>
            </a:r>
            <a:r>
              <a:rPr lang="it-IT" sz="1200" b="1" dirty="0" smtClean="0"/>
              <a:t>. </a:t>
            </a:r>
            <a:r>
              <a:rPr lang="it-IT" sz="1200" dirty="0" smtClean="0"/>
              <a:t>Inoltre parteciperanno </a:t>
            </a:r>
            <a:r>
              <a:rPr lang="it-IT" sz="1200" b="1" dirty="0" smtClean="0"/>
              <a:t>João Carlos </a:t>
            </a:r>
            <a:r>
              <a:rPr lang="it-IT" sz="1200" b="1" dirty="0" err="1" smtClean="0"/>
              <a:t>Nunes</a:t>
            </a:r>
            <a:r>
              <a:rPr lang="it-IT" sz="1200" b="1" dirty="0" smtClean="0"/>
              <a:t> </a:t>
            </a:r>
            <a:r>
              <a:rPr lang="it-IT" sz="1200" b="1" dirty="0" err="1" smtClean="0"/>
              <a:t>Abreu</a:t>
            </a:r>
            <a:r>
              <a:rPr lang="it-IT" sz="1200" b="1" dirty="0" smtClean="0"/>
              <a:t> </a:t>
            </a:r>
            <a:r>
              <a:rPr lang="it-IT" sz="1200" dirty="0" smtClean="0"/>
              <a:t>dalla Penisola Iberica; </a:t>
            </a:r>
            <a:r>
              <a:rPr lang="it-IT" sz="1200" b="1" dirty="0" smtClean="0"/>
              <a:t>Doris </a:t>
            </a:r>
            <a:r>
              <a:rPr lang="it-IT" sz="1200" b="1" dirty="0" err="1" smtClean="0"/>
              <a:t>Kareva</a:t>
            </a:r>
            <a:r>
              <a:rPr lang="it-IT" sz="1200" dirty="0" smtClean="0"/>
              <a:t> dall’Estonia; </a:t>
            </a:r>
            <a:r>
              <a:rPr lang="it-IT" sz="1200" b="1" dirty="0" err="1" smtClean="0"/>
              <a:t>Tuğrul</a:t>
            </a:r>
            <a:r>
              <a:rPr lang="it-IT" sz="1200" b="1" dirty="0" smtClean="0"/>
              <a:t> </a:t>
            </a:r>
            <a:r>
              <a:rPr lang="it-IT" sz="1200" b="1" dirty="0" err="1" smtClean="0"/>
              <a:t>Tanyol</a:t>
            </a:r>
            <a:r>
              <a:rPr lang="it-IT" sz="1200" dirty="0" smtClean="0"/>
              <a:t> dalla Turchia; </a:t>
            </a:r>
            <a:r>
              <a:rPr lang="it-IT" sz="1200" b="1" dirty="0" err="1" smtClean="0"/>
              <a:t>Andrey</a:t>
            </a:r>
            <a:r>
              <a:rPr lang="it-IT" sz="1200" b="1" dirty="0" smtClean="0"/>
              <a:t> </a:t>
            </a:r>
            <a:r>
              <a:rPr lang="it-IT" sz="1200" b="1" dirty="0" err="1" smtClean="0"/>
              <a:t>Alyakin</a:t>
            </a:r>
            <a:r>
              <a:rPr lang="it-IT" sz="1200" b="1" dirty="0" smtClean="0"/>
              <a:t> </a:t>
            </a:r>
            <a:r>
              <a:rPr lang="it-IT" sz="1200" dirty="0" smtClean="0"/>
              <a:t>e il grande poeta, traduttore e critico letterario </a:t>
            </a:r>
            <a:r>
              <a:rPr lang="it-IT" sz="1200" b="1" dirty="0" smtClean="0"/>
              <a:t>Evgenij </a:t>
            </a:r>
            <a:r>
              <a:rPr lang="it-IT" sz="1200" b="1" dirty="0" err="1" smtClean="0"/>
              <a:t>Solonovich</a:t>
            </a:r>
            <a:r>
              <a:rPr lang="it-IT" sz="1200" dirty="0" smtClean="0"/>
              <a:t> dalla Russia. Nella sezione dedicata ai giovani poeti saranno presenti </a:t>
            </a:r>
            <a:r>
              <a:rPr lang="it-IT" sz="1200" b="1" dirty="0" smtClean="0"/>
              <a:t>Anna </a:t>
            </a:r>
            <a:r>
              <a:rPr lang="it-IT" sz="1200" b="1" dirty="0" err="1" smtClean="0"/>
              <a:t>Belozorovich</a:t>
            </a:r>
            <a:r>
              <a:rPr lang="it-IT" sz="1200" b="1" dirty="0" smtClean="0"/>
              <a:t> e Laura Di </a:t>
            </a:r>
            <a:r>
              <a:rPr lang="it-IT" sz="1200" b="1" dirty="0" err="1" smtClean="0"/>
              <a:t>Corcia</a:t>
            </a:r>
            <a:r>
              <a:rPr lang="it-IT" sz="1200" b="1" dirty="0" smtClean="0"/>
              <a:t>. </a:t>
            </a:r>
            <a:endParaRPr lang="it-IT" sz="1200" dirty="0" smtClean="0"/>
          </a:p>
          <a:p>
            <a:pPr algn="just"/>
            <a:r>
              <a:rPr lang="it-IT" sz="1200" dirty="0" smtClean="0"/>
              <a:t>Il Festival sarà introdotto da personaggi di spicco del mondo della cultura italiana tra cui </a:t>
            </a:r>
            <a:r>
              <a:rPr lang="it-IT" sz="1200" b="1" dirty="0" smtClean="0"/>
              <a:t>Giovanni </a:t>
            </a:r>
            <a:r>
              <a:rPr lang="it-IT" sz="1200" b="1" dirty="0" err="1" smtClean="0"/>
              <a:t>Tesio</a:t>
            </a:r>
            <a:r>
              <a:rPr lang="it-IT" sz="1200" dirty="0" smtClean="0"/>
              <a:t>, filologo e critico letterario, e </a:t>
            </a:r>
            <a:r>
              <a:rPr lang="it-IT" sz="1200" b="1" dirty="0" smtClean="0"/>
              <a:t>Maurizio Cucchi</a:t>
            </a:r>
            <a:r>
              <a:rPr lang="it-IT" sz="1200" dirty="0" smtClean="0"/>
              <a:t>, poeta e critico. Interverrà anche il critico </a:t>
            </a:r>
            <a:r>
              <a:rPr lang="it-IT" sz="1200" b="1" dirty="0" smtClean="0"/>
              <a:t>Vincenzo </a:t>
            </a:r>
            <a:r>
              <a:rPr lang="it-IT" sz="1200" b="1" dirty="0" err="1" smtClean="0"/>
              <a:t>Guarracino</a:t>
            </a:r>
            <a:r>
              <a:rPr lang="it-IT" sz="1200" dirty="0" smtClean="0"/>
              <a:t>, uno dei maggiori specialisti su Leopardi, che tratterà il rapporto tra il poeta di Recanati e la musica.</a:t>
            </a:r>
          </a:p>
          <a:p>
            <a:pPr algn="just"/>
            <a:r>
              <a:rPr lang="it-IT" sz="1200" dirty="0" smtClean="0"/>
              <a:t>Inoltre, anche quest’anno, </a:t>
            </a:r>
            <a:r>
              <a:rPr lang="it-IT" sz="1200" b="1" dirty="0" smtClean="0"/>
              <a:t>Mario </a:t>
            </a:r>
            <a:r>
              <a:rPr lang="it-IT" sz="1200" b="1" dirty="0" err="1" smtClean="0"/>
              <a:t>Santagostini</a:t>
            </a:r>
            <a:r>
              <a:rPr lang="it-IT" sz="1200" b="1" dirty="0" smtClean="0"/>
              <a:t> </a:t>
            </a:r>
            <a:r>
              <a:rPr lang="it-IT" sz="1200" dirty="0" smtClean="0"/>
              <a:t>terrà una “Bottega di poesia”, offrendo un parere gratuito e preziosi consigli a tutti coloro che scrivono versi. </a:t>
            </a:r>
            <a:r>
              <a:rPr lang="it-IT" sz="1200" dirty="0" err="1" smtClean="0"/>
              <a:t>pPer</a:t>
            </a:r>
            <a:r>
              <a:rPr lang="it-IT" sz="1200" dirty="0" smtClean="0"/>
              <a:t> partecipare, bisogna iscriversi telefonando al numero 344.0309088 oppure via mail all’indirizzo </a:t>
            </a:r>
            <a:r>
              <a:rPr lang="it-IT" sz="1200" b="1" u="sng" dirty="0" smtClean="0">
                <a:hlinkClick r:id="rId4"/>
              </a:rPr>
              <a:t>lacasadellapoesiadicomo@gmail.com</a:t>
            </a:r>
            <a:r>
              <a:rPr lang="it-IT" sz="1200" dirty="0" smtClean="0"/>
              <a:t>.</a:t>
            </a:r>
          </a:p>
          <a:p>
            <a:pPr algn="just"/>
            <a:r>
              <a:rPr lang="it-IT" sz="1200" dirty="0" smtClean="0"/>
              <a:t>Saranno coinvolti anche </a:t>
            </a:r>
            <a:r>
              <a:rPr lang="it-IT" sz="1200" dirty="0" err="1" smtClean="0"/>
              <a:t>anche</a:t>
            </a:r>
            <a:r>
              <a:rPr lang="it-IT" sz="1200" dirty="0" smtClean="0"/>
              <a:t> i Docenti e gli allievi del Conservatorio “G. Verdi” di Como: gli studenti del Dipartimento di Musica Elettronica riprodurranno brani </a:t>
            </a:r>
            <a:r>
              <a:rPr lang="it-IT" sz="1200" dirty="0" err="1" smtClean="0"/>
              <a:t>acusmatici</a:t>
            </a:r>
            <a:r>
              <a:rPr lang="it-IT" sz="1200" dirty="0" smtClean="0"/>
              <a:t> composti sul timbro della voce di ciascun poeta, mentre quelli dei corsi di Musica Classica eseguiranno brani liederistici. Ci sarà un intervento del coro diretto dal giovane Direttore d’Orchestra e compositore </a:t>
            </a:r>
            <a:r>
              <a:rPr lang="it-IT" sz="1200" b="1" dirty="0" smtClean="0"/>
              <a:t>Alessandro </a:t>
            </a:r>
            <a:r>
              <a:rPr lang="it-IT" sz="1200" b="1" dirty="0" err="1" smtClean="0"/>
              <a:t>Cadario</a:t>
            </a:r>
            <a:r>
              <a:rPr lang="it-IT" sz="1200" dirty="0" smtClean="0"/>
              <a:t> e brani di musica lirica interpretati dal soprano </a:t>
            </a:r>
            <a:r>
              <a:rPr lang="it-IT" sz="1200" b="1" dirty="0" err="1" smtClean="0"/>
              <a:t>Consuelo</a:t>
            </a:r>
            <a:r>
              <a:rPr lang="it-IT" sz="1200" b="1" dirty="0" smtClean="0"/>
              <a:t> </a:t>
            </a:r>
            <a:r>
              <a:rPr lang="it-IT" sz="1200" b="1" dirty="0" err="1" smtClean="0"/>
              <a:t>Gilardoni</a:t>
            </a:r>
            <a:r>
              <a:rPr lang="it-IT" sz="1200" dirty="0" smtClean="0"/>
              <a:t>. Previsti anche incontri tra studenti delle scuole superiori di Como e i poeti.</a:t>
            </a:r>
          </a:p>
          <a:p>
            <a:pPr algn="just"/>
            <a:r>
              <a:rPr lang="it-IT" sz="1200" dirty="0" smtClean="0"/>
              <a:t>Infine, gli studenti dell’Università dell’</a:t>
            </a:r>
            <a:r>
              <a:rPr lang="it-IT" sz="1200" dirty="0" err="1" smtClean="0"/>
              <a:t>Insubria</a:t>
            </a:r>
            <a:r>
              <a:rPr lang="it-IT" sz="1200" dirty="0" smtClean="0"/>
              <a:t> saranno coinvolti nell’organizzazione dell’evento e avranno anche il compito di accogliere i poeti e il pubblico. </a:t>
            </a:r>
            <a:endParaRPr lang="it-IT" sz="12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smtClean="0"/>
              <a:t>Rassegna stampa Europa in versi 2015</a:t>
            </a:r>
            <a:endParaRPr lang="it-IT" dirty="0"/>
          </a:p>
        </p:txBody>
      </p:sp>
      <p:pic>
        <p:nvPicPr>
          <p:cNvPr id="1026" name="Picture 2" descr="C:\Users\utente\Desktop\POESIA\Cattur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700808"/>
            <a:ext cx="2741290" cy="4203329"/>
          </a:xfrm>
          <a:prstGeom prst="rect">
            <a:avLst/>
          </a:prstGeom>
          <a:noFill/>
        </p:spPr>
      </p:pic>
      <p:pic>
        <p:nvPicPr>
          <p:cNvPr id="1027" name="Picture 3" descr="C:\Users\utente\Desktop\POESIA\Cattura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3848" y="1700808"/>
            <a:ext cx="2774268" cy="4248472"/>
          </a:xfrm>
          <a:prstGeom prst="rect">
            <a:avLst/>
          </a:prstGeom>
          <a:noFill/>
        </p:spPr>
      </p:pic>
      <p:pic>
        <p:nvPicPr>
          <p:cNvPr id="1028" name="Picture 4" descr="C:\Users\utente\Desktop\POESIA\Cattura 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28184" y="1700808"/>
            <a:ext cx="2741290" cy="42691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i="1" dirty="0" smtClean="0"/>
              <a:t>Portale Como</a:t>
            </a:r>
            <a:endParaRPr lang="it-IT" i="1" dirty="0"/>
          </a:p>
        </p:txBody>
      </p:sp>
      <p:pic>
        <p:nvPicPr>
          <p:cNvPr id="160770" name="Picture 2" descr="C:\Users\utente\Dropbox\Europa in versi 2015\EUROPA IN VERSI\RASSEGNA STAMPA EUVERSI 2015\portale como 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1" y="1555291"/>
            <a:ext cx="3499982" cy="4975022"/>
          </a:xfrm>
          <a:prstGeom prst="rect">
            <a:avLst/>
          </a:prstGeom>
          <a:noFill/>
        </p:spPr>
      </p:pic>
      <p:pic>
        <p:nvPicPr>
          <p:cNvPr id="160771" name="Picture 3" descr="C:\Users\utente\Dropbox\Europa in versi 2015\EUROPA IN VERSI\RASSEGNA STAMPA EUVERSI 2015\portale como 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1556792"/>
            <a:ext cx="3499983" cy="4968552"/>
          </a:xfrm>
          <a:prstGeom prst="rect">
            <a:avLst/>
          </a:prstGeom>
          <a:noFill/>
        </p:spPr>
      </p:pic>
      <p:pic>
        <p:nvPicPr>
          <p:cNvPr id="160772" name="Picture 4" descr="C:\Users\utente\Dropbox\Europa in versi 2015\EUROPA IN VERSI\RASSEGNA STAMPA EUVERSI 2015\portale como 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4048" y="1556792"/>
            <a:ext cx="3528392" cy="501540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it-IT" i="1" dirty="0" err="1" smtClean="0"/>
              <a:t>Nonsolocomo.it</a:t>
            </a:r>
            <a:endParaRPr lang="it-IT" i="1" dirty="0"/>
          </a:p>
        </p:txBody>
      </p:sp>
      <p:pic>
        <p:nvPicPr>
          <p:cNvPr id="163842" name="Picture 2" descr="C:\Users\utente\Dropbox\Europa in versi 2015\EUROPA IN VERSI\RASSEGNA STAMPA EUVERSI 2015\ns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38053" y="1124744"/>
            <a:ext cx="3867894" cy="548667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200" i="1" dirty="0" smtClean="0"/>
              <a:t>“Poeticamente abita l’uomo sulla terra”</a:t>
            </a:r>
            <a:r>
              <a:rPr lang="it-IT" sz="2000" i="1" dirty="0" smtClean="0"/>
              <a:t/>
            </a:r>
            <a:br>
              <a:rPr lang="it-IT" sz="2000" i="1" dirty="0" smtClean="0"/>
            </a:br>
            <a:r>
              <a:rPr lang="it-IT" sz="2000" dirty="0" smtClean="0"/>
              <a:t>Friedrich </a:t>
            </a:r>
            <a:r>
              <a:rPr lang="it-IT" sz="2000" dirty="0" err="1" smtClean="0"/>
              <a:t>Hölderin</a:t>
            </a:r>
            <a:endParaRPr lang="it-IT" sz="2000" dirty="0"/>
          </a:p>
        </p:txBody>
      </p:sp>
      <p:pic>
        <p:nvPicPr>
          <p:cNvPr id="5122" name="Picture 2" descr="C:\Users\laura\Desktop\Materiale Europa in versi 11, 12, 13\FOTO EUROPA IN VERSI E VIDEO 11,12,13\foto europa in versi2013\Europa in Versi, 13 aprile 2013, Como\DSC_025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191497" y="1600200"/>
            <a:ext cx="6761006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2400" dirty="0" smtClean="0"/>
              <a:t>LA POESIA </a:t>
            </a:r>
            <a:r>
              <a:rPr lang="it-IT" sz="2400" dirty="0" err="1" smtClean="0"/>
              <a:t>DI</a:t>
            </a:r>
            <a:r>
              <a:rPr lang="it-IT" sz="2400" dirty="0" smtClean="0"/>
              <a:t> VILLA DEL GRUMELLO</a:t>
            </a:r>
            <a:endParaRPr lang="it-IT" sz="2400" dirty="0"/>
          </a:p>
        </p:txBody>
      </p:sp>
      <p:pic>
        <p:nvPicPr>
          <p:cNvPr id="10242" name="Picture 2" descr="C:\Users\laura\Desktop\Materiale Europa in versi 11, 12, 13\FOTO EUROPA IN VERSI E VIDEO 11,12,13\foto europa in versi2013\Europa in Versi, 13 aprile 2013, Como\DSC_025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191035" y="1600200"/>
            <a:ext cx="6761930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E L’INCANTO  DEL NOSTRO LAGO</a:t>
            </a:r>
            <a:endParaRPr lang="it-IT" dirty="0"/>
          </a:p>
        </p:txBody>
      </p:sp>
      <p:pic>
        <p:nvPicPr>
          <p:cNvPr id="11266" name="Picture 2" descr="C:\Users\laura\Desktop\Materiale Europa in versi 11, 12, 13\FOTO EUROPA IN VERSI E VIDEO 11,12,13\foto europa in versi2013\Europa in Versi, 13 aprile 2013, Como\DSC_0253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1191035" y="1600200"/>
            <a:ext cx="6761930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2400" dirty="0" smtClean="0"/>
              <a:t>IL PUBBLICO </a:t>
            </a:r>
            <a:r>
              <a:rPr lang="it-IT" sz="2400" dirty="0" err="1" smtClean="0"/>
              <a:t>DI</a:t>
            </a:r>
            <a:r>
              <a:rPr lang="it-IT" sz="2400" dirty="0" smtClean="0"/>
              <a:t> EUROPA IN VERSI EDIZIONE 2011. IN PRIMO PIANO I POETI VIVIAN LAMARQUE E MILO DE ANGELIS</a:t>
            </a:r>
            <a:endParaRPr lang="it-IT" sz="2400" dirty="0"/>
          </a:p>
        </p:txBody>
      </p:sp>
      <p:pic>
        <p:nvPicPr>
          <p:cNvPr id="1026" name="Picture 2" descr="C:\Users\laura\Desktop\desktop\backup\La Casa della Poesia di Como - 2010-2011\Foto Europa in versi - 19  marzo 2011\europa in versi 00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196752"/>
            <a:ext cx="7848872" cy="49685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2400" dirty="0" smtClean="0"/>
              <a:t>IL FOLTO PUBBLICO PRESENTE SIN DALLA PRIMA EDIZIONE</a:t>
            </a:r>
            <a:endParaRPr lang="it-IT" sz="2400" dirty="0"/>
          </a:p>
        </p:txBody>
      </p:sp>
      <p:pic>
        <p:nvPicPr>
          <p:cNvPr id="4" name="Segnaposto contenuto 3" descr="europa in versi 00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67544" y="1340768"/>
            <a:ext cx="8064896" cy="496855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8229600" cy="864096"/>
          </a:xfrm>
        </p:spPr>
        <p:txBody>
          <a:bodyPr>
            <a:normAutofit/>
          </a:bodyPr>
          <a:lstStyle/>
          <a:p>
            <a:r>
              <a:rPr lang="it-IT" sz="2400" dirty="0" smtClean="0"/>
              <a:t>IL POETA MAURIZIO CUCCHI</a:t>
            </a:r>
            <a:endParaRPr lang="it-IT" sz="2400" dirty="0"/>
          </a:p>
        </p:txBody>
      </p:sp>
      <p:pic>
        <p:nvPicPr>
          <p:cNvPr id="2050" name="Picture 2" descr="C:\Users\laura\Desktop\Materiale Europa in versi 11, 12, 13\FOTO EUROPA IN VERSI E VIDEO 11,12,13\foto eu versi 2011 e progr\europa in versi 01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908720"/>
            <a:ext cx="8136904" cy="535129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i="1" dirty="0" smtClean="0"/>
              <a:t>I numeri di Europa in versi</a:t>
            </a:r>
            <a:endParaRPr lang="it-IT" i="1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it-IT" sz="3600" dirty="0" smtClean="0"/>
              <a:t>Europa in versi 2011: più di </a:t>
            </a:r>
            <a:r>
              <a:rPr lang="it-IT" sz="3600" u="sng" dirty="0" smtClean="0"/>
              <a:t>250</a:t>
            </a:r>
            <a:r>
              <a:rPr lang="it-IT" sz="3600" dirty="0" smtClean="0"/>
              <a:t> presenze     </a:t>
            </a:r>
          </a:p>
          <a:p>
            <a:r>
              <a:rPr lang="it-IT" sz="3600" dirty="0" smtClean="0"/>
              <a:t>Europa in versi 2012: più </a:t>
            </a:r>
            <a:r>
              <a:rPr lang="it-IT" sz="3600" u="sng" dirty="0" smtClean="0"/>
              <a:t>300</a:t>
            </a:r>
            <a:r>
              <a:rPr lang="it-IT" sz="3600" dirty="0" smtClean="0"/>
              <a:t> presenze</a:t>
            </a:r>
          </a:p>
          <a:p>
            <a:r>
              <a:rPr lang="it-IT" sz="3600" dirty="0" smtClean="0"/>
              <a:t>Europa in versi 2013: più di </a:t>
            </a:r>
            <a:r>
              <a:rPr lang="it-IT" sz="3600" u="sng" dirty="0" smtClean="0"/>
              <a:t>350</a:t>
            </a:r>
            <a:r>
              <a:rPr lang="it-IT" sz="3600" dirty="0" smtClean="0"/>
              <a:t> presenze</a:t>
            </a:r>
          </a:p>
          <a:p>
            <a:r>
              <a:rPr lang="it-IT" sz="3600" dirty="0" smtClean="0"/>
              <a:t>Europa in versi 2014: oltre </a:t>
            </a:r>
            <a:r>
              <a:rPr lang="it-IT" sz="3600" u="sng" dirty="0" smtClean="0"/>
              <a:t>400</a:t>
            </a:r>
            <a:r>
              <a:rPr lang="it-IT" sz="3600" dirty="0" smtClean="0"/>
              <a:t> presenze</a:t>
            </a:r>
          </a:p>
          <a:p>
            <a:r>
              <a:rPr lang="it-IT" sz="3600" smtClean="0"/>
              <a:t>Europa in </a:t>
            </a:r>
            <a:r>
              <a:rPr lang="it-IT" sz="3600" dirty="0" smtClean="0"/>
              <a:t>versi 2015: Raggiunte di nuovo le </a:t>
            </a:r>
          </a:p>
          <a:p>
            <a:pPr>
              <a:buNone/>
            </a:pPr>
            <a:r>
              <a:rPr lang="it-IT" sz="3600" dirty="0" smtClean="0"/>
              <a:t>                                           </a:t>
            </a:r>
            <a:r>
              <a:rPr lang="it-IT" sz="3600" u="sng" dirty="0" smtClean="0"/>
              <a:t>400</a:t>
            </a:r>
            <a:r>
              <a:rPr lang="it-IT" sz="3600" dirty="0" smtClean="0"/>
              <a:t> presenze!</a:t>
            </a:r>
          </a:p>
          <a:p>
            <a:pPr>
              <a:buNone/>
            </a:pPr>
            <a:endParaRPr lang="it-IT" sz="3600" dirty="0" smtClean="0"/>
          </a:p>
          <a:p>
            <a:pPr algn="ctr">
              <a:buNone/>
            </a:pPr>
            <a:r>
              <a:rPr lang="it-IT" sz="3500" dirty="0" smtClean="0"/>
              <a:t>Un Festival Internazionale di poesia </a:t>
            </a:r>
          </a:p>
          <a:p>
            <a:pPr algn="ctr">
              <a:buNone/>
            </a:pPr>
            <a:r>
              <a:rPr lang="it-IT" sz="3500" dirty="0" smtClean="0"/>
              <a:t>in </a:t>
            </a:r>
            <a:r>
              <a:rPr lang="it-IT" sz="3500" u="sng" dirty="0" smtClean="0"/>
              <a:t>continua crescita</a:t>
            </a:r>
          </a:p>
          <a:p>
            <a:endParaRPr lang="it-IT" sz="3600" dirty="0" smtClean="0"/>
          </a:p>
          <a:p>
            <a:endParaRPr lang="it-IT" sz="3600" dirty="0" smtClean="0"/>
          </a:p>
          <a:p>
            <a:pPr>
              <a:buNone/>
            </a:pPr>
            <a:endParaRPr lang="it-IT" sz="3600" dirty="0" smtClean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2400" dirty="0" smtClean="0"/>
              <a:t>LA POETESSA PATRIZIA VALDUGA</a:t>
            </a:r>
            <a:endParaRPr lang="it-IT" sz="2400" dirty="0"/>
          </a:p>
        </p:txBody>
      </p:sp>
      <p:pic>
        <p:nvPicPr>
          <p:cNvPr id="3074" name="Picture 2" descr="C:\Users\laura\Desktop\Materiale Europa in versi 11, 12, 13\FOTO EUROPA IN VERSI E VIDEO 11,12,13\foto eu versi 2011 e progr\europa in versi 24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083470"/>
            <a:ext cx="8064895" cy="52258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1800" dirty="0" smtClean="0"/>
              <a:t>LA POETESSA ANA BLANDIANA, LA VOCE PIÙ IMPORTANTE DELLA POESIA RUMENA CONTEMPORANEA</a:t>
            </a:r>
            <a:endParaRPr lang="it-IT" sz="1800" dirty="0"/>
          </a:p>
        </p:txBody>
      </p:sp>
      <p:pic>
        <p:nvPicPr>
          <p:cNvPr id="4098" name="Picture 2" descr="C:\Users\laura\Desktop\Materiale Europa in versi 11, 12, 13\FOTO EUROPA IN VERSI E VIDEO 11,12,13\foto eu versi 2011 e progr\europa in versi 07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771800" y="1988840"/>
            <a:ext cx="328193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2400" dirty="0" smtClean="0"/>
              <a:t>IL POETA KARL LUBOMIRSKY</a:t>
            </a:r>
            <a:endParaRPr lang="it-IT" sz="2400" dirty="0"/>
          </a:p>
        </p:txBody>
      </p:sp>
      <p:pic>
        <p:nvPicPr>
          <p:cNvPr id="5122" name="Picture 2" descr="C:\Users\laura\Desktop\Materiale Europa in versi 11, 12, 13\FOTO EUROPA IN VERSI E VIDEO 11,12,13\foto eu versi 2011 e progr\europa in versi 02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083640" y="1600200"/>
            <a:ext cx="6976720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2400" dirty="0" smtClean="0"/>
              <a:t>MONIKA RINK E AMOS MATTIO</a:t>
            </a:r>
            <a:endParaRPr lang="it-IT" sz="2400" dirty="0"/>
          </a:p>
        </p:txBody>
      </p:sp>
      <p:pic>
        <p:nvPicPr>
          <p:cNvPr id="6146" name="Picture 2" descr="C:\Users\laura\Desktop\Materiale Europa in versi 11, 12, 13\FOTO EUROPA IN VERSI E VIDEO 11,12,13\foto eu versi 2011 e progr\europa in versi 05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043494" y="1600200"/>
            <a:ext cx="7057011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2400" dirty="0" smtClean="0"/>
              <a:t>LA POETESSA VIVIAN LAMAORQUE</a:t>
            </a:r>
            <a:endParaRPr lang="it-IT" sz="2400" dirty="0"/>
          </a:p>
        </p:txBody>
      </p:sp>
      <p:pic>
        <p:nvPicPr>
          <p:cNvPr id="7170" name="Picture 2" descr="C:\Users\laura\Desktop\Materiale Europa in versi 11, 12, 13\FOTO EUROPA IN VERSI E VIDEO 11,12,13\foto eu versi 2011 e progr\europa in versi 25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116549" y="1600200"/>
            <a:ext cx="6910902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2400" dirty="0" smtClean="0"/>
              <a:t>IL PUBBLICO E ILPOETA AUSTRIACO KARL LUBOMIRSKY</a:t>
            </a:r>
            <a:endParaRPr lang="it-IT" sz="2400" dirty="0"/>
          </a:p>
        </p:txBody>
      </p:sp>
      <p:pic>
        <p:nvPicPr>
          <p:cNvPr id="8194" name="Picture 2" descr="C:\Users\laura\Desktop\desktop\backup\La Casa della Poesia di Como - 2010-2011\Foto Europa in versi - 19  marzo 2011\europa in versi 04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178566" y="1600200"/>
            <a:ext cx="678686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2400" dirty="0" smtClean="0"/>
              <a:t>IL POETA POLACCO RYSZARD KRYNICHY CON UNA STUDENTESSA DELL’INSUBRIA PARTE DELLO STAFF   </a:t>
            </a:r>
            <a:endParaRPr lang="it-IT" sz="2400" dirty="0"/>
          </a:p>
        </p:txBody>
      </p:sp>
      <p:pic>
        <p:nvPicPr>
          <p:cNvPr id="9218" name="Picture 2" descr="C:\Users\laura\Desktop\desktop\backup\La Casa della Poesia di Como - 2010-2011\Foto Europa in versi - 19  marzo 2011\europa in versi 07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178566" y="1600200"/>
            <a:ext cx="678686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IL POETA TICINESE ALBERTO NESSI</a:t>
            </a:r>
            <a:endParaRPr lang="it-IT" dirty="0"/>
          </a:p>
        </p:txBody>
      </p:sp>
      <p:pic>
        <p:nvPicPr>
          <p:cNvPr id="12290" name="Picture 2" descr="C:\Users\laura\Desktop\Materiale Europa in versi 11, 12, 13\FOTO EUROPA IN VERSI E VIDEO 11,12,13\foto eu versi 2011 e progr\europa in versi 15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178566" y="1600200"/>
            <a:ext cx="678686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IL POETA MILO DE ANGELIS</a:t>
            </a:r>
            <a:endParaRPr lang="it-IT" dirty="0"/>
          </a:p>
        </p:txBody>
      </p:sp>
      <p:pic>
        <p:nvPicPr>
          <p:cNvPr id="4" name="Segnaposto contenuto 3" descr="europa in versi 24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78566" y="1600200"/>
            <a:ext cx="6786867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2000" dirty="0" smtClean="0"/>
              <a:t>IL MAESTRO MARCO ROSSI DEL CONSERVATORIO </a:t>
            </a:r>
            <a:r>
              <a:rPr lang="it-IT" sz="2000" dirty="0" err="1" smtClean="0"/>
              <a:t>DI</a:t>
            </a:r>
            <a:r>
              <a:rPr lang="it-IT" sz="2000" dirty="0" smtClean="0"/>
              <a:t> COMO E IL SOPRANO CONSUELO GILARDONI</a:t>
            </a:r>
            <a:endParaRPr lang="it-IT" sz="2000" dirty="0"/>
          </a:p>
        </p:txBody>
      </p:sp>
      <p:pic>
        <p:nvPicPr>
          <p:cNvPr id="4" name="Segnaposto contenuto 3" descr="europa in versi 19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87624" y="1988840"/>
            <a:ext cx="6786867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it-IT" sz="3600" i="1" dirty="0" smtClean="0"/>
              <a:t>I NUMERI DELLE RASSEGNE STAMPA: IL SUCCESSO DELLA POESIA</a:t>
            </a:r>
            <a:endParaRPr lang="it-IT" sz="3600" i="1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67544" y="1600200"/>
            <a:ext cx="8219256" cy="4997152"/>
          </a:xfrm>
        </p:spPr>
        <p:txBody>
          <a:bodyPr>
            <a:noAutofit/>
          </a:bodyPr>
          <a:lstStyle/>
          <a:p>
            <a:pPr algn="just">
              <a:buNone/>
            </a:pPr>
            <a:r>
              <a:rPr lang="it-IT" sz="2400" dirty="0" smtClean="0"/>
              <a:t>Più di 70 articoli per ogni edizione , e più di 100 all’edizione 2014 tra testate nazionali, regionali e comasche, svizzere , belga, portoghesi; </a:t>
            </a:r>
          </a:p>
          <a:p>
            <a:pPr algn="just"/>
            <a:r>
              <a:rPr lang="it-IT" sz="2400" dirty="0" smtClean="0"/>
              <a:t>ampia visibilità sui siti:</a:t>
            </a:r>
          </a:p>
          <a:p>
            <a:pPr algn="just"/>
            <a:r>
              <a:rPr lang="it-IT" sz="2400" dirty="0" smtClean="0"/>
              <a:t>Rassegna della Cultura Europea, </a:t>
            </a:r>
          </a:p>
          <a:p>
            <a:pPr algn="just"/>
            <a:r>
              <a:rPr lang="it-IT" sz="2400" dirty="0" smtClean="0"/>
              <a:t> Antenna </a:t>
            </a:r>
            <a:r>
              <a:rPr lang="it-IT" sz="2400" dirty="0" err="1" smtClean="0"/>
              <a:t>Europe</a:t>
            </a:r>
            <a:r>
              <a:rPr lang="it-IT" sz="2400" dirty="0" smtClean="0"/>
              <a:t> </a:t>
            </a:r>
            <a:r>
              <a:rPr lang="it-IT" sz="2400" dirty="0" err="1" smtClean="0"/>
              <a:t>Direct</a:t>
            </a:r>
            <a:r>
              <a:rPr lang="it-IT" sz="2400" dirty="0" smtClean="0"/>
              <a:t> Regione Lombardia</a:t>
            </a:r>
          </a:p>
          <a:p>
            <a:pPr algn="just"/>
            <a:r>
              <a:rPr lang="it-IT" sz="2400" dirty="0" smtClean="0"/>
              <a:t> Culture, Identità e Autonomie Regione Lombardia</a:t>
            </a:r>
          </a:p>
          <a:p>
            <a:pPr algn="just"/>
            <a:r>
              <a:rPr lang="it-IT" sz="2400" dirty="0" smtClean="0"/>
              <a:t> Istituti Culturali Francese, Polacco, Spagnolo, Tedesco, Austriaco, Belga, Rumeno  </a:t>
            </a:r>
          </a:p>
          <a:p>
            <a:pPr algn="just"/>
            <a:r>
              <a:rPr lang="it-IT" sz="2400" dirty="0" smtClean="0"/>
              <a:t> interviste al TG3 Regionale, Espansione TV,  Radio della Svizzera Italiana, Rai Radio 2, Radio Popolare,Radio Lombardia, Radio Ciao Como.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i="1" dirty="0" smtClean="0"/>
              <a:t>“La poesia salva la vita”</a:t>
            </a:r>
            <a:br>
              <a:rPr lang="it-IT" i="1" dirty="0" smtClean="0"/>
            </a:br>
            <a:r>
              <a:rPr lang="it-IT" sz="3100" dirty="0" smtClean="0"/>
              <a:t>Donatella </a:t>
            </a:r>
            <a:r>
              <a:rPr lang="it-IT" sz="3100" dirty="0" err="1" smtClean="0"/>
              <a:t>Bisutti</a:t>
            </a:r>
            <a:endParaRPr lang="it-IT" sz="3100" dirty="0"/>
          </a:p>
        </p:txBody>
      </p:sp>
      <p:pic>
        <p:nvPicPr>
          <p:cNvPr id="6146" name="Picture 2" descr="C:\Users\laura\Desktop\Materiale Europa in versi 11, 12, 13\FOTO EUROPA IN VERSI E VIDEO 11,12,13\foto europa in versi2013\Europa in Versi, 13 aprile 2013, Como\DSC_024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91497" y="1600200"/>
            <a:ext cx="6761006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EuropaInVersiCartolina-page-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7101408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11560" y="274638"/>
            <a:ext cx="8075240" cy="418058"/>
          </a:xfrm>
        </p:spPr>
        <p:txBody>
          <a:bodyPr>
            <a:normAutofit fontScale="90000"/>
          </a:bodyPr>
          <a:lstStyle/>
          <a:p>
            <a:r>
              <a:rPr lang="it-IT" sz="2200" dirty="0" smtClean="0"/>
              <a:t>MEDICAL HUMANITIES E POETRY TERAPY: IL PROF. GRAZIANO MARTIGNONI</a:t>
            </a:r>
            <a:endParaRPr lang="it-IT" sz="2200" dirty="0"/>
          </a:p>
        </p:txBody>
      </p:sp>
      <p:pic>
        <p:nvPicPr>
          <p:cNvPr id="4" name="Segnaposto contenuto 3" descr="2012 marzo 2012 maggio da leggermente fino a Ferrara 34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483768" y="692696"/>
            <a:ext cx="4681943" cy="5904656"/>
          </a:xfr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2400" dirty="0" smtClean="0"/>
              <a:t>IL POETA TICINESE FABIANO ALBORGHETTI</a:t>
            </a:r>
            <a:endParaRPr lang="it-IT" sz="2400" dirty="0"/>
          </a:p>
        </p:txBody>
      </p:sp>
      <p:pic>
        <p:nvPicPr>
          <p:cNvPr id="4" name="Segnaposto contenuto 3" descr="2012 marzo 2012 maggio da leggermente fino a Ferrara 34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2400" dirty="0" smtClean="0"/>
              <a:t>LA PSICOLOGA PATRIZIA TRIMBOLI</a:t>
            </a:r>
            <a:endParaRPr lang="it-IT" sz="2400" dirty="0"/>
          </a:p>
        </p:txBody>
      </p:sp>
      <p:pic>
        <p:nvPicPr>
          <p:cNvPr id="4098" name="Picture 2" descr="C:\Users\laura\Desktop\Materiale Europa in versi 11, 12, 13\FOTO EUROPA IN VERSI E VIDEO 11,12,13\Foto Europa in versi 2012\2012 marzo 2012 maggio da leggermente fino a Ferrara 35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268760"/>
            <a:ext cx="6034617" cy="485740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2800" dirty="0" smtClean="0"/>
              <a:t>Il poeta Maurizio Cucchi</a:t>
            </a:r>
            <a:endParaRPr lang="it-IT" sz="2800" dirty="0"/>
          </a:p>
        </p:txBody>
      </p:sp>
      <p:pic>
        <p:nvPicPr>
          <p:cNvPr id="4" name="Segnaposto contenuto 3" descr="2012 marzo 2012 maggio da leggermente fino a Ferrara 35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340768"/>
            <a:ext cx="6034617" cy="4785395"/>
          </a:xfr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600" dirty="0" smtClean="0"/>
              <a:t>La poetessa marocchina </a:t>
            </a:r>
            <a:r>
              <a:rPr lang="it-IT" sz="3600" dirty="0" err="1" smtClean="0"/>
              <a:t>Fatiah</a:t>
            </a:r>
            <a:r>
              <a:rPr lang="it-IT" sz="3600" dirty="0" smtClean="0"/>
              <a:t> </a:t>
            </a:r>
            <a:r>
              <a:rPr lang="it-IT" sz="3600" dirty="0" err="1" smtClean="0"/>
              <a:t>Morchid</a:t>
            </a:r>
            <a:endParaRPr lang="it-IT" sz="3600" dirty="0"/>
          </a:p>
        </p:txBody>
      </p:sp>
      <p:pic>
        <p:nvPicPr>
          <p:cNvPr id="4" name="Segnaposto contenuto 3" descr="2012 marzo 2012 maggio da leggermente fino a Ferrara 36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74764" y="1600200"/>
            <a:ext cx="3394472" cy="4525963"/>
          </a:xfr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600" dirty="0" err="1" smtClean="0"/>
              <a:t>Fatiah</a:t>
            </a:r>
            <a:r>
              <a:rPr lang="it-IT" sz="3600" dirty="0" smtClean="0"/>
              <a:t> </a:t>
            </a:r>
            <a:r>
              <a:rPr lang="it-IT" sz="3600" dirty="0" err="1" smtClean="0"/>
              <a:t>Morchid</a:t>
            </a:r>
            <a:r>
              <a:rPr lang="it-IT" sz="3600" dirty="0" smtClean="0"/>
              <a:t> e l’attrice Laura Negretti</a:t>
            </a:r>
            <a:endParaRPr lang="it-IT" sz="3600" dirty="0"/>
          </a:p>
        </p:txBody>
      </p:sp>
      <p:pic>
        <p:nvPicPr>
          <p:cNvPr id="4" name="Segnaposto contenuto 3" descr="2012 marzo 2012 maggio da leggermente fino a Ferrara 36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600" dirty="0" smtClean="0"/>
              <a:t>Il poeta Giampiero Neri</a:t>
            </a:r>
            <a:endParaRPr lang="it-IT" sz="3600" dirty="0"/>
          </a:p>
        </p:txBody>
      </p:sp>
      <p:pic>
        <p:nvPicPr>
          <p:cNvPr id="4" name="Segnaposto contenuto 3" descr="2012 marzo 2012 maggio da leggermente fino a Ferrara 37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2800" dirty="0" smtClean="0"/>
              <a:t>Laura </a:t>
            </a:r>
            <a:r>
              <a:rPr lang="it-IT" sz="2800" dirty="0" err="1" smtClean="0"/>
              <a:t>Negeretti</a:t>
            </a:r>
            <a:r>
              <a:rPr lang="it-IT" sz="2800" dirty="0" smtClean="0"/>
              <a:t> e il poeta portoghese </a:t>
            </a:r>
            <a:r>
              <a:rPr lang="it-IT" sz="2800" dirty="0" err="1" smtClean="0"/>
              <a:t>Gastao</a:t>
            </a:r>
            <a:r>
              <a:rPr lang="it-IT" sz="2800" dirty="0" smtClean="0"/>
              <a:t> Cruz</a:t>
            </a:r>
            <a:endParaRPr lang="it-IT" sz="2800" dirty="0"/>
          </a:p>
        </p:txBody>
      </p:sp>
      <p:pic>
        <p:nvPicPr>
          <p:cNvPr id="4" name="Segnaposto contenuto 3" descr="2012 marzo 2012 maggio da leggermente fino a Ferrara 37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smtClean="0"/>
              <a:t>Rassegna stampa Europa in versi 2011</a:t>
            </a:r>
            <a:endParaRPr lang="it-IT" dirty="0"/>
          </a:p>
        </p:txBody>
      </p:sp>
      <p:pic>
        <p:nvPicPr>
          <p:cNvPr id="7" name="Segnaposto contenuto 6" descr="Report Europa in versi 2011-page-00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043608" y="1484784"/>
            <a:ext cx="3199655" cy="4525963"/>
          </a:xfrm>
        </p:spPr>
      </p:pic>
      <p:pic>
        <p:nvPicPr>
          <p:cNvPr id="8" name="Segnaposto contenuto 7" descr="Report Europa in versi 2011-page-002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004048" y="1484784"/>
            <a:ext cx="3199655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smtClean="0"/>
              <a:t>Il poeta spagnolo Juan Carlos </a:t>
            </a:r>
            <a:r>
              <a:rPr lang="it-IT" dirty="0" err="1" smtClean="0"/>
              <a:t>Reche</a:t>
            </a:r>
            <a:endParaRPr lang="it-IT" dirty="0"/>
          </a:p>
        </p:txBody>
      </p:sp>
      <p:pic>
        <p:nvPicPr>
          <p:cNvPr id="4" name="Segnaposto contenuto 3" descr="2012 marzo 2012 maggio da leggermente fino a Ferrara 39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Il poeta francese Alain </a:t>
            </a:r>
            <a:r>
              <a:rPr lang="it-IT" dirty="0" err="1" smtClean="0"/>
              <a:t>Vestein</a:t>
            </a:r>
            <a:endParaRPr lang="it-IT" dirty="0"/>
          </a:p>
        </p:txBody>
      </p:sp>
      <p:pic>
        <p:nvPicPr>
          <p:cNvPr id="4" name="Segnaposto contenuto 3" descr="2012 marzo 2012 maggio da leggermente fino a Ferrara 38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Il poeta Giorgio </a:t>
            </a:r>
            <a:r>
              <a:rPr lang="it-IT" dirty="0" err="1" smtClean="0"/>
              <a:t>Prestinoni</a:t>
            </a:r>
            <a:endParaRPr lang="it-IT" dirty="0"/>
          </a:p>
        </p:txBody>
      </p:sp>
      <p:pic>
        <p:nvPicPr>
          <p:cNvPr id="4" name="Segnaposto contenuto 3" descr="2012 marzo 2012 maggio da leggermente fino a Ferrara 40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Il poeta Mario </a:t>
            </a:r>
            <a:r>
              <a:rPr lang="it-IT" dirty="0" err="1" smtClean="0"/>
              <a:t>Santagostini</a:t>
            </a:r>
            <a:endParaRPr lang="it-IT" dirty="0"/>
          </a:p>
        </p:txBody>
      </p:sp>
      <p:pic>
        <p:nvPicPr>
          <p:cNvPr id="4" name="Segnaposto contenuto 3" descr="2012 marzo 2012 maggio da leggermente fino a Ferrara 41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2800" dirty="0" smtClean="0"/>
              <a:t>Gli allievi del Conservatorio di Como: un quartetto d’archi di successo</a:t>
            </a:r>
            <a:endParaRPr lang="it-IT" sz="2800" dirty="0"/>
          </a:p>
        </p:txBody>
      </p:sp>
      <p:pic>
        <p:nvPicPr>
          <p:cNvPr id="4" name="Segnaposto contenuto 3" descr="DSC_030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91497" y="1600200"/>
            <a:ext cx="6761006" cy="4525963"/>
          </a:xfr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2800" dirty="0" smtClean="0"/>
              <a:t>Giovani poeti: La poetessa e narratrice Lucrezia </a:t>
            </a:r>
            <a:r>
              <a:rPr lang="it-IT" sz="2800" dirty="0" err="1" smtClean="0"/>
              <a:t>Lerro</a:t>
            </a:r>
            <a:endParaRPr lang="it-IT" sz="2800" dirty="0"/>
          </a:p>
        </p:txBody>
      </p:sp>
      <p:pic>
        <p:nvPicPr>
          <p:cNvPr id="4" name="Segnaposto contenuto 3" descr="2012 marzo 2012 maggio da leggermente fino a Ferrara 41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Giovani poeti: Carla Saracino</a:t>
            </a:r>
            <a:endParaRPr lang="it-IT" dirty="0"/>
          </a:p>
        </p:txBody>
      </p:sp>
      <p:pic>
        <p:nvPicPr>
          <p:cNvPr id="8194" name="Picture 2" descr="C:\Users\laura\Desktop\Materiale Europa in versi 11, 12, 13\FOTO EUROPA IN VERSI E VIDEO 11,12,13\Foto Europa in versi 2012\foto Europa in versi 14 aprile 2012\2012 marzo 2012 maggio da leggermente fino a Ferrara 41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74764" y="1600200"/>
            <a:ext cx="3394472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Maurizio Cucchi e Basilio </a:t>
            </a:r>
            <a:r>
              <a:rPr lang="it-IT" dirty="0" err="1" smtClean="0"/>
              <a:t>Luoni</a:t>
            </a:r>
            <a:endParaRPr lang="it-IT" dirty="0"/>
          </a:p>
        </p:txBody>
      </p:sp>
      <p:pic>
        <p:nvPicPr>
          <p:cNvPr id="9218" name="Picture 2" descr="C:\Users\laura\Desktop\FOTO EDIZIONE EUROPA IN VERSI 11 12 13 14\FOTO EUROPA IN VERSI\Maurizio Cucchi a Lezzeno con Basilio Luoni e Laura Garavaglia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 descr="EuropaInVersiCartolina 2013-page-00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972616" y="-99392"/>
            <a:ext cx="10116616" cy="6957392"/>
          </a:xfr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600" dirty="0" smtClean="0"/>
              <a:t> Edoardo </a:t>
            </a:r>
            <a:r>
              <a:rPr lang="it-IT" sz="3600" dirty="0" err="1" smtClean="0"/>
              <a:t>Boncinelli</a:t>
            </a:r>
            <a:endParaRPr lang="it-IT" sz="3600" dirty="0"/>
          </a:p>
        </p:txBody>
      </p:sp>
      <p:pic>
        <p:nvPicPr>
          <p:cNvPr id="7" name="Segnaposto contenuto 6" descr="DSC_029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91497" y="1600200"/>
            <a:ext cx="6761006" cy="4525963"/>
          </a:xfr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200" dirty="0" smtClean="0"/>
              <a:t>Rassegna stampa Europa in versi 2012</a:t>
            </a:r>
            <a:endParaRPr lang="it-IT" sz="3200" dirty="0"/>
          </a:p>
        </p:txBody>
      </p:sp>
      <p:pic>
        <p:nvPicPr>
          <p:cNvPr id="5" name="Segnaposto contenuto 4" descr="Report Europa in versi 2012-page-00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899592" y="1268760"/>
            <a:ext cx="3199655" cy="5040560"/>
          </a:xfrm>
        </p:spPr>
      </p:pic>
      <p:pic>
        <p:nvPicPr>
          <p:cNvPr id="6" name="Segnaposto contenuto 5" descr="Report Europa in versi 2012-page-002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076056" y="1268760"/>
            <a:ext cx="3199655" cy="5040560"/>
          </a:xfr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 descr="DSC_030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91497" y="1600200"/>
            <a:ext cx="6761006" cy="4525963"/>
          </a:xfr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600" dirty="0" smtClean="0"/>
              <a:t>La poetessa Antonella </a:t>
            </a:r>
            <a:r>
              <a:rPr lang="it-IT" sz="3600" dirty="0" err="1" smtClean="0"/>
              <a:t>Anedda</a:t>
            </a:r>
            <a:endParaRPr lang="it-IT" sz="3600" dirty="0"/>
          </a:p>
        </p:txBody>
      </p:sp>
      <p:pic>
        <p:nvPicPr>
          <p:cNvPr id="4" name="Segnaposto contenuto 3" descr="DSC_028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91497" y="1600200"/>
            <a:ext cx="6761006" cy="4525963"/>
          </a:xfr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2800" dirty="0" smtClean="0"/>
              <a:t>I poeti </a:t>
            </a:r>
            <a:r>
              <a:rPr lang="it-IT" sz="2800" dirty="0" err="1" smtClean="0"/>
              <a:t>Germain</a:t>
            </a:r>
            <a:r>
              <a:rPr lang="it-IT" sz="2800" dirty="0" smtClean="0"/>
              <a:t> </a:t>
            </a:r>
            <a:r>
              <a:rPr lang="it-IT" sz="2800" dirty="0" err="1" smtClean="0"/>
              <a:t>Droogenbroodt</a:t>
            </a:r>
            <a:r>
              <a:rPr lang="it-IT" sz="2800" dirty="0" smtClean="0"/>
              <a:t> e Donatella </a:t>
            </a:r>
            <a:r>
              <a:rPr lang="it-IT" sz="2800" dirty="0" err="1" smtClean="0"/>
              <a:t>Bisutti</a:t>
            </a:r>
            <a:endParaRPr lang="it-IT" sz="2800" dirty="0"/>
          </a:p>
        </p:txBody>
      </p:sp>
      <p:pic>
        <p:nvPicPr>
          <p:cNvPr id="4" name="Segnaposto contenuto 3" descr="DSC_031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91497" y="1600200"/>
            <a:ext cx="6761006" cy="4525963"/>
          </a:xfr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200" dirty="0" smtClean="0"/>
              <a:t>Il Prof. Giorgio Maria </a:t>
            </a:r>
            <a:r>
              <a:rPr lang="it-IT" sz="3200" dirty="0" err="1" smtClean="0"/>
              <a:t>Zamperetti</a:t>
            </a:r>
            <a:endParaRPr lang="it-IT" sz="3200" dirty="0"/>
          </a:p>
        </p:txBody>
      </p:sp>
      <p:pic>
        <p:nvPicPr>
          <p:cNvPr id="4" name="Segnaposto contenuto 3" descr="DSC_030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91497" y="1600200"/>
            <a:ext cx="6761006" cy="4525963"/>
          </a:xfr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600" dirty="0" smtClean="0"/>
              <a:t>La Prof.ssa Michela </a:t>
            </a:r>
            <a:r>
              <a:rPr lang="it-IT" sz="3600" dirty="0" err="1" smtClean="0"/>
              <a:t>Prest</a:t>
            </a:r>
            <a:r>
              <a:rPr lang="it-IT" sz="3600" dirty="0" smtClean="0"/>
              <a:t> e Simone </a:t>
            </a:r>
            <a:r>
              <a:rPr lang="it-IT" sz="3600" dirty="0" err="1" smtClean="0"/>
              <a:t>Rabaioli</a:t>
            </a:r>
            <a:endParaRPr lang="it-IT" sz="3600" dirty="0"/>
          </a:p>
        </p:txBody>
      </p:sp>
      <p:pic>
        <p:nvPicPr>
          <p:cNvPr id="4" name="Segnaposto contenuto 3" descr="DSC_028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835696" y="2276872"/>
            <a:ext cx="5904656" cy="3312367"/>
          </a:xfr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600" dirty="0" smtClean="0"/>
              <a:t>La poetessa Mary Barbara </a:t>
            </a:r>
            <a:r>
              <a:rPr lang="it-IT" sz="3600" dirty="0" err="1" smtClean="0"/>
              <a:t>Tolusso</a:t>
            </a:r>
            <a:endParaRPr lang="it-IT" sz="3600" dirty="0"/>
          </a:p>
        </p:txBody>
      </p:sp>
      <p:pic>
        <p:nvPicPr>
          <p:cNvPr id="4" name="Segnaposto contenuto 3" descr="DSC_031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87624" y="1556792"/>
            <a:ext cx="6761006" cy="4525963"/>
          </a:xfr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600" dirty="0" smtClean="0"/>
              <a:t>La poetessa e critica letteraria Piera Mattei</a:t>
            </a:r>
            <a:endParaRPr lang="it-IT" sz="3600" dirty="0"/>
          </a:p>
        </p:txBody>
      </p:sp>
      <p:pic>
        <p:nvPicPr>
          <p:cNvPr id="4" name="Segnaposto contenuto 3" descr="DSC_026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91497" y="1600200"/>
            <a:ext cx="6761006" cy="4525963"/>
          </a:xfr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200" dirty="0" smtClean="0"/>
              <a:t>La poetessa Roberta </a:t>
            </a:r>
            <a:r>
              <a:rPr lang="it-IT" sz="3200" dirty="0" err="1" smtClean="0"/>
              <a:t>Dapunt</a:t>
            </a:r>
            <a:endParaRPr lang="it-IT" sz="3200" dirty="0"/>
          </a:p>
        </p:txBody>
      </p:sp>
      <p:pic>
        <p:nvPicPr>
          <p:cNvPr id="4" name="Segnaposto contenuto 3" descr="DSC_028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91497" y="1600200"/>
            <a:ext cx="6761006" cy="4525963"/>
          </a:xfr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3600" dirty="0" smtClean="0"/>
              <a:t>Il poeta Gilberto </a:t>
            </a:r>
            <a:r>
              <a:rPr lang="it-IT" sz="3600" dirty="0" err="1" smtClean="0"/>
              <a:t>Isella</a:t>
            </a:r>
            <a:endParaRPr lang="it-IT" sz="3600" dirty="0"/>
          </a:p>
        </p:txBody>
      </p:sp>
      <p:pic>
        <p:nvPicPr>
          <p:cNvPr id="4" name="Segnaposto contenuto 3" descr="DSC_027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91497" y="1600200"/>
            <a:ext cx="6761006" cy="4525963"/>
          </a:xfr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600" dirty="0" smtClean="0"/>
              <a:t>Il soprano </a:t>
            </a:r>
            <a:r>
              <a:rPr lang="it-IT" sz="3600" dirty="0" err="1" smtClean="0"/>
              <a:t>Consuelo</a:t>
            </a:r>
            <a:r>
              <a:rPr lang="it-IT" sz="3600" dirty="0" smtClean="0"/>
              <a:t> </a:t>
            </a:r>
            <a:r>
              <a:rPr lang="it-IT" sz="3600" dirty="0" err="1" smtClean="0"/>
              <a:t>Gilardoni</a:t>
            </a:r>
            <a:endParaRPr lang="it-IT" sz="3600" dirty="0"/>
          </a:p>
        </p:txBody>
      </p:sp>
      <p:pic>
        <p:nvPicPr>
          <p:cNvPr id="4" name="Segnaposto contenuto 3" descr="DSC_032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91497" y="1600200"/>
            <a:ext cx="6761006" cy="4525963"/>
          </a:xfr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600" i="1" dirty="0" smtClean="0"/>
              <a:t>Rassegna della Cultura Europea</a:t>
            </a:r>
            <a:endParaRPr lang="it-IT" sz="3600" i="1" dirty="0"/>
          </a:p>
        </p:txBody>
      </p:sp>
      <p:pic>
        <p:nvPicPr>
          <p:cNvPr id="7" name="Segnaposto contenuto 6" descr="Newsletter-page-00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876672" y="1600200"/>
            <a:ext cx="3199655" cy="4525963"/>
          </a:xfrm>
        </p:spPr>
      </p:pic>
      <p:pic>
        <p:nvPicPr>
          <p:cNvPr id="8" name="Segnaposto contenuto 7" descr="Newsletter-page-002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067672" y="1600200"/>
            <a:ext cx="3199655" cy="4525963"/>
          </a:xfrm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smtClean="0"/>
              <a:t>Laura </a:t>
            </a:r>
            <a:r>
              <a:rPr lang="it-IT" dirty="0" err="1" smtClean="0"/>
              <a:t>Garavaglia</a:t>
            </a:r>
            <a:r>
              <a:rPr lang="it-IT" dirty="0" smtClean="0"/>
              <a:t> e </a:t>
            </a:r>
            <a:r>
              <a:rPr lang="it-IT" dirty="0" err="1" smtClean="0"/>
              <a:t>Germain</a:t>
            </a:r>
            <a:r>
              <a:rPr lang="it-IT" dirty="0" smtClean="0"/>
              <a:t> </a:t>
            </a:r>
            <a:r>
              <a:rPr lang="it-IT" dirty="0" err="1" smtClean="0"/>
              <a:t>Droogenbroodt</a:t>
            </a:r>
            <a:endParaRPr lang="it-IT" dirty="0"/>
          </a:p>
        </p:txBody>
      </p:sp>
      <p:pic>
        <p:nvPicPr>
          <p:cNvPr id="4" name="Segnaposto contenuto 3" descr="Laura e Germai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64814" y="1600200"/>
            <a:ext cx="6814371" cy="4525963"/>
          </a:xfrm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Segnaposto contenuto 12" descr="SpotEuropaInVersi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91581" y="892287"/>
            <a:ext cx="7560839" cy="5073427"/>
          </a:xfrm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600" dirty="0" smtClean="0"/>
              <a:t>La poetessa Doris </a:t>
            </a:r>
            <a:r>
              <a:rPr lang="it-IT" sz="3600" dirty="0" err="1" smtClean="0"/>
              <a:t>Kareva</a:t>
            </a:r>
            <a:r>
              <a:rPr lang="it-IT" sz="3600" dirty="0" smtClean="0"/>
              <a:t> e Piera Mattei</a:t>
            </a:r>
            <a:endParaRPr lang="it-IT" sz="3600" dirty="0"/>
          </a:p>
        </p:txBody>
      </p:sp>
      <p:pic>
        <p:nvPicPr>
          <p:cNvPr id="4" name="Segnaposto contenuto 3" descr="DSC_662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64814" y="1600200"/>
            <a:ext cx="6814371" cy="4525963"/>
          </a:xfrm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2400" dirty="0" smtClean="0"/>
              <a:t>Il poeta turco </a:t>
            </a:r>
            <a:r>
              <a:rPr lang="it-IT" sz="2400" dirty="0" err="1" smtClean="0"/>
              <a:t>Tugrul</a:t>
            </a:r>
            <a:r>
              <a:rPr lang="it-IT" sz="2400" dirty="0" smtClean="0"/>
              <a:t> </a:t>
            </a:r>
            <a:r>
              <a:rPr lang="it-IT" sz="2400" dirty="0" err="1" smtClean="0"/>
              <a:t>Tanyol</a:t>
            </a:r>
            <a:endParaRPr lang="it-IT" sz="2400" dirty="0"/>
          </a:p>
        </p:txBody>
      </p:sp>
      <p:pic>
        <p:nvPicPr>
          <p:cNvPr id="1026" name="Picture 2" descr="C:\Users\laura\Desktop\FOTO EDIZIONE EUROPA IN VERSI 11 12 13 14\DCIM\107ND300\DSC_665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64814" y="1600200"/>
            <a:ext cx="6814371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2400" dirty="0" smtClean="0"/>
              <a:t>Gli allievi del Conservatorio Sara </a:t>
            </a:r>
            <a:r>
              <a:rPr lang="it-IT" sz="2400" dirty="0" err="1" smtClean="0"/>
              <a:t>Tisba</a:t>
            </a:r>
            <a:r>
              <a:rPr lang="it-IT" sz="2400" dirty="0" smtClean="0"/>
              <a:t> e Antonio </a:t>
            </a:r>
            <a:r>
              <a:rPr lang="it-IT" sz="2400" dirty="0" err="1" smtClean="0"/>
              <a:t>Montorfano</a:t>
            </a:r>
            <a:endParaRPr lang="it-IT" sz="2400" dirty="0"/>
          </a:p>
        </p:txBody>
      </p:sp>
      <p:pic>
        <p:nvPicPr>
          <p:cNvPr id="2050" name="Picture 2" descr="C:\Users\laura\Desktop\FOTO EDIZIONE EUROPA IN VERSI 11 12 13 14\DCIM\107ND300\DSC_669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64814" y="1600200"/>
            <a:ext cx="6814371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2400" dirty="0" smtClean="0"/>
              <a:t>La poetessa Donatella </a:t>
            </a:r>
            <a:r>
              <a:rPr lang="it-IT" sz="2400" dirty="0" err="1" smtClean="0"/>
              <a:t>Bisutti</a:t>
            </a:r>
            <a:endParaRPr lang="it-IT" sz="2400" dirty="0"/>
          </a:p>
        </p:txBody>
      </p:sp>
      <p:pic>
        <p:nvPicPr>
          <p:cNvPr id="3074" name="Picture 2" descr="C:\Users\laura\Desktop\FOTO EDIZIONE EUROPA IN VERSI 11 12 13 14\DCIM\107ND300\DSC_672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64814" y="1600200"/>
            <a:ext cx="6814371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2400" dirty="0" smtClean="0"/>
              <a:t>Il poeta russo Evgenij </a:t>
            </a:r>
            <a:r>
              <a:rPr lang="it-IT" sz="2400" dirty="0" err="1" smtClean="0"/>
              <a:t>Solonovic</a:t>
            </a:r>
            <a:endParaRPr lang="it-IT" sz="2400" dirty="0"/>
          </a:p>
        </p:txBody>
      </p:sp>
      <p:pic>
        <p:nvPicPr>
          <p:cNvPr id="4099" name="Picture 3" descr="C:\Users\laura\Desktop\FOTO EDIZIONE EUROPA IN VERSI 11 12 13 14\DCIM\107ND300\DSC_677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64814" y="1600200"/>
            <a:ext cx="6814371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2400" dirty="0" smtClean="0"/>
              <a:t>Il poeta Giuseppe Conte</a:t>
            </a:r>
            <a:endParaRPr lang="it-IT" sz="2400" dirty="0"/>
          </a:p>
        </p:txBody>
      </p:sp>
      <p:pic>
        <p:nvPicPr>
          <p:cNvPr id="5123" name="Picture 3" descr="C:\Users\laura\Desktop\FOTO EDIZIONE EUROPA IN VERSI 11 12 13 14\DCIM\107ND300\DSC_684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64814" y="1600200"/>
            <a:ext cx="6814371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2400" dirty="0" smtClean="0"/>
              <a:t>Il Maestro Alessandro </a:t>
            </a:r>
            <a:r>
              <a:rPr lang="it-IT" sz="2400" dirty="0" err="1" smtClean="0"/>
              <a:t>Cadario</a:t>
            </a:r>
            <a:r>
              <a:rPr lang="it-IT" sz="2400" dirty="0" smtClean="0"/>
              <a:t> e il Coro </a:t>
            </a:r>
            <a:r>
              <a:rPr lang="it-IT" sz="2400" dirty="0" err="1" smtClean="0"/>
              <a:t>Hebel</a:t>
            </a:r>
            <a:endParaRPr lang="it-IT" sz="2400" dirty="0"/>
          </a:p>
        </p:txBody>
      </p:sp>
      <p:pic>
        <p:nvPicPr>
          <p:cNvPr id="7170" name="Picture 2" descr="C:\Users\laura\Desktop\FOTO EDIZIONE EUROPA IN VERSI 11 12 13 14\DCIM\107ND300\DSC_692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64814" y="1600200"/>
            <a:ext cx="6814371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2400" dirty="0" smtClean="0"/>
              <a:t>Il violinista </a:t>
            </a:r>
            <a:r>
              <a:rPr lang="it-IT" sz="2400" dirty="0" err="1" smtClean="0"/>
              <a:t>Jamal</a:t>
            </a:r>
            <a:r>
              <a:rPr lang="it-IT" sz="2400" dirty="0" smtClean="0"/>
              <a:t> </a:t>
            </a:r>
            <a:r>
              <a:rPr lang="it-IT" sz="2400" dirty="0" err="1" smtClean="0"/>
              <a:t>Ouassini</a:t>
            </a:r>
            <a:r>
              <a:rPr lang="it-IT" sz="2400" dirty="0" smtClean="0"/>
              <a:t> e il poeta Juan </a:t>
            </a:r>
            <a:r>
              <a:rPr lang="it-IT" sz="2400" dirty="0" err="1" smtClean="0"/>
              <a:t>Vicente</a:t>
            </a:r>
            <a:r>
              <a:rPr lang="it-IT" sz="2400" dirty="0" smtClean="0"/>
              <a:t> </a:t>
            </a:r>
            <a:r>
              <a:rPr lang="it-IT" sz="2400" dirty="0" err="1" smtClean="0"/>
              <a:t>Piqueras</a:t>
            </a:r>
            <a:endParaRPr lang="it-IT" sz="2400" dirty="0"/>
          </a:p>
        </p:txBody>
      </p:sp>
      <p:pic>
        <p:nvPicPr>
          <p:cNvPr id="8194" name="Picture 2" descr="C:\Users\laura\Desktop\FOTO EDIZIONE EUROPA IN VERSI 11 12 13 14\DCIM\107ND300\DSC_702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64814" y="1600200"/>
            <a:ext cx="6814371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smtClean="0"/>
              <a:t>Rassegna stampa Europa in versi  2014</a:t>
            </a:r>
            <a:endParaRPr lang="it-IT" dirty="0"/>
          </a:p>
        </p:txBody>
      </p:sp>
      <p:pic>
        <p:nvPicPr>
          <p:cNvPr id="4" name="Segnaposto contenuto 3" descr="report rassegna stampa_europa in versi 2014-page-00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972172" y="1600200"/>
            <a:ext cx="3199655" cy="4525963"/>
          </a:xfrm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2400" dirty="0" smtClean="0"/>
              <a:t>Il poeta portoghese </a:t>
            </a:r>
            <a:r>
              <a:rPr lang="it-IT" sz="2400" dirty="0" err="1" smtClean="0"/>
              <a:t>Joao</a:t>
            </a:r>
            <a:r>
              <a:rPr lang="it-IT" sz="2400" dirty="0" smtClean="0"/>
              <a:t> Carlos </a:t>
            </a:r>
            <a:r>
              <a:rPr lang="it-IT" sz="2400" dirty="0" err="1" smtClean="0"/>
              <a:t>Abreu</a:t>
            </a:r>
            <a:endParaRPr lang="it-IT" sz="2400" dirty="0"/>
          </a:p>
        </p:txBody>
      </p:sp>
      <p:pic>
        <p:nvPicPr>
          <p:cNvPr id="13314" name="Picture 2" descr="C:\Users\laura\Desktop\FOTO EDIZIONE EUROPA IN VERSI 11 12 13 14\FOTO EUROPA IN VERSI 2014\107ND300\DSC_712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64814" y="1600200"/>
            <a:ext cx="6814371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:\europa in versi 2015\locandina 20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1013" y="357188"/>
            <a:ext cx="8181975" cy="61436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Venerdì 8 maggio – </a:t>
            </a:r>
            <a:r>
              <a:rPr lang="it-IT" dirty="0" err="1" smtClean="0"/>
              <a:t>Poetry</a:t>
            </a:r>
            <a:r>
              <a:rPr lang="it-IT" dirty="0" smtClean="0"/>
              <a:t> Slam</a:t>
            </a:r>
            <a:endParaRPr lang="it-IT" dirty="0"/>
          </a:p>
        </p:txBody>
      </p:sp>
      <p:pic>
        <p:nvPicPr>
          <p:cNvPr id="9218" name="Picture 2" descr="https://scontent-cdg2-1.xx.fbcdn.net/hphotos-xfa1/v/t1.0-9/11674_756447544475650_4821531671980479279_n.jpg?oh=aaec5d7694065d5c159532418bd82480&amp;oe=55E70AB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880" y="1988840"/>
            <a:ext cx="8272240" cy="46531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smtClean="0"/>
              <a:t>Sabato 9 maggio pomeriggio –</a:t>
            </a:r>
            <a:br>
              <a:rPr lang="it-IT" dirty="0" smtClean="0"/>
            </a:br>
            <a:r>
              <a:rPr lang="it-IT" dirty="0" smtClean="0"/>
              <a:t>si parte!</a:t>
            </a:r>
            <a:br>
              <a:rPr lang="it-IT" dirty="0" smtClean="0"/>
            </a:br>
            <a:r>
              <a:rPr lang="it-IT" sz="2800" dirty="0" smtClean="0"/>
              <a:t>Il pubblico di Europa in versi 2015</a:t>
            </a:r>
            <a:endParaRPr lang="it-IT" dirty="0"/>
          </a:p>
        </p:txBody>
      </p:sp>
      <p:pic>
        <p:nvPicPr>
          <p:cNvPr id="7169" name="Picture 1" descr="C:\Users\utente\Desktop\POESIA\grazia lissi\foto Grazia Lissi Europa in Versi Como 2015 022 - prefett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1093" y="1988840"/>
            <a:ext cx="6861815" cy="455731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Il poeta Giovanni </a:t>
            </a:r>
            <a:r>
              <a:rPr lang="it-IT" dirty="0" err="1" smtClean="0"/>
              <a:t>Tesio</a:t>
            </a:r>
            <a:endParaRPr lang="it-IT" dirty="0"/>
          </a:p>
        </p:txBody>
      </p:sp>
      <p:pic>
        <p:nvPicPr>
          <p:cNvPr id="1026" name="Picture 2" descr="C:\Users\utente\Desktop\POESIA\grazia lissi\foto Grazia Lissi Europa in Versi Como 2015 54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64814" y="1600200"/>
            <a:ext cx="6814371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2800" dirty="0" smtClean="0"/>
              <a:t>Rassegna stampa Europa in versi  2014</a:t>
            </a:r>
            <a:endParaRPr lang="it-IT" sz="2800" dirty="0"/>
          </a:p>
        </p:txBody>
      </p:sp>
      <p:pic>
        <p:nvPicPr>
          <p:cNvPr id="7" name="Segnaposto contenuto 6" descr="report rassegna stampa_europa in versi 2014-page-002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827584" y="1196752"/>
            <a:ext cx="3199655" cy="4968552"/>
          </a:xfrm>
        </p:spPr>
      </p:pic>
      <p:pic>
        <p:nvPicPr>
          <p:cNvPr id="8" name="Segnaposto contenuto 7" descr="report rassegna stampa_europa in versi 2014-page-003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788024" y="1196752"/>
            <a:ext cx="3199655" cy="4968552"/>
          </a:xfr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200" dirty="0" err="1" smtClean="0"/>
              <a:t>Europe</a:t>
            </a:r>
            <a:r>
              <a:rPr lang="it-IT" sz="3200" dirty="0" smtClean="0"/>
              <a:t> </a:t>
            </a:r>
            <a:r>
              <a:rPr lang="it-IT" sz="3200" dirty="0" err="1" smtClean="0"/>
              <a:t>Direct</a:t>
            </a:r>
            <a:r>
              <a:rPr lang="it-IT" sz="3200" dirty="0" smtClean="0"/>
              <a:t> Lombardia</a:t>
            </a:r>
            <a:endParaRPr lang="it-IT" sz="3200" dirty="0"/>
          </a:p>
        </p:txBody>
      </p:sp>
      <p:pic>
        <p:nvPicPr>
          <p:cNvPr id="7" name="Segnaposto contenuto 6" descr="ED-News Febbraio-page-00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27584" y="1484784"/>
            <a:ext cx="7056784" cy="4525963"/>
          </a:xfr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1782</TotalTime>
  <Words>648</Words>
  <Application>Microsoft Office PowerPoint</Application>
  <PresentationFormat>Presentazione su schermo (4:3)</PresentationFormat>
  <Paragraphs>95</Paragraphs>
  <Slides>74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74</vt:i4>
      </vt:variant>
    </vt:vector>
  </HeadingPairs>
  <TitlesOfParts>
    <vt:vector size="75" baseType="lpstr">
      <vt:lpstr>Tema di Office</vt:lpstr>
      <vt:lpstr>Presentazione standard di PowerPoint</vt:lpstr>
      <vt:lpstr>I numeri di Europa in versi</vt:lpstr>
      <vt:lpstr>I NUMERI DELLE RASSEGNE STAMPA: IL SUCCESSO DELLA POESIA</vt:lpstr>
      <vt:lpstr>Rassegna stampa Europa in versi 2011</vt:lpstr>
      <vt:lpstr>Rassegna stampa Europa in versi 2012</vt:lpstr>
      <vt:lpstr>Rassegna della Cultura Europea</vt:lpstr>
      <vt:lpstr>Rassegna stampa Europa in versi  2014</vt:lpstr>
      <vt:lpstr>Rassegna stampa Europa in versi  2014</vt:lpstr>
      <vt:lpstr>Europe Direct Lombardia</vt:lpstr>
      <vt:lpstr>Presentazione standard di PowerPoint</vt:lpstr>
      <vt:lpstr>Rassegna stampa Europa in versi 2015</vt:lpstr>
      <vt:lpstr>Portale Como</vt:lpstr>
      <vt:lpstr>Nonsolocomo.it</vt:lpstr>
      <vt:lpstr>“Poeticamente abita l’uomo sulla terra” Friedrich Hölderin</vt:lpstr>
      <vt:lpstr>LA POESIA DI VILLA DEL GRUMELLO</vt:lpstr>
      <vt:lpstr>E L’INCANTO  DEL NOSTRO LAGO</vt:lpstr>
      <vt:lpstr>IL PUBBLICO DI EUROPA IN VERSI EDIZIONE 2011. IN PRIMO PIANO I POETI VIVIAN LAMARQUE E MILO DE ANGELIS</vt:lpstr>
      <vt:lpstr>IL FOLTO PUBBLICO PRESENTE SIN DALLA PRIMA EDIZIONE</vt:lpstr>
      <vt:lpstr>IL POETA MAURIZIO CUCCHI</vt:lpstr>
      <vt:lpstr>LA POETESSA PATRIZIA VALDUGA</vt:lpstr>
      <vt:lpstr>LA POETESSA ANA BLANDIANA, LA VOCE PIÙ IMPORTANTE DELLA POESIA RUMENA CONTEMPORANEA</vt:lpstr>
      <vt:lpstr>IL POETA KARL LUBOMIRSKY</vt:lpstr>
      <vt:lpstr>MONIKA RINK E AMOS MATTIO</vt:lpstr>
      <vt:lpstr>LA POETESSA VIVIAN LAMAORQUE</vt:lpstr>
      <vt:lpstr>IL PUBBLICO E ILPOETA AUSTRIACO KARL LUBOMIRSKY</vt:lpstr>
      <vt:lpstr>IL POETA POLACCO RYSZARD KRYNICHY CON UNA STUDENTESSA DELL’INSUBRIA PARTE DELLO STAFF   </vt:lpstr>
      <vt:lpstr>IL POETA TICINESE ALBERTO NESSI</vt:lpstr>
      <vt:lpstr>IL POETA MILO DE ANGELIS</vt:lpstr>
      <vt:lpstr>IL MAESTRO MARCO ROSSI DEL CONSERVATORIO DI COMO E IL SOPRANO CONSUELO GILARDONI</vt:lpstr>
      <vt:lpstr>“La poesia salva la vita” Donatella Bisutti</vt:lpstr>
      <vt:lpstr>Presentazione standard di PowerPoint</vt:lpstr>
      <vt:lpstr>MEDICAL HUMANITIES E POETRY TERAPY: IL PROF. GRAZIANO MARTIGNONI</vt:lpstr>
      <vt:lpstr>IL POETA TICINESE FABIANO ALBORGHETTI</vt:lpstr>
      <vt:lpstr>LA PSICOLOGA PATRIZIA TRIMBOLI</vt:lpstr>
      <vt:lpstr>Il poeta Maurizio Cucchi</vt:lpstr>
      <vt:lpstr>La poetessa marocchina Fatiah Morchid</vt:lpstr>
      <vt:lpstr>Fatiah Morchid e l’attrice Laura Negretti</vt:lpstr>
      <vt:lpstr>Il poeta Giampiero Neri</vt:lpstr>
      <vt:lpstr>Laura Negeretti e il poeta portoghese Gastao Cruz</vt:lpstr>
      <vt:lpstr>Il poeta spagnolo Juan Carlos Reche</vt:lpstr>
      <vt:lpstr>Il poeta francese Alain Vestein</vt:lpstr>
      <vt:lpstr>Il poeta Giorgio Prestinoni</vt:lpstr>
      <vt:lpstr>Il poeta Mario Santagostini</vt:lpstr>
      <vt:lpstr>Gli allievi del Conservatorio di Como: un quartetto d’archi di successo</vt:lpstr>
      <vt:lpstr>Giovani poeti: La poetessa e narratrice Lucrezia Lerro</vt:lpstr>
      <vt:lpstr>Giovani poeti: Carla Saracino</vt:lpstr>
      <vt:lpstr>Maurizio Cucchi e Basilio Luoni</vt:lpstr>
      <vt:lpstr>Presentazione standard di PowerPoint</vt:lpstr>
      <vt:lpstr> Edoardo Boncinelli</vt:lpstr>
      <vt:lpstr>Presentazione standard di PowerPoint</vt:lpstr>
      <vt:lpstr>La poetessa Antonella Anedda</vt:lpstr>
      <vt:lpstr>I poeti Germain Droogenbroodt e Donatella Bisutti</vt:lpstr>
      <vt:lpstr>Il Prof. Giorgio Maria Zamperetti</vt:lpstr>
      <vt:lpstr>La Prof.ssa Michela Prest e Simone Rabaioli</vt:lpstr>
      <vt:lpstr>La poetessa Mary Barbara Tolusso</vt:lpstr>
      <vt:lpstr>La poetessa e critica letteraria Piera Mattei</vt:lpstr>
      <vt:lpstr>La poetessa Roberta Dapunt</vt:lpstr>
      <vt:lpstr>Il poeta Gilberto Isella</vt:lpstr>
      <vt:lpstr>Il soprano Consuelo Gilardoni</vt:lpstr>
      <vt:lpstr>Laura Garavaglia e Germain Droogenbroodt</vt:lpstr>
      <vt:lpstr>Presentazione standard di PowerPoint</vt:lpstr>
      <vt:lpstr>La poetessa Doris Kareva e Piera Mattei</vt:lpstr>
      <vt:lpstr>Il poeta turco Tugrul Tanyol</vt:lpstr>
      <vt:lpstr>Gli allievi del Conservatorio Sara Tisba e Antonio Montorfano</vt:lpstr>
      <vt:lpstr>La poetessa Donatella Bisutti</vt:lpstr>
      <vt:lpstr>Il poeta russo Evgenij Solonovic</vt:lpstr>
      <vt:lpstr>Il poeta Giuseppe Conte</vt:lpstr>
      <vt:lpstr>Il Maestro Alessandro Cadario e il Coro Hebel</vt:lpstr>
      <vt:lpstr>Il violinista Jamal Ouassini e il poeta Juan Vicente Piqueras</vt:lpstr>
      <vt:lpstr>Il poeta portoghese Joao Carlos Abreu</vt:lpstr>
      <vt:lpstr>Presentazione standard di PowerPoint</vt:lpstr>
      <vt:lpstr>Venerdì 8 maggio – Poetry Slam</vt:lpstr>
      <vt:lpstr>Sabato 9 maggio pomeriggio – si parte! Il pubblico di Europa in versi 2015</vt:lpstr>
      <vt:lpstr>Il poeta Giovanni Tesio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laura</dc:creator>
  <cp:lastModifiedBy>standard2</cp:lastModifiedBy>
  <cp:revision>211</cp:revision>
  <dcterms:created xsi:type="dcterms:W3CDTF">2014-03-29T11:18:21Z</dcterms:created>
  <dcterms:modified xsi:type="dcterms:W3CDTF">2016-01-27T00:31:09Z</dcterms:modified>
</cp:coreProperties>
</file>